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18" r:id="rId1"/>
  </p:sldMasterIdLst>
  <p:notesMasterIdLst>
    <p:notesMasterId r:id="rId24"/>
  </p:notesMasterIdLst>
  <p:sldIdLst>
    <p:sldId id="282" r:id="rId2"/>
    <p:sldId id="283" r:id="rId3"/>
    <p:sldId id="264" r:id="rId4"/>
    <p:sldId id="257" r:id="rId5"/>
    <p:sldId id="258" r:id="rId6"/>
    <p:sldId id="259" r:id="rId7"/>
    <p:sldId id="260" r:id="rId8"/>
    <p:sldId id="267" r:id="rId9"/>
    <p:sldId id="268" r:id="rId10"/>
    <p:sldId id="280" r:id="rId11"/>
    <p:sldId id="281" r:id="rId12"/>
    <p:sldId id="261" r:id="rId13"/>
    <p:sldId id="262" r:id="rId14"/>
    <p:sldId id="263" r:id="rId15"/>
    <p:sldId id="269" r:id="rId16"/>
    <p:sldId id="272" r:id="rId17"/>
    <p:sldId id="273" r:id="rId18"/>
    <p:sldId id="274" r:id="rId19"/>
    <p:sldId id="275" r:id="rId20"/>
    <p:sldId id="277" r:id="rId21"/>
    <p:sldId id="278" r:id="rId22"/>
    <p:sldId id="279" r:id="rId23"/>
  </p:sldIdLst>
  <p:sldSz cx="12192000" cy="6858000"/>
  <p:notesSz cx="6858000" cy="9144000"/>
  <p:embeddedFontLst>
    <p:embeddedFont>
      <p:font typeface="Georgia" pitchFamily="18" charset="0"/>
      <p:regular r:id="rId25"/>
      <p:bold r:id="rId26"/>
      <p:italic r:id="rId27"/>
      <p:boldItalic r:id="rId28"/>
    </p:embeddedFont>
    <p:embeddedFont>
      <p:font typeface="Wingdings 3" pitchFamily="18" charset="2"/>
      <p:regular r:id="rId29"/>
    </p:embeddedFont>
    <p:embeddedFont>
      <p:font typeface="Arial Rounded MT Bold" pitchFamily="34" charset="0"/>
      <p:regular r:id="rId30"/>
    </p:embeddedFont>
    <p:embeddedFont>
      <p:font typeface="Calibri" pitchFamily="34" charset="0"/>
      <p:regular r:id="rId31"/>
      <p:bold r:id="rId32"/>
      <p:italic r:id="rId33"/>
      <p:boldItalic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dgm="http://schemas.openxmlformats.org/drawingml/2006/diagram" xmlns:dsp="http://schemas.microsoft.com/office/drawing/2008/diagram" xmlns:v="urn:schemas-microsoft-com:vml" xmlns:c="http://schemas.openxmlformats.org/drawingml/2006/chart" xmlns:mc="http://schemas.openxmlformats.org/markup-compatibility/2006" xmlns:p14="http://schemas.microsoft.com/office/powerpoint/2010/main" xmlns:a14="http://schemas.microsoft.com/office/drawing/2010/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FF00"/>
    <a:srgbClr val="FF0000"/>
    <a:srgbClr val="FF505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3" autoAdjust="0"/>
    <p:restoredTop sz="84767" autoAdjust="0"/>
  </p:normalViewPr>
  <p:slideViewPr>
    <p:cSldViewPr snapToGrid="0">
      <p:cViewPr>
        <p:scale>
          <a:sx n="70" d="100"/>
          <a:sy n="70" d="100"/>
        </p:scale>
        <p:origin x="-930" y="-564"/>
      </p:cViewPr>
      <p:guideLst>
        <p:guide orient="horz" pos="2160"/>
        <p:guide pos="3840"/>
      </p:guideLst>
    </p:cSldViewPr>
  </p:slideViewPr>
  <p:outlineViewPr>
    <p:cViewPr>
      <p:scale>
        <a:sx n="33" d="100"/>
        <a:sy n="33" d="100"/>
      </p:scale>
      <p:origin x="0" y="204"/>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6B0BBB-7DD0-45CC-91E3-F6EE07BAEBA7}" type="datetimeFigureOut">
              <a:rPr lang="en-US" smtClean="0"/>
              <a:pPr/>
              <a:t>10/31/2016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EB290E-6847-47E3-AC0B-A27BDCBCA0C8}"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4C12602-4B1E-495F-A382-B7DB9C845C83}" type="datetime1">
              <a:rPr lang="en-IN" smtClean="0"/>
              <a:pPr/>
              <a:t>31-10-2016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1BA7A1F-1FE7-4533-A57F-82CA49677AF0}" type="slidenum">
              <a:rPr lang="en-IN" smtClean="0"/>
              <a:pPr/>
              <a:t>‹#›</a:t>
            </a:fld>
            <a:endParaRPr lang="en-IN" dirty="0"/>
          </a:p>
        </p:txBody>
      </p:sp>
    </p:spTree>
    <p:extLst>
      <p:ext uri="{BB962C8B-B14F-4D97-AF65-F5344CB8AC3E}">
        <p14:creationId xmlns:p14="http://schemas.microsoft.com/office/powerpoint/2010/main" xmlns="" val="3056348425"/>
      </p:ext>
    </p:extLst>
  </p:cSld>
  <p:clrMapOvr>
    <a:masterClrMapping/>
  </p:clrMapOvr>
  <p:transition spd="slow">
    <p:comb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B2B2B8-D717-41B4-8E12-EB7268DC01E9}" type="datetime1">
              <a:rPr lang="en-IN" smtClean="0"/>
              <a:pPr/>
              <a:t>31-10-2016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1BA7A1F-1FE7-4533-A57F-82CA49677AF0}" type="slidenum">
              <a:rPr lang="en-IN" smtClean="0"/>
              <a:pPr/>
              <a:t>‹#›</a:t>
            </a:fld>
            <a:endParaRPr lang="en-IN" dirty="0"/>
          </a:p>
        </p:txBody>
      </p:sp>
    </p:spTree>
    <p:extLst>
      <p:ext uri="{BB962C8B-B14F-4D97-AF65-F5344CB8AC3E}">
        <p14:creationId xmlns:p14="http://schemas.microsoft.com/office/powerpoint/2010/main" xmlns="" val="422056046"/>
      </p:ext>
    </p:extLst>
  </p:cSld>
  <p:clrMapOvr>
    <a:masterClrMapping/>
  </p:clrMapOvr>
  <p:transition spd="slow">
    <p:comb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EF918E-8823-40B6-9B5D-28709AE3DF96}" type="datetime1">
              <a:rPr lang="en-IN" smtClean="0"/>
              <a:pPr/>
              <a:t>31-10-2016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1BA7A1F-1FE7-4533-A57F-82CA49677AF0}" type="slidenum">
              <a:rPr lang="en-IN" smtClean="0"/>
              <a:pPr/>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793533047"/>
      </p:ext>
    </p:extLst>
  </p:cSld>
  <p:clrMapOvr>
    <a:masterClrMapping/>
  </p:clrMapOvr>
  <p:transition spd="slow">
    <p:comb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0E983E-9174-4B6C-9764-F7C516482EF5}" type="datetime1">
              <a:rPr lang="en-IN" smtClean="0"/>
              <a:pPr/>
              <a:t>31-10-2016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1BA7A1F-1FE7-4533-A57F-82CA49677AF0}" type="slidenum">
              <a:rPr lang="en-IN" smtClean="0"/>
              <a:pPr/>
              <a:t>‹#›</a:t>
            </a:fld>
            <a:endParaRPr lang="en-IN" dirty="0"/>
          </a:p>
        </p:txBody>
      </p:sp>
    </p:spTree>
    <p:extLst>
      <p:ext uri="{BB962C8B-B14F-4D97-AF65-F5344CB8AC3E}">
        <p14:creationId xmlns:p14="http://schemas.microsoft.com/office/powerpoint/2010/main" xmlns="" val="2818760873"/>
      </p:ext>
    </p:extLst>
  </p:cSld>
  <p:clrMapOvr>
    <a:masterClrMapping/>
  </p:clrMapOvr>
  <p:transition spd="slow">
    <p:comb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BB2644-F2FD-4052-AB37-E7C959E5AA50}" type="datetime1">
              <a:rPr lang="en-IN" smtClean="0"/>
              <a:pPr/>
              <a:t>31-10-2016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1BA7A1F-1FE7-4533-A57F-82CA49677AF0}" type="slidenum">
              <a:rPr lang="en-IN" smtClean="0"/>
              <a:pPr/>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3687447433"/>
      </p:ext>
    </p:extLst>
  </p:cSld>
  <p:clrMapOvr>
    <a:masterClrMapping/>
  </p:clrMapOvr>
  <p:transition spd="slow">
    <p:comb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140F49-3189-4F61-9095-7FBD3947ECD2}" type="datetime1">
              <a:rPr lang="en-IN" smtClean="0"/>
              <a:pPr/>
              <a:t>31-10-2016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1BA7A1F-1FE7-4533-A57F-82CA49677AF0}" type="slidenum">
              <a:rPr lang="en-IN" smtClean="0"/>
              <a:pPr/>
              <a:t>‹#›</a:t>
            </a:fld>
            <a:endParaRPr lang="en-IN" dirty="0"/>
          </a:p>
        </p:txBody>
      </p:sp>
    </p:spTree>
    <p:extLst>
      <p:ext uri="{BB962C8B-B14F-4D97-AF65-F5344CB8AC3E}">
        <p14:creationId xmlns:p14="http://schemas.microsoft.com/office/powerpoint/2010/main" xmlns="" val="739261002"/>
      </p:ext>
    </p:extLst>
  </p:cSld>
  <p:clrMapOvr>
    <a:masterClrMapping/>
  </p:clrMapOvr>
  <p:transition spd="slow">
    <p:comb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7B7E62-9BA8-4557-9DCE-371C2B73ABE2}" type="datetime1">
              <a:rPr lang="en-IN" smtClean="0"/>
              <a:pPr/>
              <a:t>31-10-2016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1BA7A1F-1FE7-4533-A57F-82CA49677AF0}" type="slidenum">
              <a:rPr lang="en-IN" smtClean="0"/>
              <a:pPr/>
              <a:t>‹#›</a:t>
            </a:fld>
            <a:endParaRPr lang="en-IN" dirty="0"/>
          </a:p>
        </p:txBody>
      </p:sp>
    </p:spTree>
    <p:extLst>
      <p:ext uri="{BB962C8B-B14F-4D97-AF65-F5344CB8AC3E}">
        <p14:creationId xmlns:p14="http://schemas.microsoft.com/office/powerpoint/2010/main" xmlns="" val="1724678315"/>
      </p:ext>
    </p:extLst>
  </p:cSld>
  <p:clrMapOvr>
    <a:masterClrMapping/>
  </p:clrMapOvr>
  <p:transition spd="slow">
    <p:comb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AAD073-4579-4128-B23E-65B3E17DE406}" type="datetime1">
              <a:rPr lang="en-IN" smtClean="0"/>
              <a:pPr/>
              <a:t>31-10-2016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1BA7A1F-1FE7-4533-A57F-82CA49677AF0}" type="slidenum">
              <a:rPr lang="en-IN" smtClean="0"/>
              <a:pPr/>
              <a:t>‹#›</a:t>
            </a:fld>
            <a:endParaRPr lang="en-IN" dirty="0"/>
          </a:p>
        </p:txBody>
      </p:sp>
    </p:spTree>
    <p:extLst>
      <p:ext uri="{BB962C8B-B14F-4D97-AF65-F5344CB8AC3E}">
        <p14:creationId xmlns:p14="http://schemas.microsoft.com/office/powerpoint/2010/main" xmlns="" val="1075497736"/>
      </p:ext>
    </p:extLst>
  </p:cSld>
  <p:clrMapOvr>
    <a:masterClrMapping/>
  </p:clrMapOvr>
  <p:transition spd="slow">
    <p:comb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EA6DED-7C36-4959-B244-78F7D8E3C8A5}" type="datetime1">
              <a:rPr lang="en-IN" smtClean="0"/>
              <a:pPr/>
              <a:t>31-10-2016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1BA7A1F-1FE7-4533-A57F-82CA49677AF0}" type="slidenum">
              <a:rPr lang="en-IN" smtClean="0"/>
              <a:pPr/>
              <a:t>‹#›</a:t>
            </a:fld>
            <a:endParaRPr lang="en-IN" dirty="0"/>
          </a:p>
        </p:txBody>
      </p:sp>
    </p:spTree>
    <p:extLst>
      <p:ext uri="{BB962C8B-B14F-4D97-AF65-F5344CB8AC3E}">
        <p14:creationId xmlns:p14="http://schemas.microsoft.com/office/powerpoint/2010/main" xmlns="" val="2427723804"/>
      </p:ext>
    </p:extLst>
  </p:cSld>
  <p:clrMapOvr>
    <a:masterClrMapping/>
  </p:clrMapOvr>
  <p:transition spd="slow">
    <p:comb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038204-64BC-4C80-9D70-41B72E22E232}" type="datetime1">
              <a:rPr lang="en-IN" smtClean="0"/>
              <a:pPr/>
              <a:t>31-10-2016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1BA7A1F-1FE7-4533-A57F-82CA49677AF0}" type="slidenum">
              <a:rPr lang="en-IN" smtClean="0"/>
              <a:pPr/>
              <a:t>‹#›</a:t>
            </a:fld>
            <a:endParaRPr lang="en-IN" dirty="0"/>
          </a:p>
        </p:txBody>
      </p:sp>
    </p:spTree>
    <p:extLst>
      <p:ext uri="{BB962C8B-B14F-4D97-AF65-F5344CB8AC3E}">
        <p14:creationId xmlns:p14="http://schemas.microsoft.com/office/powerpoint/2010/main" xmlns="" val="3816821834"/>
      </p:ext>
    </p:extLst>
  </p:cSld>
  <p:clrMapOvr>
    <a:masterClrMapping/>
  </p:clrMapOvr>
  <p:transition spd="slow">
    <p:comb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3CC36C-01FC-44ED-9E01-4936610074B8}" type="datetime1">
              <a:rPr lang="en-IN" smtClean="0"/>
              <a:pPr/>
              <a:t>31-10-2016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1BA7A1F-1FE7-4533-A57F-82CA49677AF0}" type="slidenum">
              <a:rPr lang="en-IN" smtClean="0"/>
              <a:pPr/>
              <a:t>‹#›</a:t>
            </a:fld>
            <a:endParaRPr lang="en-IN" dirty="0"/>
          </a:p>
        </p:txBody>
      </p:sp>
    </p:spTree>
    <p:extLst>
      <p:ext uri="{BB962C8B-B14F-4D97-AF65-F5344CB8AC3E}">
        <p14:creationId xmlns:p14="http://schemas.microsoft.com/office/powerpoint/2010/main" xmlns="" val="1232614775"/>
      </p:ext>
    </p:extLst>
  </p:cSld>
  <p:clrMapOvr>
    <a:masterClrMapping/>
  </p:clrMapOvr>
  <p:transition spd="slow">
    <p:comb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D058D7-FC15-48CB-A6EF-0C18FC14BBAC}" type="datetime1">
              <a:rPr lang="en-IN" smtClean="0"/>
              <a:pPr/>
              <a:t>31-10-2016</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1BA7A1F-1FE7-4533-A57F-82CA49677AF0}" type="slidenum">
              <a:rPr lang="en-IN" smtClean="0"/>
              <a:pPr/>
              <a:t>‹#›</a:t>
            </a:fld>
            <a:endParaRPr lang="en-IN" dirty="0"/>
          </a:p>
        </p:txBody>
      </p:sp>
    </p:spTree>
    <p:extLst>
      <p:ext uri="{BB962C8B-B14F-4D97-AF65-F5344CB8AC3E}">
        <p14:creationId xmlns:p14="http://schemas.microsoft.com/office/powerpoint/2010/main" xmlns="" val="2912437974"/>
      </p:ext>
    </p:extLst>
  </p:cSld>
  <p:clrMapOvr>
    <a:masterClrMapping/>
  </p:clrMapOvr>
  <p:transition spd="slow">
    <p:comb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BB36983-0140-47C1-8604-F97593612FC2}" type="datetime1">
              <a:rPr lang="en-IN" smtClean="0"/>
              <a:pPr/>
              <a:t>31-10-2016</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1BA7A1F-1FE7-4533-A57F-82CA49677AF0}" type="slidenum">
              <a:rPr lang="en-IN" smtClean="0"/>
              <a:pPr/>
              <a:t>‹#›</a:t>
            </a:fld>
            <a:endParaRPr lang="en-IN" dirty="0"/>
          </a:p>
        </p:txBody>
      </p:sp>
    </p:spTree>
    <p:extLst>
      <p:ext uri="{BB962C8B-B14F-4D97-AF65-F5344CB8AC3E}">
        <p14:creationId xmlns:p14="http://schemas.microsoft.com/office/powerpoint/2010/main" xmlns="" val="4045828136"/>
      </p:ext>
    </p:extLst>
  </p:cSld>
  <p:clrMapOvr>
    <a:masterClrMapping/>
  </p:clrMapOvr>
  <p:transition spd="slow">
    <p:comb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3C387-C473-4FB0-9275-A8A09720E7A1}" type="datetime1">
              <a:rPr lang="en-IN" smtClean="0"/>
              <a:pPr/>
              <a:t>31-10-2016</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1BA7A1F-1FE7-4533-A57F-82CA49677AF0}" type="slidenum">
              <a:rPr lang="en-IN" smtClean="0"/>
              <a:pPr/>
              <a:t>‹#›</a:t>
            </a:fld>
            <a:endParaRPr lang="en-IN" dirty="0"/>
          </a:p>
        </p:txBody>
      </p:sp>
    </p:spTree>
    <p:extLst>
      <p:ext uri="{BB962C8B-B14F-4D97-AF65-F5344CB8AC3E}">
        <p14:creationId xmlns:p14="http://schemas.microsoft.com/office/powerpoint/2010/main" xmlns="" val="1708812257"/>
      </p:ext>
    </p:extLst>
  </p:cSld>
  <p:clrMapOvr>
    <a:masterClrMapping/>
  </p:clrMapOvr>
  <p:transition spd="slow">
    <p:comb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00B5DE-4BFF-4780-8852-09CC2D556B7D}" type="datetime1">
              <a:rPr lang="en-IN" smtClean="0"/>
              <a:pPr/>
              <a:t>31-10-2016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1BA7A1F-1FE7-4533-A57F-82CA49677AF0}" type="slidenum">
              <a:rPr lang="en-IN" smtClean="0"/>
              <a:pPr/>
              <a:t>‹#›</a:t>
            </a:fld>
            <a:endParaRPr lang="en-IN" dirty="0"/>
          </a:p>
        </p:txBody>
      </p:sp>
    </p:spTree>
    <p:extLst>
      <p:ext uri="{BB962C8B-B14F-4D97-AF65-F5344CB8AC3E}">
        <p14:creationId xmlns:p14="http://schemas.microsoft.com/office/powerpoint/2010/main" xmlns="" val="1580909530"/>
      </p:ext>
    </p:extLst>
  </p:cSld>
  <p:clrMapOvr>
    <a:masterClrMapping/>
  </p:clrMapOvr>
  <p:transition spd="slow">
    <p:comb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1BA7A1F-1FE7-4533-A57F-82CA49677AF0}" type="slidenum">
              <a:rPr lang="en-IN" smtClean="0"/>
              <a:pPr/>
              <a:t>‹#›</a:t>
            </a:fld>
            <a:endParaRPr lang="en-IN" dirty="0"/>
          </a:p>
        </p:txBody>
      </p:sp>
      <p:sp>
        <p:nvSpPr>
          <p:cNvPr id="5" name="Date Placeholder 4"/>
          <p:cNvSpPr>
            <a:spLocks noGrp="1"/>
          </p:cNvSpPr>
          <p:nvPr>
            <p:ph type="dt" sz="half" idx="10"/>
          </p:nvPr>
        </p:nvSpPr>
        <p:spPr/>
        <p:txBody>
          <a:bodyPr/>
          <a:lstStyle/>
          <a:p>
            <a:fld id="{DBA2DC3E-BDF5-40F3-864C-7554A9B5929B}" type="datetime1">
              <a:rPr lang="en-IN" smtClean="0"/>
              <a:pPr/>
              <a:t>31-10-2016</a:t>
            </a:fld>
            <a:endParaRPr lang="en-IN" dirty="0"/>
          </a:p>
        </p:txBody>
      </p:sp>
    </p:spTree>
    <p:extLst>
      <p:ext uri="{BB962C8B-B14F-4D97-AF65-F5344CB8AC3E}">
        <p14:creationId xmlns:p14="http://schemas.microsoft.com/office/powerpoint/2010/main" xmlns="" val="1527826662"/>
      </p:ext>
    </p:extLst>
  </p:cSld>
  <p:clrMapOvr>
    <a:masterClrMapping/>
  </p:clrMapOvr>
  <p:transition spd="slow">
    <p:comb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1E3284-B254-4011-8212-316502AC734E}" type="datetime1">
              <a:rPr lang="en-IN" smtClean="0"/>
              <a:pPr/>
              <a:t>31-10-2016</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1BA7A1F-1FE7-4533-A57F-82CA49677AF0}" type="slidenum">
              <a:rPr lang="en-IN" smtClean="0"/>
              <a:pPr/>
              <a:t>‹#›</a:t>
            </a:fld>
            <a:endParaRPr lang="en-IN" dirty="0"/>
          </a:p>
        </p:txBody>
      </p:sp>
    </p:spTree>
    <p:extLst>
      <p:ext uri="{BB962C8B-B14F-4D97-AF65-F5344CB8AC3E}">
        <p14:creationId xmlns:p14="http://schemas.microsoft.com/office/powerpoint/2010/main" xmlns="" val="225648262"/>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Lst>
  <p:transition spd="slow">
    <p:comb dir="vert"/>
  </p:transition>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36729"/>
            <a:ext cx="8596668" cy="615514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a:buNone/>
            </a:pPr>
            <a:r>
              <a:rPr lang="en-US" sz="4800" dirty="0" smtClean="0">
                <a:solidFill>
                  <a:srgbClr val="00B050"/>
                </a:solidFill>
              </a:rPr>
              <a:t>P</a:t>
            </a:r>
            <a:r>
              <a:rPr lang="en-US" sz="4800" dirty="0" smtClean="0">
                <a:solidFill>
                  <a:srgbClr val="FF0000"/>
                </a:solidFill>
              </a:rPr>
              <a:t>B</a:t>
            </a:r>
            <a:r>
              <a:rPr lang="en-US" sz="4800" dirty="0" smtClean="0">
                <a:solidFill>
                  <a:srgbClr val="7030A0"/>
                </a:solidFill>
              </a:rPr>
              <a:t>H </a:t>
            </a:r>
            <a:r>
              <a:rPr lang="en-US" sz="4800" dirty="0" smtClean="0">
                <a:solidFill>
                  <a:srgbClr val="00B0F0"/>
                </a:solidFill>
              </a:rPr>
              <a:t>PRESENTATION </a:t>
            </a:r>
            <a:r>
              <a:rPr lang="en-US" sz="4800" dirty="0" smtClean="0">
                <a:solidFill>
                  <a:srgbClr val="00B050"/>
                </a:solidFill>
              </a:rPr>
              <a:t>OF</a:t>
            </a:r>
            <a:r>
              <a:rPr lang="en-US" sz="4800" dirty="0" smtClean="0">
                <a:solidFill>
                  <a:srgbClr val="00B0F0"/>
                </a:solidFill>
              </a:rPr>
              <a:t> </a:t>
            </a:r>
            <a:r>
              <a:rPr lang="en-US" sz="4800" dirty="0" smtClean="0">
                <a:solidFill>
                  <a:srgbClr val="7030A0"/>
                </a:solidFill>
              </a:rPr>
              <a:t>GR0UP</a:t>
            </a:r>
            <a:r>
              <a:rPr lang="en-US" sz="4800" dirty="0" smtClean="0">
                <a:solidFill>
                  <a:srgbClr val="00B0F0"/>
                </a:solidFill>
              </a:rPr>
              <a:t> </a:t>
            </a:r>
            <a:r>
              <a:rPr lang="en-US" sz="9600" dirty="0" smtClean="0">
                <a:solidFill>
                  <a:srgbClr val="FF0066"/>
                </a:solidFill>
              </a:rPr>
              <a:t>F</a:t>
            </a:r>
          </a:p>
          <a:p>
            <a:pPr>
              <a:buNone/>
            </a:pPr>
            <a:r>
              <a:rPr lang="en-US" sz="3200" dirty="0" err="1" smtClean="0">
                <a:solidFill>
                  <a:srgbClr val="00B050"/>
                </a:solidFill>
              </a:rPr>
              <a:t>Gr</a:t>
            </a:r>
            <a:r>
              <a:rPr lang="en-US" sz="3200" dirty="0" err="1" smtClean="0">
                <a:solidFill>
                  <a:srgbClr val="FF0000"/>
                </a:solidFill>
              </a:rPr>
              <a:t>O</a:t>
            </a:r>
            <a:r>
              <a:rPr lang="en-US" sz="3200" dirty="0" err="1" smtClean="0">
                <a:solidFill>
                  <a:srgbClr val="00B050"/>
                </a:solidFill>
              </a:rPr>
              <a:t>up</a:t>
            </a:r>
            <a:r>
              <a:rPr lang="en-US" sz="3200" dirty="0" smtClean="0">
                <a:solidFill>
                  <a:srgbClr val="00B050"/>
                </a:solidFill>
              </a:rPr>
              <a:t> </a:t>
            </a:r>
            <a:r>
              <a:rPr lang="en-US" sz="3200" dirty="0" err="1" smtClean="0">
                <a:solidFill>
                  <a:srgbClr val="00B050"/>
                </a:solidFill>
              </a:rPr>
              <a:t>Me</a:t>
            </a:r>
            <a:r>
              <a:rPr lang="en-US" sz="3200" dirty="0" err="1" smtClean="0">
                <a:solidFill>
                  <a:srgbClr val="FF0000"/>
                </a:solidFill>
              </a:rPr>
              <a:t>m</a:t>
            </a:r>
            <a:r>
              <a:rPr lang="en-US" sz="3200" dirty="0" err="1" smtClean="0">
                <a:solidFill>
                  <a:srgbClr val="00B050"/>
                </a:solidFill>
              </a:rPr>
              <a:t>bErs</a:t>
            </a:r>
            <a:r>
              <a:rPr lang="en-US" sz="3200" dirty="0" smtClean="0">
                <a:solidFill>
                  <a:srgbClr val="00B050"/>
                </a:solidFill>
              </a:rPr>
              <a:t>:</a:t>
            </a:r>
          </a:p>
          <a:p>
            <a:pPr>
              <a:buNone/>
            </a:pPr>
            <a:r>
              <a:rPr lang="en-US" sz="2400" dirty="0" smtClean="0">
                <a:solidFill>
                  <a:srgbClr val="FF0000"/>
                </a:solidFill>
              </a:rPr>
              <a:t>1</a:t>
            </a:r>
            <a:r>
              <a:rPr lang="en-US" sz="2400" dirty="0" smtClean="0">
                <a:solidFill>
                  <a:srgbClr val="FF0000"/>
                </a:solidFill>
                <a:sym typeface="Wingdings"/>
              </a:rPr>
              <a:t> </a:t>
            </a:r>
            <a:r>
              <a:rPr lang="en-US" sz="2400" dirty="0" err="1" smtClean="0">
                <a:solidFill>
                  <a:srgbClr val="0070C0"/>
                </a:solidFill>
                <a:sym typeface="Wingdings"/>
              </a:rPr>
              <a:t>Fatema</a:t>
            </a:r>
            <a:r>
              <a:rPr lang="en-US" sz="2400" dirty="0" smtClean="0">
                <a:solidFill>
                  <a:srgbClr val="0070C0"/>
                </a:solidFill>
                <a:sym typeface="Wingdings"/>
              </a:rPr>
              <a:t> </a:t>
            </a:r>
            <a:r>
              <a:rPr lang="en-US" sz="2400" dirty="0" err="1" smtClean="0">
                <a:solidFill>
                  <a:srgbClr val="0070C0"/>
                </a:solidFill>
                <a:sym typeface="Wingdings"/>
              </a:rPr>
              <a:t>Seraj</a:t>
            </a:r>
            <a:endParaRPr lang="en-US" sz="2400" dirty="0" smtClean="0">
              <a:solidFill>
                <a:srgbClr val="0070C0"/>
              </a:solidFill>
              <a:sym typeface="Wingdings"/>
            </a:endParaRPr>
          </a:p>
          <a:p>
            <a:pPr>
              <a:buNone/>
            </a:pPr>
            <a:r>
              <a:rPr lang="en-US" sz="2400" dirty="0" smtClean="0">
                <a:solidFill>
                  <a:srgbClr val="FF0000"/>
                </a:solidFill>
                <a:sym typeface="Wingdings"/>
              </a:rPr>
              <a:t>2</a:t>
            </a:r>
            <a:r>
              <a:rPr lang="en-US" sz="2400" dirty="0" smtClean="0">
                <a:solidFill>
                  <a:srgbClr val="0070C0"/>
                </a:solidFill>
                <a:sym typeface="Wingdings"/>
              </a:rPr>
              <a:t>Elora </a:t>
            </a:r>
            <a:r>
              <a:rPr lang="en-US" sz="2400" dirty="0" err="1" smtClean="0">
                <a:solidFill>
                  <a:srgbClr val="0070C0"/>
                </a:solidFill>
                <a:sym typeface="Wingdings"/>
              </a:rPr>
              <a:t>Majumdar</a:t>
            </a:r>
            <a:endParaRPr lang="en-US" sz="2400" dirty="0" smtClean="0">
              <a:solidFill>
                <a:srgbClr val="0070C0"/>
              </a:solidFill>
              <a:sym typeface="Wingdings"/>
            </a:endParaRPr>
          </a:p>
          <a:p>
            <a:pPr>
              <a:buNone/>
            </a:pPr>
            <a:r>
              <a:rPr lang="en-US" sz="2400" dirty="0" smtClean="0">
                <a:solidFill>
                  <a:srgbClr val="FF0000"/>
                </a:solidFill>
                <a:sym typeface="Wingdings"/>
              </a:rPr>
              <a:t>3</a:t>
            </a:r>
            <a:r>
              <a:rPr lang="en-US" sz="2400" dirty="0" smtClean="0">
                <a:solidFill>
                  <a:srgbClr val="0070C0"/>
                </a:solidFill>
                <a:sym typeface="Wingdings"/>
              </a:rPr>
              <a:t>Sumaiya </a:t>
            </a:r>
            <a:r>
              <a:rPr lang="en-US" sz="2400" dirty="0" err="1" smtClean="0">
                <a:solidFill>
                  <a:srgbClr val="0070C0"/>
                </a:solidFill>
                <a:sym typeface="Wingdings"/>
              </a:rPr>
              <a:t>Tabassum</a:t>
            </a:r>
            <a:endParaRPr lang="en-US" sz="2400" dirty="0" smtClean="0">
              <a:solidFill>
                <a:srgbClr val="0070C0"/>
              </a:solidFill>
              <a:sym typeface="Wingdings"/>
            </a:endParaRPr>
          </a:p>
          <a:p>
            <a:pPr>
              <a:buNone/>
            </a:pPr>
            <a:r>
              <a:rPr lang="en-US" sz="2400" dirty="0" smtClean="0">
                <a:solidFill>
                  <a:srgbClr val="FF0000"/>
                </a:solidFill>
                <a:sym typeface="Wingdings"/>
              </a:rPr>
              <a:t>4</a:t>
            </a:r>
            <a:r>
              <a:rPr lang="en-US" sz="2400" dirty="0" smtClean="0">
                <a:solidFill>
                  <a:srgbClr val="0070C0"/>
                </a:solidFill>
                <a:sym typeface="Wingdings"/>
              </a:rPr>
              <a:t>Sanjida </a:t>
            </a:r>
            <a:r>
              <a:rPr lang="en-US" sz="2400" dirty="0" err="1" smtClean="0">
                <a:solidFill>
                  <a:srgbClr val="0070C0"/>
                </a:solidFill>
                <a:sym typeface="Wingdings"/>
              </a:rPr>
              <a:t>Akter</a:t>
            </a:r>
            <a:r>
              <a:rPr lang="en-US" sz="2400" dirty="0" smtClean="0">
                <a:solidFill>
                  <a:srgbClr val="0070C0"/>
                </a:solidFill>
                <a:sym typeface="Wingdings"/>
              </a:rPr>
              <a:t> </a:t>
            </a:r>
            <a:r>
              <a:rPr lang="en-US" sz="2400" dirty="0" err="1" smtClean="0">
                <a:solidFill>
                  <a:srgbClr val="0070C0"/>
                </a:solidFill>
                <a:sym typeface="Wingdings"/>
              </a:rPr>
              <a:t>Anika</a:t>
            </a:r>
            <a:endParaRPr lang="en-US" sz="2400" dirty="0" smtClean="0">
              <a:solidFill>
                <a:srgbClr val="0070C0"/>
              </a:solidFill>
              <a:sym typeface="Wingdings"/>
            </a:endParaRPr>
          </a:p>
          <a:p>
            <a:pPr>
              <a:buNone/>
            </a:pPr>
            <a:r>
              <a:rPr lang="en-US" sz="2400" dirty="0" smtClean="0">
                <a:solidFill>
                  <a:srgbClr val="FF0000"/>
                </a:solidFill>
              </a:rPr>
              <a:t>5</a:t>
            </a:r>
            <a:r>
              <a:rPr lang="en-US" sz="2400" dirty="0" smtClean="0">
                <a:solidFill>
                  <a:srgbClr val="FF0000"/>
                </a:solidFill>
                <a:sym typeface="Wingdings"/>
              </a:rPr>
              <a:t></a:t>
            </a:r>
            <a:r>
              <a:rPr lang="en-US" sz="2400" dirty="0" smtClean="0">
                <a:solidFill>
                  <a:srgbClr val="0070C0"/>
                </a:solidFill>
                <a:sym typeface="Wingdings"/>
              </a:rPr>
              <a:t>Sudipto </a:t>
            </a:r>
            <a:r>
              <a:rPr lang="en-US" sz="2400" dirty="0" err="1" smtClean="0">
                <a:solidFill>
                  <a:srgbClr val="0070C0"/>
                </a:solidFill>
                <a:sym typeface="Wingdings"/>
              </a:rPr>
              <a:t>Sarker</a:t>
            </a:r>
            <a:endParaRPr lang="en-US" sz="2400" dirty="0" smtClean="0">
              <a:solidFill>
                <a:srgbClr val="0070C0"/>
              </a:solidFill>
              <a:sym typeface="Wingdings"/>
            </a:endParaRPr>
          </a:p>
          <a:p>
            <a:pPr>
              <a:buNone/>
            </a:pPr>
            <a:r>
              <a:rPr lang="en-US" sz="2400" dirty="0" smtClean="0">
                <a:solidFill>
                  <a:srgbClr val="FF0000"/>
                </a:solidFill>
                <a:sym typeface="Wingdings"/>
              </a:rPr>
              <a:t>6</a:t>
            </a:r>
            <a:r>
              <a:rPr lang="en-US" sz="2400" dirty="0" smtClean="0">
                <a:solidFill>
                  <a:srgbClr val="0070C0"/>
                </a:solidFill>
                <a:sym typeface="Wingdings"/>
              </a:rPr>
              <a:t>Ishtiyaq Reza</a:t>
            </a:r>
          </a:p>
          <a:p>
            <a:pPr>
              <a:buNone/>
            </a:pPr>
            <a:endParaRPr lang="en-US" sz="3200" dirty="0">
              <a:solidFill>
                <a:srgbClr val="FF0000"/>
              </a:solidFill>
            </a:endParaRPr>
          </a:p>
        </p:txBody>
      </p:sp>
      <p:sp>
        <p:nvSpPr>
          <p:cNvPr id="4" name="Slide Number Placeholder 3"/>
          <p:cNvSpPr>
            <a:spLocks noGrp="1"/>
          </p:cNvSpPr>
          <p:nvPr>
            <p:ph type="sldNum" sz="quarter" idx="12"/>
          </p:nvPr>
        </p:nvSpPr>
        <p:spPr/>
        <p:txBody>
          <a:bodyPr/>
          <a:lstStyle/>
          <a:p>
            <a:fld id="{B1BA7A1F-1FE7-4533-A57F-82CA49677AF0}" type="slidenum">
              <a:rPr lang="en-IN" smtClean="0"/>
              <a:pPr/>
              <a:t>1</a:t>
            </a:fld>
            <a:endParaRPr lang="en-IN" dirty="0"/>
          </a:p>
        </p:txBody>
      </p:sp>
    </p:spTree>
  </p:cSld>
  <p:clrMapOvr>
    <a:masterClrMapping/>
  </p:clrMapOvr>
  <p:transition spd="slow">
    <p:wheel spokes="3"/>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716" y="1751156"/>
            <a:ext cx="9512490" cy="5106844"/>
          </a:xfrm>
        </p:spPr>
        <p:txBody>
          <a:bodyPr>
            <a:normAutofit/>
          </a:bodyPr>
          <a:lstStyle/>
          <a:p>
            <a:pPr>
              <a:buNone/>
            </a:pPr>
            <a:r>
              <a:rPr lang="en-US" sz="2000" dirty="0" smtClean="0">
                <a:solidFill>
                  <a:srgbClr val="7030A0"/>
                </a:solidFill>
              </a:rPr>
              <a:t>   “Treatment after 3 months” </a:t>
            </a:r>
            <a:r>
              <a:rPr lang="en-US" sz="2000" dirty="0" smtClean="0">
                <a:solidFill>
                  <a:schemeClr val="accent2">
                    <a:lumMod val="50000"/>
                  </a:schemeClr>
                </a:solidFill>
              </a:rPr>
              <a:t>means treatment for </a:t>
            </a:r>
            <a:r>
              <a:rPr lang="en-US" sz="2000" dirty="0" smtClean="0">
                <a:solidFill>
                  <a:srgbClr val="00B050"/>
                </a:solidFill>
              </a:rPr>
              <a:t>latent TB </a:t>
            </a:r>
            <a:r>
              <a:rPr lang="en-US" sz="2000" dirty="0" smtClean="0">
                <a:solidFill>
                  <a:schemeClr val="accent2">
                    <a:lumMod val="75000"/>
                  </a:schemeClr>
                </a:solidFill>
              </a:rPr>
              <a:t>infection</a:t>
            </a:r>
            <a:r>
              <a:rPr lang="en-US" sz="2000" dirty="0" smtClean="0">
                <a:solidFill>
                  <a:srgbClr val="FF0000"/>
                </a:solidFill>
              </a:rPr>
              <a:t>(</a:t>
            </a:r>
            <a:r>
              <a:rPr lang="en-US" sz="2000" dirty="0" smtClean="0">
                <a:solidFill>
                  <a:srgbClr val="0070C0"/>
                </a:solidFill>
              </a:rPr>
              <a:t>LTBI</a:t>
            </a:r>
            <a:r>
              <a:rPr lang="en-US" sz="2000" dirty="0" smtClean="0">
                <a:solidFill>
                  <a:srgbClr val="FF0000"/>
                </a:solidFill>
              </a:rPr>
              <a:t>)</a:t>
            </a:r>
            <a:r>
              <a:rPr lang="en-US" sz="2000" dirty="0" smtClean="0">
                <a:solidFill>
                  <a:schemeClr val="accent2">
                    <a:lumMod val="50000"/>
                  </a:schemeClr>
                </a:solidFill>
              </a:rPr>
              <a:t>.</a:t>
            </a:r>
          </a:p>
          <a:p>
            <a:pPr>
              <a:buNone/>
            </a:pPr>
            <a:r>
              <a:rPr lang="en-US" sz="2000" dirty="0" smtClean="0">
                <a:solidFill>
                  <a:schemeClr val="accent2">
                    <a:lumMod val="50000"/>
                  </a:schemeClr>
                </a:solidFill>
              </a:rPr>
              <a:t>    That can be applied by following </a:t>
            </a:r>
            <a:r>
              <a:rPr lang="en-US" sz="2000" dirty="0" smtClean="0">
                <a:solidFill>
                  <a:srgbClr val="FF0000"/>
                </a:solidFill>
              </a:rPr>
              <a:t>4 </a:t>
            </a:r>
            <a:r>
              <a:rPr lang="en-US" sz="2000" dirty="0" smtClean="0">
                <a:solidFill>
                  <a:schemeClr val="accent2">
                    <a:lumMod val="50000"/>
                  </a:schemeClr>
                </a:solidFill>
              </a:rPr>
              <a:t>regiments through using drugs like </a:t>
            </a:r>
            <a:r>
              <a:rPr lang="en-US" sz="2000" dirty="0" err="1" smtClean="0">
                <a:solidFill>
                  <a:schemeClr val="accent2">
                    <a:lumMod val="50000"/>
                  </a:schemeClr>
                </a:solidFill>
              </a:rPr>
              <a:t>isoniazid</a:t>
            </a:r>
            <a:r>
              <a:rPr lang="en-US" sz="2000" dirty="0" smtClean="0">
                <a:solidFill>
                  <a:srgbClr val="FF0000"/>
                </a:solidFill>
              </a:rPr>
              <a:t>(</a:t>
            </a:r>
            <a:r>
              <a:rPr lang="en-US" sz="2000" dirty="0" smtClean="0">
                <a:solidFill>
                  <a:srgbClr val="00B0F0"/>
                </a:solidFill>
              </a:rPr>
              <a:t>INH</a:t>
            </a:r>
            <a:r>
              <a:rPr lang="en-US" sz="2000" dirty="0" smtClean="0">
                <a:solidFill>
                  <a:srgbClr val="FF0000"/>
                </a:solidFill>
              </a:rPr>
              <a:t>)</a:t>
            </a:r>
            <a:r>
              <a:rPr lang="en-US" sz="2000" dirty="0" smtClean="0">
                <a:solidFill>
                  <a:srgbClr val="00B0F0"/>
                </a:solidFill>
              </a:rPr>
              <a:t>,</a:t>
            </a:r>
            <a:r>
              <a:rPr lang="en-US" sz="2000" dirty="0" smtClean="0">
                <a:solidFill>
                  <a:schemeClr val="accent2">
                    <a:lumMod val="50000"/>
                  </a:schemeClr>
                </a:solidFill>
              </a:rPr>
              <a:t> </a:t>
            </a:r>
            <a:r>
              <a:rPr lang="en-US" sz="2000" dirty="0" err="1" smtClean="0">
                <a:solidFill>
                  <a:schemeClr val="accent2">
                    <a:lumMod val="50000"/>
                  </a:schemeClr>
                </a:solidFill>
              </a:rPr>
              <a:t>rifapentine</a:t>
            </a:r>
            <a:r>
              <a:rPr lang="en-US" sz="2000" dirty="0" smtClean="0">
                <a:solidFill>
                  <a:schemeClr val="accent2">
                    <a:lumMod val="50000"/>
                  </a:schemeClr>
                </a:solidFill>
              </a:rPr>
              <a:t> </a:t>
            </a:r>
            <a:r>
              <a:rPr lang="en-US" sz="2000" dirty="0" smtClean="0">
                <a:solidFill>
                  <a:srgbClr val="FF0000"/>
                </a:solidFill>
              </a:rPr>
              <a:t>(</a:t>
            </a:r>
            <a:r>
              <a:rPr lang="en-US" sz="2000" dirty="0" smtClean="0">
                <a:solidFill>
                  <a:srgbClr val="00B0F0"/>
                </a:solidFill>
              </a:rPr>
              <a:t>RPT</a:t>
            </a:r>
            <a:r>
              <a:rPr lang="en-US" sz="2000" dirty="0" smtClean="0">
                <a:solidFill>
                  <a:srgbClr val="FF0000"/>
                </a:solidFill>
              </a:rPr>
              <a:t>), </a:t>
            </a:r>
            <a:r>
              <a:rPr lang="en-US" sz="2000" dirty="0" err="1" smtClean="0">
                <a:solidFill>
                  <a:schemeClr val="accent2">
                    <a:lumMod val="50000"/>
                  </a:schemeClr>
                </a:solidFill>
              </a:rPr>
              <a:t>rifampin</a:t>
            </a:r>
            <a:r>
              <a:rPr lang="en-US" sz="2000" dirty="0" smtClean="0">
                <a:solidFill>
                  <a:schemeClr val="accent2">
                    <a:lumMod val="50000"/>
                  </a:schemeClr>
                </a:solidFill>
              </a:rPr>
              <a:t> </a:t>
            </a:r>
            <a:r>
              <a:rPr lang="en-US" sz="2000" dirty="0" smtClean="0">
                <a:solidFill>
                  <a:srgbClr val="FF0000"/>
                </a:solidFill>
              </a:rPr>
              <a:t>(</a:t>
            </a:r>
            <a:r>
              <a:rPr lang="en-US" sz="2000" dirty="0" smtClean="0">
                <a:solidFill>
                  <a:srgbClr val="00B0F0"/>
                </a:solidFill>
              </a:rPr>
              <a:t>RIF</a:t>
            </a:r>
            <a:r>
              <a:rPr lang="en-US" sz="2000" dirty="0" smtClean="0">
                <a:solidFill>
                  <a:srgbClr val="FF0000"/>
                </a:solidFill>
              </a:rPr>
              <a:t>)</a:t>
            </a:r>
            <a:r>
              <a:rPr lang="en-US" sz="2000" dirty="0" smtClean="0">
                <a:solidFill>
                  <a:schemeClr val="accent2">
                    <a:lumMod val="50000"/>
                  </a:schemeClr>
                </a:solidFill>
              </a:rPr>
              <a:t>.</a:t>
            </a:r>
          </a:p>
          <a:p>
            <a:pPr>
              <a:buNone/>
            </a:pPr>
            <a:endParaRPr lang="en-US" sz="2000" dirty="0" smtClean="0">
              <a:solidFill>
                <a:srgbClr val="00B0F0"/>
              </a:solidFill>
            </a:endParaRPr>
          </a:p>
          <a:p>
            <a:pPr>
              <a:buNone/>
            </a:pPr>
            <a:endParaRPr lang="en-US" sz="2000" dirty="0" smtClean="0">
              <a:solidFill>
                <a:srgbClr val="00B0F0"/>
              </a:solidFill>
            </a:endParaRPr>
          </a:p>
          <a:p>
            <a:pPr>
              <a:buNone/>
            </a:pPr>
            <a:endParaRPr lang="en-US" sz="2000" dirty="0">
              <a:solidFill>
                <a:srgbClr val="00B0F0"/>
              </a:solidFill>
            </a:endParaRPr>
          </a:p>
        </p:txBody>
      </p:sp>
      <p:sp>
        <p:nvSpPr>
          <p:cNvPr id="4" name="Slide Number Placeholder 3"/>
          <p:cNvSpPr>
            <a:spLocks noGrp="1"/>
          </p:cNvSpPr>
          <p:nvPr>
            <p:ph type="sldNum" sz="quarter" idx="12"/>
          </p:nvPr>
        </p:nvSpPr>
        <p:spPr/>
        <p:txBody>
          <a:bodyPr/>
          <a:lstStyle/>
          <a:p>
            <a:fld id="{B1BA7A1F-1FE7-4533-A57F-82CA49677AF0}" type="slidenum">
              <a:rPr lang="en-IN" smtClean="0"/>
              <a:pPr/>
              <a:t>10</a:t>
            </a:fld>
            <a:endParaRPr lang="en-IN" dirty="0"/>
          </a:p>
        </p:txBody>
      </p:sp>
      <p:sp>
        <p:nvSpPr>
          <p:cNvPr id="5" name="Right Arrow 4"/>
          <p:cNvSpPr/>
          <p:nvPr/>
        </p:nvSpPr>
        <p:spPr>
          <a:xfrm>
            <a:off x="518615" y="0"/>
            <a:ext cx="4599295" cy="1733265"/>
          </a:xfrm>
          <a:prstGeom prst="rightArrow">
            <a:avLst/>
          </a:prstGeom>
          <a:ln>
            <a:noFill/>
          </a:ln>
          <a:effectLst/>
          <a:scene3d>
            <a:camera prst="orthographicFront">
              <a:rot lat="0" lon="0" rev="0"/>
            </a:camera>
            <a:lightRig rig="chilly" dir="t">
              <a:rot lat="0" lon="0" rev="18480000"/>
            </a:lightRig>
          </a:scene3d>
          <a:sp3d prstMaterial="clear">
            <a:bevelT h="635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Treatment of TB After 3 Months </a:t>
            </a:r>
            <a:endParaRPr lang="en-US" sz="2400" dirty="0">
              <a:solidFill>
                <a:srgbClr val="FF0000"/>
              </a:solidFill>
            </a:endParaRPr>
          </a:p>
        </p:txBody>
      </p:sp>
      <p:sp>
        <p:nvSpPr>
          <p:cNvPr id="6" name="Chevron 5"/>
          <p:cNvSpPr/>
          <p:nvPr/>
        </p:nvSpPr>
        <p:spPr>
          <a:xfrm>
            <a:off x="532264" y="3125335"/>
            <a:ext cx="3889612" cy="723332"/>
          </a:xfrm>
          <a:prstGeom prst="chevron">
            <a:avLst/>
          </a:prstGeom>
          <a:ln>
            <a:noFill/>
          </a:ln>
          <a:effectLst/>
          <a:scene3d>
            <a:camera prst="orthographicFront">
              <a:rot lat="0" lon="0" rev="0"/>
            </a:camera>
            <a:lightRig rig="chilly" dir="t">
              <a:rot lat="0" lon="0" rev="18480000"/>
            </a:lightRig>
          </a:scene3d>
          <a:sp3d prstMaterial="clear">
            <a:bevelT h="635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Latent TB</a:t>
            </a:r>
            <a:r>
              <a:rPr lang="en-US" dirty="0" smtClean="0">
                <a:solidFill>
                  <a:srgbClr val="00B0F0"/>
                </a:solidFill>
              </a:rPr>
              <a:t>(after 3 months treatment)</a:t>
            </a:r>
            <a:r>
              <a:rPr lang="en-US" dirty="0" smtClean="0">
                <a:solidFill>
                  <a:srgbClr val="FF0000"/>
                </a:solidFill>
              </a:rPr>
              <a:t>Regimens</a:t>
            </a:r>
            <a:endParaRPr lang="en-US" dirty="0">
              <a:solidFill>
                <a:srgbClr val="FF0000"/>
              </a:solidFill>
            </a:endParaRPr>
          </a:p>
        </p:txBody>
      </p:sp>
      <p:graphicFrame>
        <p:nvGraphicFramePr>
          <p:cNvPr id="7" name="Table 6"/>
          <p:cNvGraphicFramePr>
            <a:graphicFrameLocks noGrp="1"/>
          </p:cNvGraphicFramePr>
          <p:nvPr/>
        </p:nvGraphicFramePr>
        <p:xfrm>
          <a:off x="571689" y="4053385"/>
          <a:ext cx="7862627" cy="2584725"/>
        </p:xfrm>
        <a:graphic>
          <a:graphicData uri="http://schemas.openxmlformats.org/drawingml/2006/table">
            <a:tbl>
              <a:tblPr firstRow="1" bandRow="1">
                <a:tableStyleId>{F5AB1C69-6EDB-4FF4-983F-18BD219EF322}</a:tableStyleId>
              </a:tblPr>
              <a:tblGrid>
                <a:gridCol w="1270976"/>
                <a:gridCol w="1692104"/>
                <a:gridCol w="1232763"/>
                <a:gridCol w="3666784"/>
              </a:tblGrid>
              <a:tr h="480442">
                <a:tc>
                  <a:txBody>
                    <a:bodyPr/>
                    <a:lstStyle/>
                    <a:p>
                      <a:r>
                        <a:rPr lang="en-US" dirty="0" smtClean="0">
                          <a:solidFill>
                            <a:schemeClr val="accent2">
                              <a:lumMod val="20000"/>
                              <a:lumOff val="80000"/>
                            </a:schemeClr>
                          </a:solidFill>
                        </a:rPr>
                        <a:t>Drugs</a:t>
                      </a:r>
                      <a:endParaRPr lang="en-US" dirty="0">
                        <a:solidFill>
                          <a:schemeClr val="accent2">
                            <a:lumMod val="20000"/>
                            <a:lumOff val="80000"/>
                          </a:schemeClr>
                        </a:solidFill>
                      </a:endParaRPr>
                    </a:p>
                  </a:txBody>
                  <a:tcPr/>
                </a:tc>
                <a:tc>
                  <a:txBody>
                    <a:bodyPr/>
                    <a:lstStyle/>
                    <a:p>
                      <a:r>
                        <a:rPr lang="en-US" dirty="0" smtClean="0"/>
                        <a:t>Duration</a:t>
                      </a:r>
                      <a:endParaRPr lang="en-US" dirty="0"/>
                    </a:p>
                  </a:txBody>
                  <a:tcPr/>
                </a:tc>
                <a:tc>
                  <a:txBody>
                    <a:bodyPr/>
                    <a:lstStyle/>
                    <a:p>
                      <a:r>
                        <a:rPr lang="en-US" dirty="0" smtClean="0"/>
                        <a:t>Interval</a:t>
                      </a:r>
                      <a:endParaRPr lang="en-US" dirty="0"/>
                    </a:p>
                  </a:txBody>
                  <a:tcPr/>
                </a:tc>
                <a:tc>
                  <a:txBody>
                    <a:bodyPr/>
                    <a:lstStyle/>
                    <a:p>
                      <a:r>
                        <a:rPr lang="en-US" dirty="0" smtClean="0"/>
                        <a:t>Comments</a:t>
                      </a:r>
                      <a:endParaRPr lang="en-US" dirty="0"/>
                    </a:p>
                  </a:txBody>
                  <a:tcPr/>
                </a:tc>
              </a:tr>
              <a:tr h="1281323">
                <a:tc>
                  <a:txBody>
                    <a:bodyPr/>
                    <a:lstStyle/>
                    <a:p>
                      <a:r>
                        <a:rPr lang="en-US" b="1" i="0" dirty="0" err="1" smtClean="0">
                          <a:solidFill>
                            <a:srgbClr val="00B050"/>
                          </a:solidFill>
                        </a:rPr>
                        <a:t>Isoniazid</a:t>
                      </a:r>
                      <a:endParaRPr lang="en-US" b="1" i="0" dirty="0">
                        <a:solidFill>
                          <a:srgbClr val="00B050"/>
                        </a:solidFill>
                      </a:endParaRPr>
                    </a:p>
                  </a:txBody>
                  <a:tcPr/>
                </a:tc>
                <a:tc>
                  <a:txBody>
                    <a:bodyPr/>
                    <a:lstStyle/>
                    <a:p>
                      <a:endParaRPr lang="en-US" dirty="0"/>
                    </a:p>
                  </a:txBody>
                  <a:tcPr/>
                </a:tc>
                <a:tc>
                  <a:txBody>
                    <a:bodyPr/>
                    <a:lstStyle/>
                    <a:p>
                      <a:r>
                        <a:rPr lang="en-US" dirty="0" smtClean="0">
                          <a:solidFill>
                            <a:srgbClr val="0070C0"/>
                          </a:solidFill>
                        </a:rPr>
                        <a:t>Daily</a:t>
                      </a:r>
                      <a:endParaRPr lang="en-US" dirty="0">
                        <a:solidFill>
                          <a:srgbClr val="0070C0"/>
                        </a:solidFill>
                      </a:endParaRPr>
                    </a:p>
                  </a:txBody>
                  <a:tcPr/>
                </a:tc>
                <a:tc>
                  <a:txBody>
                    <a:bodyPr/>
                    <a:lstStyle/>
                    <a:p>
                      <a:r>
                        <a:rPr lang="en-US" sz="1600" dirty="0" smtClean="0">
                          <a:solidFill>
                            <a:srgbClr val="002060"/>
                          </a:solidFill>
                        </a:rPr>
                        <a:t>Preferred treatment for-</a:t>
                      </a:r>
                    </a:p>
                    <a:p>
                      <a:pPr>
                        <a:buFont typeface="Wingdings" pitchFamily="2" charset="2"/>
                        <a:buChar char=")"/>
                      </a:pPr>
                      <a:r>
                        <a:rPr lang="en-US" sz="1600" dirty="0" smtClean="0">
                          <a:solidFill>
                            <a:srgbClr val="FF0000"/>
                          </a:solidFill>
                          <a:sym typeface="Wingdings"/>
                        </a:rPr>
                        <a:t>Person living with HIV</a:t>
                      </a:r>
                    </a:p>
                    <a:p>
                      <a:pPr>
                        <a:buFont typeface="Wingdings" pitchFamily="2" charset="2"/>
                        <a:buChar char=")"/>
                      </a:pPr>
                      <a:r>
                        <a:rPr lang="en-US" sz="1600" dirty="0" smtClean="0">
                          <a:solidFill>
                            <a:srgbClr val="FF0000"/>
                          </a:solidFill>
                          <a:sym typeface="Wingdings"/>
                        </a:rPr>
                        <a:t>Children</a:t>
                      </a:r>
                      <a:r>
                        <a:rPr lang="en-US" sz="1600" baseline="0" dirty="0" smtClean="0">
                          <a:solidFill>
                            <a:srgbClr val="FF0000"/>
                          </a:solidFill>
                          <a:sym typeface="Wingdings"/>
                        </a:rPr>
                        <a:t> aged 2-11</a:t>
                      </a:r>
                    </a:p>
                    <a:p>
                      <a:pPr>
                        <a:buFont typeface="Wingdings" pitchFamily="2" charset="2"/>
                        <a:buChar char=")"/>
                      </a:pPr>
                      <a:r>
                        <a:rPr lang="en-US" sz="1600" baseline="0" dirty="0" smtClean="0">
                          <a:solidFill>
                            <a:srgbClr val="FF0000"/>
                          </a:solidFill>
                          <a:sym typeface="Wingdings"/>
                        </a:rPr>
                        <a:t>Pregnant women(with pyridoxine)</a:t>
                      </a:r>
                      <a:endParaRPr lang="en-US" sz="1600" dirty="0">
                        <a:solidFill>
                          <a:srgbClr val="FF0000"/>
                        </a:solidFill>
                      </a:endParaRPr>
                    </a:p>
                  </a:txBody>
                  <a:tcPr/>
                </a:tc>
              </a:tr>
              <a:tr h="809256">
                <a:tc>
                  <a:txBody>
                    <a:bodyPr/>
                    <a:lstStyle/>
                    <a:p>
                      <a:r>
                        <a:rPr lang="en-US" b="1" i="0" dirty="0" err="1" smtClean="0">
                          <a:solidFill>
                            <a:srgbClr val="00B050"/>
                          </a:solidFill>
                        </a:rPr>
                        <a:t>Isoniazid</a:t>
                      </a:r>
                      <a:endParaRPr lang="en-US" b="1" i="0" dirty="0">
                        <a:solidFill>
                          <a:srgbClr val="00B050"/>
                        </a:solidFill>
                      </a:endParaRPr>
                    </a:p>
                  </a:txBody>
                  <a:tcPr/>
                </a:tc>
                <a:tc>
                  <a:txBody>
                    <a:bodyPr/>
                    <a:lstStyle/>
                    <a:p>
                      <a:r>
                        <a:rPr lang="en-US" dirty="0" smtClean="0">
                          <a:solidFill>
                            <a:srgbClr val="0070C0"/>
                          </a:solidFill>
                        </a:rPr>
                        <a:t>Twice weekly</a:t>
                      </a:r>
                      <a:endParaRPr lang="en-US" dirty="0">
                        <a:solidFill>
                          <a:srgbClr val="0070C0"/>
                        </a:solidFill>
                      </a:endParaRPr>
                    </a:p>
                  </a:txBody>
                  <a:tcPr/>
                </a:tc>
                <a:tc>
                  <a:txBody>
                    <a:bodyPr/>
                    <a:lstStyle/>
                    <a:p>
                      <a:endParaRPr lang="en-US" dirty="0"/>
                    </a:p>
                  </a:txBody>
                  <a:tcPr/>
                </a:tc>
                <a:tc>
                  <a:txBody>
                    <a:bodyPr/>
                    <a:lstStyle/>
                    <a:p>
                      <a:r>
                        <a:rPr lang="en-US" sz="1600" dirty="0" smtClean="0">
                          <a:solidFill>
                            <a:srgbClr val="002060"/>
                          </a:solidFill>
                        </a:rPr>
                        <a:t>Preferred</a:t>
                      </a:r>
                      <a:r>
                        <a:rPr lang="en-US" sz="1600" baseline="0" dirty="0" smtClean="0">
                          <a:solidFill>
                            <a:srgbClr val="002060"/>
                          </a:solidFill>
                        </a:rPr>
                        <a:t> treatment for-</a:t>
                      </a:r>
                    </a:p>
                    <a:p>
                      <a:r>
                        <a:rPr lang="en-US" sz="1600" baseline="0" dirty="0" smtClean="0">
                          <a:solidFill>
                            <a:srgbClr val="FF0000"/>
                          </a:solidFill>
                          <a:sym typeface="Wingdings"/>
                        </a:rPr>
                        <a:t>Pregnant women(with vitamin B6 supplements)</a:t>
                      </a:r>
                      <a:endParaRPr lang="en-US" sz="1600" dirty="0">
                        <a:solidFill>
                          <a:srgbClr val="FF0000"/>
                        </a:solidFill>
                      </a:endParaRPr>
                    </a:p>
                  </a:txBody>
                  <a:tcPr/>
                </a:tc>
              </a:tr>
            </a:tbl>
          </a:graphicData>
        </a:graphic>
      </p:graphicFrame>
    </p:spTree>
  </p:cSld>
  <p:clrMapOvr>
    <a:masterClrMapping/>
  </p:clrMapOvr>
  <p:transition spd="slow">
    <p:randomBa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1BA7A1F-1FE7-4533-A57F-82CA49677AF0}" type="slidenum">
              <a:rPr lang="en-IN" smtClean="0"/>
              <a:pPr/>
              <a:t>11</a:t>
            </a:fld>
            <a:endParaRPr lang="en-IN" dirty="0"/>
          </a:p>
        </p:txBody>
      </p:sp>
      <p:sp>
        <p:nvSpPr>
          <p:cNvPr id="5" name="Right Arrow 4"/>
          <p:cNvSpPr/>
          <p:nvPr/>
        </p:nvSpPr>
        <p:spPr>
          <a:xfrm>
            <a:off x="696034" y="382138"/>
            <a:ext cx="3234520" cy="1487606"/>
          </a:xfrm>
          <a:prstGeom prst="rightArrow">
            <a:avLst/>
          </a:prstGeom>
          <a:ln>
            <a:noFill/>
          </a:ln>
          <a:effectLst/>
          <a:scene3d>
            <a:camera prst="orthographicFront">
              <a:rot lat="0" lon="0" rev="0"/>
            </a:camera>
            <a:lightRig rig="chilly" dir="t">
              <a:rot lat="0" lon="0" rev="18480000"/>
            </a:lightRig>
          </a:scene3d>
          <a:sp3d prstMaterial="clear">
            <a:bevelT h="635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Treatment of TB Continues…</a:t>
            </a:r>
            <a:endParaRPr lang="en-US" dirty="0">
              <a:solidFill>
                <a:srgbClr val="FF0000"/>
              </a:solidFill>
            </a:endParaRPr>
          </a:p>
        </p:txBody>
      </p:sp>
      <p:graphicFrame>
        <p:nvGraphicFramePr>
          <p:cNvPr id="8" name="Content Placeholder 7"/>
          <p:cNvGraphicFramePr>
            <a:graphicFrameLocks noGrp="1"/>
          </p:cNvGraphicFramePr>
          <p:nvPr>
            <p:ph idx="1"/>
          </p:nvPr>
        </p:nvGraphicFramePr>
        <p:xfrm>
          <a:off x="677862" y="1992573"/>
          <a:ext cx="7919808" cy="3624625"/>
        </p:xfrm>
        <a:graphic>
          <a:graphicData uri="http://schemas.openxmlformats.org/drawingml/2006/table">
            <a:tbl>
              <a:tblPr firstRow="1" bandRow="1">
                <a:effectLst>
                  <a:outerShdw blurRad="63500" sx="102000" sy="102000" algn="ctr" rotWithShape="0">
                    <a:prstClr val="black">
                      <a:alpha val="40000"/>
                    </a:prstClr>
                  </a:outerShdw>
                </a:effectLst>
                <a:tableStyleId>{0505E3EF-67EA-436B-97B2-0124C06EBD24}</a:tableStyleId>
              </a:tblPr>
              <a:tblGrid>
                <a:gridCol w="2231778"/>
                <a:gridCol w="1284581"/>
                <a:gridCol w="1621155"/>
                <a:gridCol w="2782294"/>
              </a:tblGrid>
              <a:tr h="2289860">
                <a:tc>
                  <a:txBody>
                    <a:bodyPr/>
                    <a:lstStyle/>
                    <a:p>
                      <a:r>
                        <a:rPr lang="en-US" sz="2000" dirty="0" err="1" smtClean="0">
                          <a:solidFill>
                            <a:srgbClr val="00B050"/>
                          </a:solidFill>
                        </a:rPr>
                        <a:t>Isoniazid</a:t>
                      </a:r>
                      <a:r>
                        <a:rPr lang="en-US" sz="2000" baseline="0" dirty="0" smtClean="0">
                          <a:solidFill>
                            <a:srgbClr val="00B050"/>
                          </a:solidFill>
                        </a:rPr>
                        <a:t> &amp; </a:t>
                      </a:r>
                      <a:r>
                        <a:rPr lang="en-US" sz="2000" baseline="0" dirty="0" err="1" smtClean="0">
                          <a:solidFill>
                            <a:srgbClr val="00B050"/>
                          </a:solidFill>
                        </a:rPr>
                        <a:t>Rifapentine</a:t>
                      </a:r>
                      <a:endParaRPr lang="en-US" sz="2000" dirty="0">
                        <a:solidFill>
                          <a:srgbClr val="00B050"/>
                        </a:solidFill>
                      </a:endParaRPr>
                    </a:p>
                  </a:txBody>
                  <a:tcPr/>
                </a:tc>
                <a:tc>
                  <a:txBody>
                    <a:bodyPr/>
                    <a:lstStyle/>
                    <a:p>
                      <a:r>
                        <a:rPr lang="en-US" dirty="0" smtClean="0">
                          <a:solidFill>
                            <a:srgbClr val="00B0F0"/>
                          </a:solidFill>
                        </a:rPr>
                        <a:t>3</a:t>
                      </a:r>
                      <a:r>
                        <a:rPr lang="en-US" baseline="0" dirty="0" smtClean="0">
                          <a:solidFill>
                            <a:srgbClr val="00B0F0"/>
                          </a:solidFill>
                        </a:rPr>
                        <a:t> months</a:t>
                      </a:r>
                      <a:endParaRPr lang="en-US" dirty="0">
                        <a:solidFill>
                          <a:srgbClr val="00B0F0"/>
                        </a:solidFill>
                      </a:endParaRPr>
                    </a:p>
                  </a:txBody>
                  <a:tcPr/>
                </a:tc>
                <a:tc>
                  <a:txBody>
                    <a:bodyPr/>
                    <a:lstStyle/>
                    <a:p>
                      <a:r>
                        <a:rPr lang="en-US" dirty="0" smtClean="0">
                          <a:solidFill>
                            <a:srgbClr val="00B0F0"/>
                          </a:solidFill>
                        </a:rPr>
                        <a:t>Once</a:t>
                      </a:r>
                      <a:r>
                        <a:rPr lang="en-US" baseline="0" dirty="0" smtClean="0">
                          <a:solidFill>
                            <a:srgbClr val="00B0F0"/>
                          </a:solidFill>
                        </a:rPr>
                        <a:t> weekly</a:t>
                      </a:r>
                      <a:endParaRPr lang="en-US" dirty="0">
                        <a:solidFill>
                          <a:srgbClr val="00B0F0"/>
                        </a:solidFill>
                      </a:endParaRPr>
                    </a:p>
                  </a:txBody>
                  <a:tcPr/>
                </a:tc>
                <a:tc>
                  <a:txBody>
                    <a:bodyPr/>
                    <a:lstStyle/>
                    <a:p>
                      <a:r>
                        <a:rPr lang="en-US" sz="1600" dirty="0" smtClean="0">
                          <a:solidFill>
                            <a:schemeClr val="accent6">
                              <a:lumMod val="50000"/>
                            </a:schemeClr>
                          </a:solidFill>
                        </a:rPr>
                        <a:t>Treatment</a:t>
                      </a:r>
                      <a:r>
                        <a:rPr lang="en-US" sz="1600" baseline="0" dirty="0" smtClean="0">
                          <a:solidFill>
                            <a:schemeClr val="accent6">
                              <a:lumMod val="50000"/>
                            </a:schemeClr>
                          </a:solidFill>
                        </a:rPr>
                        <a:t> for-</a:t>
                      </a:r>
                    </a:p>
                    <a:p>
                      <a:r>
                        <a:rPr lang="en-US" sz="1600" baseline="0" dirty="0" smtClean="0">
                          <a:solidFill>
                            <a:srgbClr val="FF0000"/>
                          </a:solidFill>
                          <a:sym typeface="Wingdings"/>
                        </a:rPr>
                        <a:t>Persons of 12 years or older</a:t>
                      </a:r>
                    </a:p>
                    <a:p>
                      <a:r>
                        <a:rPr lang="en-US" sz="1600" baseline="0" dirty="0" smtClean="0">
                          <a:solidFill>
                            <a:srgbClr val="FF0000"/>
                          </a:solidFill>
                          <a:sym typeface="Wingdings"/>
                        </a:rPr>
                        <a:t>Not recommended for persons who are younger than 2 years old.</a:t>
                      </a:r>
                    </a:p>
                    <a:p>
                      <a:r>
                        <a:rPr lang="en-US" sz="1600" baseline="0" dirty="0" smtClean="0">
                          <a:solidFill>
                            <a:srgbClr val="FF0000"/>
                          </a:solidFill>
                          <a:sym typeface="Wingdings"/>
                        </a:rPr>
                        <a:t>Living with HIV/AIDS taking antiretroviral treatment.</a:t>
                      </a:r>
                    </a:p>
                  </a:txBody>
                  <a:tcPr/>
                </a:tc>
              </a:tr>
              <a:tr h="1094785">
                <a:tc>
                  <a:txBody>
                    <a:bodyPr/>
                    <a:lstStyle/>
                    <a:p>
                      <a:r>
                        <a:rPr lang="en-US" dirty="0" err="1" smtClean="0">
                          <a:solidFill>
                            <a:srgbClr val="00B050"/>
                          </a:solidFill>
                        </a:rPr>
                        <a:t>Rifampin</a:t>
                      </a:r>
                      <a:endParaRPr lang="en-US" dirty="0">
                        <a:solidFill>
                          <a:srgbClr val="00B050"/>
                        </a:solidFill>
                      </a:endParaRPr>
                    </a:p>
                  </a:txBody>
                  <a:tcPr/>
                </a:tc>
                <a:tc>
                  <a:txBody>
                    <a:bodyPr/>
                    <a:lstStyle/>
                    <a:p>
                      <a:endParaRPr lang="en-US" dirty="0"/>
                    </a:p>
                  </a:txBody>
                  <a:tcPr/>
                </a:tc>
                <a:tc>
                  <a:txBody>
                    <a:bodyPr/>
                    <a:lstStyle/>
                    <a:p>
                      <a:r>
                        <a:rPr lang="en-US" dirty="0" smtClean="0">
                          <a:solidFill>
                            <a:srgbClr val="00B0F0"/>
                          </a:solidFill>
                        </a:rPr>
                        <a:t>Daily</a:t>
                      </a:r>
                      <a:endParaRPr lang="en-US" dirty="0">
                        <a:solidFill>
                          <a:srgbClr val="00B0F0"/>
                        </a:solidFill>
                      </a:endParaRPr>
                    </a:p>
                  </a:txBody>
                  <a:tcPr/>
                </a:tc>
                <a:tc>
                  <a:txBody>
                    <a:bodyPr/>
                    <a:lstStyle/>
                    <a:p>
                      <a:endParaRPr lang="en-US" dirty="0"/>
                    </a:p>
                  </a:txBody>
                  <a:tcPr/>
                </a:tc>
              </a:tr>
            </a:tbl>
          </a:graphicData>
        </a:graphic>
      </p:graphicFrame>
    </p:spTree>
  </p:cSld>
  <p:clrMapOvr>
    <a:masterClrMapping/>
  </p:clrMapOvr>
  <p:transition spd="slow">
    <p:cover dir="l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683" y="1835720"/>
            <a:ext cx="10515600" cy="4351338"/>
          </a:xfrm>
        </p:spPr>
        <p:txBody>
          <a:bodyPr/>
          <a:lstStyle/>
          <a:p>
            <a:pPr marL="0" indent="0">
              <a:buNone/>
            </a:pPr>
            <a:r>
              <a:rPr lang="en-IN" sz="2400" dirty="0" smtClean="0"/>
              <a:t> </a:t>
            </a:r>
            <a:r>
              <a:rPr lang="en-IN" sz="2400" dirty="0" smtClean="0">
                <a:solidFill>
                  <a:schemeClr val="accent2">
                    <a:lumMod val="50000"/>
                  </a:schemeClr>
                </a:solidFill>
              </a:rPr>
              <a:t>Tuberculosis </a:t>
            </a:r>
            <a:r>
              <a:rPr lang="en-IN" sz="2400" dirty="0" smtClean="0">
                <a:solidFill>
                  <a:srgbClr val="FF0000"/>
                </a:solidFill>
              </a:rPr>
              <a:t>(TB) </a:t>
            </a:r>
            <a:r>
              <a:rPr lang="en-IN" sz="2400" dirty="0" smtClean="0">
                <a:solidFill>
                  <a:schemeClr val="accent2">
                    <a:lumMod val="50000"/>
                  </a:schemeClr>
                </a:solidFill>
              </a:rPr>
              <a:t>remains a worldwide public health problem. The incident of TB is much higher in developing countries </a:t>
            </a:r>
            <a:r>
              <a:rPr lang="en-IN" sz="2400" dirty="0" smtClean="0">
                <a:solidFill>
                  <a:schemeClr val="accent2">
                    <a:lumMod val="50000"/>
                  </a:schemeClr>
                </a:solidFill>
              </a:rPr>
              <a:t>including </a:t>
            </a:r>
            <a:r>
              <a:rPr lang="en-IN" sz="2400" dirty="0" smtClean="0">
                <a:solidFill>
                  <a:srgbClr val="FF0000"/>
                </a:solidFill>
              </a:rPr>
              <a:t>Bangladesh</a:t>
            </a:r>
            <a:r>
              <a:rPr lang="en-IN" sz="2400" dirty="0" smtClean="0">
                <a:solidFill>
                  <a:schemeClr val="accent2">
                    <a:lumMod val="50000"/>
                  </a:schemeClr>
                </a:solidFill>
              </a:rPr>
              <a:t>. The country rank </a:t>
            </a:r>
            <a:r>
              <a:rPr lang="en-IN" sz="2400" dirty="0" smtClean="0">
                <a:solidFill>
                  <a:srgbClr val="FF0000"/>
                </a:solidFill>
              </a:rPr>
              <a:t>forth</a:t>
            </a:r>
            <a:r>
              <a:rPr lang="en-IN" sz="2400" dirty="0" smtClean="0">
                <a:solidFill>
                  <a:schemeClr val="accent2">
                    <a:lumMod val="50000"/>
                  </a:schemeClr>
                </a:solidFill>
              </a:rPr>
              <a:t> in the world for both prevalence of TB moralities. According to </a:t>
            </a:r>
            <a:r>
              <a:rPr lang="en-IN" sz="2400" b="1" dirty="0" smtClean="0">
                <a:solidFill>
                  <a:srgbClr val="00B050"/>
                </a:solidFill>
              </a:rPr>
              <a:t>WHO</a:t>
            </a:r>
            <a:r>
              <a:rPr lang="en-IN" sz="2400" dirty="0" smtClean="0">
                <a:solidFill>
                  <a:schemeClr val="accent2">
                    <a:lumMod val="50000"/>
                  </a:schemeClr>
                </a:solidFill>
              </a:rPr>
              <a:t> it is estimated that-</a:t>
            </a:r>
          </a:p>
          <a:p>
            <a:pPr marL="0" indent="0">
              <a:buNone/>
            </a:pPr>
            <a:endParaRPr lang="en-IN" sz="2400" dirty="0" smtClean="0">
              <a:solidFill>
                <a:schemeClr val="accent2">
                  <a:lumMod val="50000"/>
                </a:schemeClr>
              </a:solidFill>
            </a:endParaRPr>
          </a:p>
          <a:p>
            <a:pPr marL="0" indent="0">
              <a:buNone/>
            </a:pPr>
            <a:r>
              <a:rPr lang="en-IN" sz="2400" dirty="0" smtClean="0">
                <a:solidFill>
                  <a:srgbClr val="00B050"/>
                </a:solidFill>
                <a:sym typeface="Wingdings"/>
              </a:rPr>
              <a:t> </a:t>
            </a:r>
            <a:r>
              <a:rPr lang="en-IN" sz="2400" dirty="0" smtClean="0">
                <a:solidFill>
                  <a:schemeClr val="accent2">
                    <a:lumMod val="50000"/>
                  </a:schemeClr>
                </a:solidFill>
                <a:sym typeface="Wingdings"/>
              </a:rPr>
              <a:t>Approximately </a:t>
            </a:r>
            <a:r>
              <a:rPr lang="en-IN" sz="2400" dirty="0" smtClean="0">
                <a:solidFill>
                  <a:srgbClr val="FF0000"/>
                </a:solidFill>
                <a:sym typeface="Wingdings"/>
              </a:rPr>
              <a:t>570,000 </a:t>
            </a:r>
            <a:r>
              <a:rPr lang="en-IN" sz="2400" dirty="0" smtClean="0">
                <a:solidFill>
                  <a:schemeClr val="accent2">
                    <a:lumMod val="50000"/>
                  </a:schemeClr>
                </a:solidFill>
                <a:sym typeface="Wingdings"/>
              </a:rPr>
              <a:t>people are currently suffering from TB.</a:t>
            </a:r>
          </a:p>
          <a:p>
            <a:pPr marL="0" indent="0">
              <a:buNone/>
            </a:pPr>
            <a:r>
              <a:rPr lang="en-IN" sz="2400" dirty="0" smtClean="0">
                <a:solidFill>
                  <a:srgbClr val="00B050"/>
                </a:solidFill>
                <a:sym typeface="Wingdings"/>
              </a:rPr>
              <a:t></a:t>
            </a:r>
            <a:r>
              <a:rPr lang="en-IN" sz="2400" dirty="0" smtClean="0">
                <a:solidFill>
                  <a:schemeClr val="accent2">
                    <a:lumMod val="50000"/>
                  </a:schemeClr>
                </a:solidFill>
                <a:sym typeface="Wingdings"/>
              </a:rPr>
              <a:t> More than </a:t>
            </a:r>
            <a:r>
              <a:rPr lang="en-IN" sz="2400" dirty="0" smtClean="0">
                <a:solidFill>
                  <a:srgbClr val="FF0000"/>
                </a:solidFill>
                <a:sym typeface="Wingdings"/>
              </a:rPr>
              <a:t>300,000 </a:t>
            </a:r>
            <a:r>
              <a:rPr lang="en-IN" sz="2400" dirty="0" smtClean="0">
                <a:solidFill>
                  <a:schemeClr val="accent2">
                    <a:lumMod val="50000"/>
                  </a:schemeClr>
                </a:solidFill>
                <a:sym typeface="Wingdings"/>
              </a:rPr>
              <a:t>people develop TB every year.</a:t>
            </a:r>
          </a:p>
          <a:p>
            <a:pPr marL="0" indent="0">
              <a:buNone/>
            </a:pPr>
            <a:r>
              <a:rPr lang="en-IN" sz="2400" dirty="0" smtClean="0">
                <a:solidFill>
                  <a:srgbClr val="00B050"/>
                </a:solidFill>
                <a:sym typeface="Wingdings"/>
              </a:rPr>
              <a:t></a:t>
            </a:r>
            <a:r>
              <a:rPr lang="en-IN" sz="2400" dirty="0" smtClean="0">
                <a:solidFill>
                  <a:schemeClr val="accent2">
                    <a:lumMod val="50000"/>
                  </a:schemeClr>
                </a:solidFill>
                <a:sym typeface="Wingdings"/>
              </a:rPr>
              <a:t> </a:t>
            </a:r>
            <a:r>
              <a:rPr lang="en-IN" sz="2400" dirty="0" smtClean="0">
                <a:solidFill>
                  <a:srgbClr val="FF0000"/>
                </a:solidFill>
                <a:sym typeface="Wingdings"/>
              </a:rPr>
              <a:t>66,000</a:t>
            </a:r>
            <a:r>
              <a:rPr lang="en-IN" sz="2400" dirty="0" smtClean="0">
                <a:solidFill>
                  <a:schemeClr val="accent2">
                    <a:lumMod val="50000"/>
                  </a:schemeClr>
                </a:solidFill>
                <a:sym typeface="Wingdings"/>
              </a:rPr>
              <a:t> TB-related deaths occur in Bangladesh.</a:t>
            </a:r>
            <a:endParaRPr lang="en-IN" sz="2400" dirty="0" smtClean="0">
              <a:solidFill>
                <a:srgbClr val="C00000"/>
              </a:solidFill>
            </a:endParaRPr>
          </a:p>
          <a:p>
            <a:pPr marL="0" indent="0">
              <a:buNone/>
            </a:pPr>
            <a:endParaRPr lang="en-IN" dirty="0"/>
          </a:p>
        </p:txBody>
      </p:sp>
      <p:sp>
        <p:nvSpPr>
          <p:cNvPr id="4" name="Slide Number Placeholder 3"/>
          <p:cNvSpPr>
            <a:spLocks noGrp="1"/>
          </p:cNvSpPr>
          <p:nvPr>
            <p:ph type="sldNum" sz="quarter" idx="12"/>
          </p:nvPr>
        </p:nvSpPr>
        <p:spPr/>
        <p:txBody>
          <a:bodyPr/>
          <a:lstStyle/>
          <a:p>
            <a:fld id="{B1BA7A1F-1FE7-4533-A57F-82CA49677AF0}" type="slidenum">
              <a:rPr lang="en-IN" smtClean="0"/>
              <a:pPr/>
              <a:t>12</a:t>
            </a:fld>
            <a:endParaRPr lang="en-IN" dirty="0"/>
          </a:p>
        </p:txBody>
      </p:sp>
      <p:sp>
        <p:nvSpPr>
          <p:cNvPr id="5" name="Notched Right Arrow 4"/>
          <p:cNvSpPr/>
          <p:nvPr/>
        </p:nvSpPr>
        <p:spPr>
          <a:xfrm>
            <a:off x="333485" y="150605"/>
            <a:ext cx="6529893" cy="1688951"/>
          </a:xfrm>
          <a:prstGeom prst="notchedRightArrow">
            <a:avLst/>
          </a:prstGeom>
          <a:ln>
            <a:noFill/>
          </a:ln>
          <a:effectLst/>
          <a:scene3d>
            <a:camera prst="orthographicFront">
              <a:rot lat="0" lon="0" rev="0"/>
            </a:camera>
            <a:lightRig rig="chilly" dir="t">
              <a:rot lat="0" lon="0" rev="18480000"/>
            </a:lightRig>
          </a:scene3d>
          <a:sp3d prstMaterial="clear">
            <a:bevelT h="635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rgbClr val="00B0F0"/>
                </a:solidFill>
              </a:rPr>
              <a:t>Current </a:t>
            </a:r>
            <a:r>
              <a:rPr lang="en-IN" sz="2400" b="1" dirty="0" smtClean="0">
                <a:solidFill>
                  <a:srgbClr val="00B0F0"/>
                </a:solidFill>
              </a:rPr>
              <a:t>Situation </a:t>
            </a:r>
            <a:r>
              <a:rPr lang="en-IN" sz="2400" b="1" dirty="0" smtClean="0">
                <a:solidFill>
                  <a:srgbClr val="00B0F0"/>
                </a:solidFill>
              </a:rPr>
              <a:t>of TB in Bangladesh</a:t>
            </a:r>
            <a:endParaRPr lang="en-US" sz="2400" dirty="0">
              <a:solidFill>
                <a:srgbClr val="00B0F0"/>
              </a:solidFill>
            </a:endParaRPr>
          </a:p>
        </p:txBody>
      </p:sp>
    </p:spTree>
    <p:extLst>
      <p:ext uri="{BB962C8B-B14F-4D97-AF65-F5344CB8AC3E}">
        <p14:creationId xmlns:p14="http://schemas.microsoft.com/office/powerpoint/2010/main" xmlns="" val="446320884"/>
      </p:ext>
    </p:extLst>
  </p:cSld>
  <p:clrMapOvr>
    <a:masterClrMapping/>
  </p:clrMapOvr>
  <p:transition spd="slow">
    <p:newsfla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8446" y="1376816"/>
            <a:ext cx="8596668" cy="5051280"/>
          </a:xfrm>
        </p:spPr>
        <p:txBody>
          <a:bodyPr>
            <a:normAutofit fontScale="85000" lnSpcReduction="10000"/>
          </a:bodyPr>
          <a:lstStyle/>
          <a:p>
            <a:pPr marL="0" indent="0">
              <a:buNone/>
            </a:pPr>
            <a:r>
              <a:rPr lang="en-IN" sz="2800" dirty="0" smtClean="0"/>
              <a:t> </a:t>
            </a:r>
            <a:r>
              <a:rPr lang="en-IN" sz="2800" dirty="0" smtClean="0">
                <a:solidFill>
                  <a:schemeClr val="accent2">
                    <a:lumMod val="75000"/>
                  </a:schemeClr>
                </a:solidFill>
              </a:rPr>
              <a:t>Bangladesh has made significant achievements </a:t>
            </a:r>
            <a:r>
              <a:rPr lang="en-IN" sz="2800" dirty="0" smtClean="0">
                <a:solidFill>
                  <a:schemeClr val="accent2">
                    <a:lumMod val="75000"/>
                  </a:schemeClr>
                </a:solidFill>
              </a:rPr>
              <a:t>to control</a:t>
            </a:r>
            <a:r>
              <a:rPr lang="en-IN" sz="2800" dirty="0" smtClean="0">
                <a:solidFill>
                  <a:schemeClr val="accent2">
                    <a:lumMod val="75000"/>
                  </a:schemeClr>
                </a:solidFill>
              </a:rPr>
              <a:t> </a:t>
            </a:r>
            <a:r>
              <a:rPr lang="en-IN" sz="2800" dirty="0" smtClean="0">
                <a:solidFill>
                  <a:schemeClr val="accent2">
                    <a:lumMod val="75000"/>
                  </a:schemeClr>
                </a:solidFill>
              </a:rPr>
              <a:t>TB</a:t>
            </a:r>
            <a:r>
              <a:rPr lang="en-IN" sz="2800" dirty="0" smtClean="0">
                <a:solidFill>
                  <a:schemeClr val="accent2">
                    <a:lumMod val="75000"/>
                  </a:schemeClr>
                </a:solidFill>
              </a:rPr>
              <a:t>.</a:t>
            </a:r>
          </a:p>
          <a:p>
            <a:pPr marL="0" indent="0">
              <a:buNone/>
            </a:pPr>
            <a:r>
              <a:rPr lang="en-IN" sz="2800" dirty="0" smtClean="0">
                <a:solidFill>
                  <a:schemeClr val="accent2">
                    <a:lumMod val="75000"/>
                  </a:schemeClr>
                </a:solidFill>
              </a:rPr>
              <a:t>The Government of Bangladesh introduced </a:t>
            </a:r>
            <a:r>
              <a:rPr lang="en-IN" sz="2800" dirty="0" smtClean="0">
                <a:solidFill>
                  <a:srgbClr val="7030A0"/>
                </a:solidFill>
              </a:rPr>
              <a:t>DOTS</a:t>
            </a:r>
            <a:r>
              <a:rPr lang="en-IN" sz="2800" dirty="0" smtClean="0">
                <a:solidFill>
                  <a:schemeClr val="accent2">
                    <a:lumMod val="75000"/>
                  </a:schemeClr>
                </a:solidFill>
              </a:rPr>
              <a:t> internationally recognised stage in </a:t>
            </a:r>
            <a:r>
              <a:rPr lang="en-IN" sz="2800" dirty="0" smtClean="0">
                <a:solidFill>
                  <a:srgbClr val="FF0066"/>
                </a:solidFill>
              </a:rPr>
              <a:t>1993</a:t>
            </a:r>
            <a:r>
              <a:rPr lang="en-IN" sz="2800" dirty="0" smtClean="0">
                <a:solidFill>
                  <a:schemeClr val="accent2">
                    <a:lumMod val="75000"/>
                  </a:schemeClr>
                </a:solidFill>
              </a:rPr>
              <a:t> &amp; mentioned TB control service available throughout the entire country. Through this program</a:t>
            </a:r>
            <a:r>
              <a:rPr lang="en-IN" sz="2800" dirty="0" smtClean="0">
                <a:solidFill>
                  <a:schemeClr val="accent2">
                    <a:lumMod val="75000"/>
                  </a:schemeClr>
                </a:solidFill>
              </a:rPr>
              <a:t> </a:t>
            </a:r>
            <a:r>
              <a:rPr lang="en-IN" sz="2800" dirty="0" smtClean="0">
                <a:solidFill>
                  <a:schemeClr val="accent2">
                    <a:lumMod val="75000"/>
                  </a:schemeClr>
                </a:solidFill>
              </a:rPr>
              <a:t>k</a:t>
            </a:r>
            <a:r>
              <a:rPr lang="en-IN" sz="2800" dirty="0" smtClean="0">
                <a:solidFill>
                  <a:schemeClr val="accent2">
                    <a:lumMod val="75000"/>
                  </a:schemeClr>
                </a:solidFill>
              </a:rPr>
              <a:t>ey </a:t>
            </a:r>
            <a:r>
              <a:rPr lang="en-IN" sz="2800" dirty="0" smtClean="0">
                <a:solidFill>
                  <a:schemeClr val="accent2">
                    <a:lumMod val="75000"/>
                  </a:schemeClr>
                </a:solidFill>
              </a:rPr>
              <a:t>achievements include:</a:t>
            </a:r>
          </a:p>
          <a:p>
            <a:pPr marL="0" indent="0">
              <a:buNone/>
            </a:pPr>
            <a:r>
              <a:rPr lang="en-IN" sz="2100" dirty="0" smtClean="0">
                <a:solidFill>
                  <a:srgbClr val="FF0000"/>
                </a:solidFill>
                <a:sym typeface="Wingdings"/>
              </a:rPr>
              <a:t></a:t>
            </a:r>
            <a:r>
              <a:rPr lang="en-IN" sz="2100" dirty="0" smtClean="0">
                <a:solidFill>
                  <a:srgbClr val="00B050"/>
                </a:solidFill>
              </a:rPr>
              <a:t>improved access to quality TB and MDR-TB services</a:t>
            </a:r>
          </a:p>
          <a:p>
            <a:pPr marL="0" indent="0">
              <a:buNone/>
            </a:pPr>
            <a:r>
              <a:rPr lang="en-IN" sz="2100" dirty="0" smtClean="0">
                <a:solidFill>
                  <a:srgbClr val="FF0000"/>
                </a:solidFill>
                <a:sym typeface="Wingdings"/>
              </a:rPr>
              <a:t> </a:t>
            </a:r>
            <a:r>
              <a:rPr lang="en-IN" sz="2100" dirty="0" smtClean="0">
                <a:solidFill>
                  <a:srgbClr val="00B050"/>
                </a:solidFill>
              </a:rPr>
              <a:t>Laboratory Quality Assurance</a:t>
            </a:r>
          </a:p>
          <a:p>
            <a:pPr marL="0" indent="0">
              <a:buNone/>
            </a:pPr>
            <a:r>
              <a:rPr lang="en-IN" sz="2100" dirty="0" smtClean="0">
                <a:solidFill>
                  <a:srgbClr val="FF0000"/>
                </a:solidFill>
                <a:sym typeface="Wingdings"/>
              </a:rPr>
              <a:t> </a:t>
            </a:r>
            <a:r>
              <a:rPr lang="en-IN" sz="2100" dirty="0" smtClean="0">
                <a:solidFill>
                  <a:srgbClr val="00B050"/>
                </a:solidFill>
              </a:rPr>
              <a:t>Development of </a:t>
            </a:r>
            <a:r>
              <a:rPr lang="en-IN" sz="2100" dirty="0" smtClean="0">
                <a:solidFill>
                  <a:srgbClr val="FF0066"/>
                </a:solidFill>
              </a:rPr>
              <a:t>(CPDMT) </a:t>
            </a:r>
            <a:r>
              <a:rPr lang="en-IN" sz="2100" dirty="0" smtClean="0">
                <a:solidFill>
                  <a:srgbClr val="00B050"/>
                </a:solidFill>
              </a:rPr>
              <a:t>Standard operating </a:t>
            </a:r>
            <a:r>
              <a:rPr lang="en-IN" sz="2100" dirty="0" smtClean="0">
                <a:solidFill>
                  <a:srgbClr val="00B050"/>
                </a:solidFill>
              </a:rPr>
              <a:t>procedures</a:t>
            </a:r>
            <a:endParaRPr lang="en-IN" sz="2100" dirty="0" smtClean="0">
              <a:solidFill>
                <a:srgbClr val="00B050"/>
              </a:solidFill>
            </a:endParaRPr>
          </a:p>
          <a:p>
            <a:pPr marL="0" indent="0">
              <a:buFont typeface="Wingdings" pitchFamily="2" charset="2"/>
              <a:buChar char="t"/>
            </a:pPr>
            <a:r>
              <a:rPr lang="en-IN" sz="2100" dirty="0" smtClean="0">
                <a:solidFill>
                  <a:srgbClr val="FF0000"/>
                </a:solidFill>
                <a:sym typeface="Wingdings"/>
              </a:rPr>
              <a:t> </a:t>
            </a:r>
            <a:r>
              <a:rPr lang="en-IN" sz="2100" dirty="0" smtClean="0">
                <a:solidFill>
                  <a:srgbClr val="7030A0"/>
                </a:solidFill>
                <a:sym typeface="Wingdings"/>
              </a:rPr>
              <a:t>91%</a:t>
            </a:r>
            <a:r>
              <a:rPr lang="en-IN" sz="2100" dirty="0" smtClean="0">
                <a:solidFill>
                  <a:srgbClr val="FF0000"/>
                </a:solidFill>
                <a:sym typeface="Wingdings"/>
              </a:rPr>
              <a:t> </a:t>
            </a:r>
            <a:r>
              <a:rPr lang="en-IN" sz="2100" dirty="0" smtClean="0">
                <a:solidFill>
                  <a:srgbClr val="00B050"/>
                </a:solidFill>
                <a:sym typeface="Wingdings"/>
              </a:rPr>
              <a:t>TB treatment success for that</a:t>
            </a:r>
          </a:p>
          <a:p>
            <a:pPr marL="0" indent="0">
              <a:buFont typeface="Wingdings" pitchFamily="2" charset="2"/>
              <a:buChar char="t"/>
            </a:pPr>
            <a:r>
              <a:rPr lang="en-IN" sz="2100" dirty="0" smtClean="0">
                <a:solidFill>
                  <a:srgbClr val="7030A0"/>
                </a:solidFill>
                <a:sym typeface="Wingdings"/>
              </a:rPr>
              <a:t> 71% </a:t>
            </a:r>
            <a:r>
              <a:rPr lang="en-IN" sz="2100" dirty="0" smtClean="0">
                <a:solidFill>
                  <a:srgbClr val="00B050"/>
                </a:solidFill>
                <a:sym typeface="Wingdings"/>
              </a:rPr>
              <a:t>case detection through joint effort of GOB &amp; development partners.</a:t>
            </a:r>
            <a:endParaRPr lang="en-IN" sz="2100" dirty="0" smtClean="0">
              <a:solidFill>
                <a:srgbClr val="00B050"/>
              </a:solidFill>
            </a:endParaRPr>
          </a:p>
          <a:p>
            <a:pPr marL="0" indent="0">
              <a:buNone/>
            </a:pPr>
            <a:r>
              <a:rPr lang="en-IN" sz="2100" dirty="0" smtClean="0">
                <a:solidFill>
                  <a:srgbClr val="FF0000"/>
                </a:solidFill>
                <a:sym typeface="Wingdings"/>
              </a:rPr>
              <a:t> </a:t>
            </a:r>
            <a:r>
              <a:rPr lang="en-IN" sz="2100" dirty="0" smtClean="0">
                <a:solidFill>
                  <a:srgbClr val="00B050"/>
                </a:solidFill>
              </a:rPr>
              <a:t>strengthened support system for the </a:t>
            </a:r>
            <a:r>
              <a:rPr lang="en-IN" sz="2100" dirty="0" smtClean="0">
                <a:solidFill>
                  <a:srgbClr val="00B050"/>
                </a:solidFill>
              </a:rPr>
              <a:t>effective </a:t>
            </a:r>
            <a:r>
              <a:rPr lang="en-IN" sz="2100" dirty="0" smtClean="0">
                <a:solidFill>
                  <a:srgbClr val="00B050"/>
                </a:solidFill>
              </a:rPr>
              <a:t>delivery </a:t>
            </a:r>
            <a:r>
              <a:rPr lang="en-IN" sz="2100" dirty="0" smtClean="0">
                <a:solidFill>
                  <a:srgbClr val="00B050"/>
                </a:solidFill>
              </a:rPr>
              <a:t>of TB services at all levels</a:t>
            </a:r>
            <a:r>
              <a:rPr lang="en-IN" sz="2100" dirty="0" smtClean="0">
                <a:solidFill>
                  <a:srgbClr val="00B050"/>
                </a:solidFill>
              </a:rPr>
              <a:t>.</a:t>
            </a:r>
          </a:p>
          <a:p>
            <a:pPr marL="0" indent="0">
              <a:buNone/>
            </a:pPr>
            <a:r>
              <a:rPr lang="en-IN" sz="2800" b="1" i="1" u="sng" dirty="0" smtClean="0">
                <a:solidFill>
                  <a:srgbClr val="00B0F0"/>
                </a:solidFill>
              </a:rPr>
              <a:t>Now challenges are to sustain achievements &amp; maintain the quality of service</a:t>
            </a:r>
            <a:r>
              <a:rPr lang="en-IN" sz="2800" dirty="0" smtClean="0">
                <a:solidFill>
                  <a:schemeClr val="accent2">
                    <a:lumMod val="75000"/>
                  </a:schemeClr>
                </a:solidFill>
              </a:rPr>
              <a:t>.</a:t>
            </a:r>
            <a:endParaRPr lang="en-IN" sz="2800" dirty="0" smtClean="0">
              <a:solidFill>
                <a:schemeClr val="accent2">
                  <a:lumMod val="75000"/>
                </a:schemeClr>
              </a:solidFill>
            </a:endParaRPr>
          </a:p>
          <a:p>
            <a:pPr marL="0" indent="0">
              <a:buNone/>
            </a:pPr>
            <a:endParaRPr lang="en-IN" sz="2800" dirty="0">
              <a:solidFill>
                <a:schemeClr val="accent2">
                  <a:lumMod val="75000"/>
                </a:schemeClr>
              </a:solidFill>
            </a:endParaRPr>
          </a:p>
        </p:txBody>
      </p:sp>
      <p:sp>
        <p:nvSpPr>
          <p:cNvPr id="4" name="Slide Number Placeholder 3"/>
          <p:cNvSpPr>
            <a:spLocks noGrp="1"/>
          </p:cNvSpPr>
          <p:nvPr>
            <p:ph type="sldNum" sz="quarter" idx="12"/>
          </p:nvPr>
        </p:nvSpPr>
        <p:spPr/>
        <p:txBody>
          <a:bodyPr/>
          <a:lstStyle/>
          <a:p>
            <a:fld id="{B1BA7A1F-1FE7-4533-A57F-82CA49677AF0}" type="slidenum">
              <a:rPr lang="en-IN" smtClean="0"/>
              <a:pPr/>
              <a:t>13</a:t>
            </a:fld>
            <a:endParaRPr lang="en-IN" dirty="0"/>
          </a:p>
        </p:txBody>
      </p:sp>
      <p:sp>
        <p:nvSpPr>
          <p:cNvPr id="5" name="Notched Right Arrow 4"/>
          <p:cNvSpPr/>
          <p:nvPr/>
        </p:nvSpPr>
        <p:spPr>
          <a:xfrm>
            <a:off x="956439" y="0"/>
            <a:ext cx="4311597" cy="1378424"/>
          </a:xfrm>
          <a:prstGeom prst="notchedRightArrow">
            <a:avLst/>
          </a:prstGeom>
          <a:ln>
            <a:noFill/>
          </a:ln>
          <a:effectLst/>
          <a:scene3d>
            <a:camera prst="orthographicFront">
              <a:rot lat="0" lon="0" rev="0"/>
            </a:camera>
            <a:lightRig rig="chilly" dir="t">
              <a:rot lat="0" lon="0" rev="18480000"/>
            </a:lightRig>
          </a:scene3d>
          <a:sp3d prstMaterial="clear">
            <a:bevelT h="635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rgbClr val="00B0F0"/>
                </a:solidFill>
              </a:rPr>
              <a:t>Current </a:t>
            </a:r>
            <a:r>
              <a:rPr lang="en-IN" b="1" dirty="0" smtClean="0">
                <a:solidFill>
                  <a:srgbClr val="00B0F0"/>
                </a:solidFill>
              </a:rPr>
              <a:t>Situation </a:t>
            </a:r>
            <a:r>
              <a:rPr lang="en-IN" b="1" dirty="0" smtClean="0">
                <a:solidFill>
                  <a:srgbClr val="00B0F0"/>
                </a:solidFill>
              </a:rPr>
              <a:t>of TB in Bangladesh </a:t>
            </a:r>
            <a:r>
              <a:rPr lang="en-IN" b="1" dirty="0" smtClean="0">
                <a:solidFill>
                  <a:srgbClr val="00B0F0"/>
                </a:solidFill>
              </a:rPr>
              <a:t>Continues</a:t>
            </a:r>
            <a:r>
              <a:rPr lang="en-IN" b="1" dirty="0" smtClean="0">
                <a:solidFill>
                  <a:srgbClr val="00B0F0"/>
                </a:solidFill>
              </a:rPr>
              <a:t>…</a:t>
            </a:r>
            <a:endParaRPr lang="en-US" dirty="0">
              <a:solidFill>
                <a:srgbClr val="00B0F0"/>
              </a:solidFill>
            </a:endParaRPr>
          </a:p>
        </p:txBody>
      </p:sp>
    </p:spTree>
    <p:extLst>
      <p:ext uri="{BB962C8B-B14F-4D97-AF65-F5344CB8AC3E}">
        <p14:creationId xmlns:p14="http://schemas.microsoft.com/office/powerpoint/2010/main" xmlns="" val="1333815190"/>
      </p:ext>
    </p:extLst>
  </p:cSld>
  <p:clrMapOvr>
    <a:masterClrMapping/>
  </p:clrMapOvr>
  <p:transition spd="slow">
    <p:strips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3703" y="1560422"/>
            <a:ext cx="10515600" cy="4574500"/>
          </a:xfrm>
        </p:spPr>
        <p:txBody>
          <a:bodyPr/>
          <a:lstStyle/>
          <a:p>
            <a:pPr marL="0" indent="0">
              <a:buNone/>
            </a:pPr>
            <a:endParaRPr lang="en-IN" dirty="0" smtClean="0"/>
          </a:p>
          <a:p>
            <a:pPr marL="0" indent="0">
              <a:buNone/>
            </a:pPr>
            <a:r>
              <a:rPr lang="en-IN" dirty="0" smtClean="0"/>
              <a:t> </a:t>
            </a:r>
            <a:r>
              <a:rPr lang="en-IN" sz="2800" dirty="0" smtClean="0">
                <a:solidFill>
                  <a:schemeClr val="accent4">
                    <a:lumMod val="75000"/>
                  </a:schemeClr>
                </a:solidFill>
              </a:rPr>
              <a:t>The case is about how to empower and motivate women to come out of their houses and take free tuberculosis service.</a:t>
            </a:r>
          </a:p>
          <a:p>
            <a:pPr marL="0" indent="0">
              <a:buNone/>
            </a:pPr>
            <a:r>
              <a:rPr lang="en-IN" sz="2800" dirty="0" smtClean="0">
                <a:solidFill>
                  <a:schemeClr val="accent4">
                    <a:lumMod val="75000"/>
                  </a:schemeClr>
                </a:solidFill>
              </a:rPr>
              <a:t> The case study talks about the rural village where there is government clinic and I am the senior public health officer. There are many junior officers working under me and they provide many health care services.</a:t>
            </a:r>
            <a:endParaRPr lang="en-IN" sz="2800" dirty="0">
              <a:solidFill>
                <a:schemeClr val="accent4">
                  <a:lumMod val="75000"/>
                </a:schemeClr>
              </a:solidFill>
            </a:endParaRPr>
          </a:p>
        </p:txBody>
      </p:sp>
      <p:sp>
        <p:nvSpPr>
          <p:cNvPr id="4" name="Slide Number Placeholder 3"/>
          <p:cNvSpPr>
            <a:spLocks noGrp="1"/>
          </p:cNvSpPr>
          <p:nvPr>
            <p:ph type="sldNum" sz="quarter" idx="12"/>
          </p:nvPr>
        </p:nvSpPr>
        <p:spPr/>
        <p:txBody>
          <a:bodyPr/>
          <a:lstStyle/>
          <a:p>
            <a:fld id="{B1BA7A1F-1FE7-4533-A57F-82CA49677AF0}" type="slidenum">
              <a:rPr lang="en-IN" smtClean="0"/>
              <a:pPr/>
              <a:t>14</a:t>
            </a:fld>
            <a:endParaRPr lang="en-IN" dirty="0"/>
          </a:p>
        </p:txBody>
      </p:sp>
      <p:sp>
        <p:nvSpPr>
          <p:cNvPr id="5" name="Notched Right Arrow 4"/>
          <p:cNvSpPr/>
          <p:nvPr/>
        </p:nvSpPr>
        <p:spPr>
          <a:xfrm>
            <a:off x="346841" y="178677"/>
            <a:ext cx="4025462" cy="1828799"/>
          </a:xfrm>
          <a:prstGeom prst="notchedRightArrow">
            <a:avLst/>
          </a:prstGeom>
          <a:ln>
            <a:noFill/>
          </a:ln>
          <a:effectLst/>
          <a:scene3d>
            <a:camera prst="orthographicFront">
              <a:rot lat="0" lon="0" rev="0"/>
            </a:camera>
            <a:lightRig rig="chilly" dir="t">
              <a:rot lat="0" lon="0" rev="18480000"/>
            </a:lightRig>
          </a:scene3d>
          <a:sp3d prstMaterial="clear">
            <a:bevelT h="635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rgbClr val="00B0F0"/>
                </a:solidFill>
              </a:rPr>
              <a:t>Summary of case study</a:t>
            </a:r>
            <a:endParaRPr lang="en-US" sz="2400" dirty="0">
              <a:solidFill>
                <a:srgbClr val="00B0F0"/>
              </a:solidFill>
            </a:endParaRPr>
          </a:p>
        </p:txBody>
      </p:sp>
    </p:spTree>
    <p:extLst>
      <p:ext uri="{BB962C8B-B14F-4D97-AF65-F5344CB8AC3E}">
        <p14:creationId xmlns:p14="http://schemas.microsoft.com/office/powerpoint/2010/main" xmlns="" val="3140053673"/>
      </p:ext>
    </p:extLst>
  </p:cSld>
  <p:clrMapOvr>
    <a:masterClrMapping/>
  </p:clrMapOvr>
  <p:transition spd="slow">
    <p:wedg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383" y="1841863"/>
            <a:ext cx="8986619" cy="4199499"/>
          </a:xfrm>
        </p:spPr>
        <p:txBody>
          <a:bodyPr>
            <a:normAutofit lnSpcReduction="10000"/>
          </a:bodyPr>
          <a:lstStyle/>
          <a:p>
            <a:pPr>
              <a:buNone/>
            </a:pPr>
            <a:endParaRPr lang="en-US" sz="2800" dirty="0" smtClean="0"/>
          </a:p>
          <a:p>
            <a:pPr marL="514350" indent="-514350">
              <a:buNone/>
            </a:pPr>
            <a:endParaRPr lang="en-US" sz="2200" dirty="0" smtClean="0">
              <a:solidFill>
                <a:schemeClr val="accent2">
                  <a:lumMod val="50000"/>
                </a:schemeClr>
              </a:solidFill>
            </a:endParaRPr>
          </a:p>
          <a:p>
            <a:pPr marL="514350" indent="-514350">
              <a:buNone/>
            </a:pPr>
            <a:r>
              <a:rPr lang="en-US" sz="2200" dirty="0" smtClean="0">
                <a:solidFill>
                  <a:schemeClr val="accent2">
                    <a:lumMod val="50000"/>
                  </a:schemeClr>
                </a:solidFill>
              </a:rPr>
              <a:t>     In the rural village most women are interested to watch television. So our selected celebrities will advertise on local TV channels about the harmful effects of TB in order to gather the most possible attention from the rural communities. </a:t>
            </a:r>
          </a:p>
          <a:p>
            <a:r>
              <a:rPr lang="en-US" sz="2200" dirty="0" smtClean="0">
                <a:solidFill>
                  <a:schemeClr val="accent2">
                    <a:lumMod val="75000"/>
                  </a:schemeClr>
                </a:solidFill>
              </a:rPr>
              <a:t>Celebrities will also be mentioning the date &amp; place of our the educational &amp; awareness campaign program which will be held later on.</a:t>
            </a:r>
          </a:p>
          <a:p>
            <a:r>
              <a:rPr lang="en-US" sz="2200" dirty="0" smtClean="0">
                <a:solidFill>
                  <a:schemeClr val="accent2">
                    <a:lumMod val="75000"/>
                  </a:schemeClr>
                </a:solidFill>
              </a:rPr>
              <a:t>We will also be </a:t>
            </a:r>
            <a:r>
              <a:rPr lang="en-US" sz="2200" dirty="0" err="1" smtClean="0">
                <a:solidFill>
                  <a:schemeClr val="accent2">
                    <a:lumMod val="75000"/>
                  </a:schemeClr>
                </a:solidFill>
              </a:rPr>
              <a:t>miking</a:t>
            </a:r>
            <a:r>
              <a:rPr lang="en-US" sz="2200" dirty="0" smtClean="0">
                <a:solidFill>
                  <a:schemeClr val="accent2">
                    <a:lumMod val="75000"/>
                  </a:schemeClr>
                </a:solidFill>
              </a:rPr>
              <a:t> in the rural community about our campaign program.</a:t>
            </a:r>
          </a:p>
          <a:p>
            <a:pPr marL="514350" indent="-514350">
              <a:buNone/>
            </a:pPr>
            <a:endParaRPr lang="en-US" sz="2800" dirty="0" smtClean="0"/>
          </a:p>
          <a:p>
            <a:pPr marL="514350" indent="-514350">
              <a:buNone/>
            </a:pPr>
            <a:endParaRPr lang="en-US" sz="2800" dirty="0" smtClean="0"/>
          </a:p>
        </p:txBody>
      </p:sp>
      <p:sp>
        <p:nvSpPr>
          <p:cNvPr id="4" name="Slide Number Placeholder 3"/>
          <p:cNvSpPr>
            <a:spLocks noGrp="1"/>
          </p:cNvSpPr>
          <p:nvPr>
            <p:ph type="sldNum" sz="quarter" idx="12"/>
          </p:nvPr>
        </p:nvSpPr>
        <p:spPr/>
        <p:txBody>
          <a:bodyPr/>
          <a:lstStyle/>
          <a:p>
            <a:fld id="{B1BA7A1F-1FE7-4533-A57F-82CA49677AF0}" type="slidenum">
              <a:rPr lang="en-IN" smtClean="0"/>
              <a:pPr/>
              <a:t>15</a:t>
            </a:fld>
            <a:endParaRPr lang="en-IN"/>
          </a:p>
        </p:txBody>
      </p:sp>
      <p:sp>
        <p:nvSpPr>
          <p:cNvPr id="5" name="Notched Right Arrow 4"/>
          <p:cNvSpPr/>
          <p:nvPr/>
        </p:nvSpPr>
        <p:spPr>
          <a:xfrm>
            <a:off x="735724" y="304800"/>
            <a:ext cx="4498427" cy="1629104"/>
          </a:xfrm>
          <a:prstGeom prst="notchedRightArrow">
            <a:avLst/>
          </a:prstGeom>
          <a:ln>
            <a:noFill/>
          </a:ln>
          <a:effectLst/>
          <a:scene3d>
            <a:camera prst="orthographicFront">
              <a:rot lat="0" lon="0" rev="0"/>
            </a:camera>
            <a:lightRig rig="chilly" dir="t">
              <a:rot lat="0" lon="0" rev="18480000"/>
            </a:lightRig>
          </a:scene3d>
          <a:sp3d prstMaterial="clear">
            <a:bevelT h="635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B0F0"/>
                </a:solidFill>
              </a:rPr>
              <a:t>Empowering and motivating women to take free TB service</a:t>
            </a:r>
            <a:endParaRPr lang="en-US" sz="2000" dirty="0">
              <a:solidFill>
                <a:srgbClr val="00B0F0"/>
              </a:solidFill>
            </a:endParaRPr>
          </a:p>
        </p:txBody>
      </p:sp>
      <p:sp>
        <p:nvSpPr>
          <p:cNvPr id="6" name="Chevron 5"/>
          <p:cNvSpPr/>
          <p:nvPr/>
        </p:nvSpPr>
        <p:spPr>
          <a:xfrm>
            <a:off x="714704" y="2060028"/>
            <a:ext cx="4656083" cy="620111"/>
          </a:xfrm>
          <a:prstGeom prst="chevron">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buFont typeface="Wingdings" pitchFamily="2" charset="2"/>
              <a:buChar char="ü"/>
            </a:pPr>
            <a:r>
              <a:rPr lang="en-US" b="1" dirty="0" smtClean="0">
                <a:solidFill>
                  <a:srgbClr val="C00000"/>
                </a:solidFill>
              </a:rPr>
              <a:t>Engaging with the media to highlight TB issues</a:t>
            </a:r>
            <a:endParaRPr lang="en-US" dirty="0" smtClean="0">
              <a:solidFill>
                <a:schemeClr val="accent2">
                  <a:lumMod val="50000"/>
                </a:schemeClr>
              </a:solidFill>
            </a:endParaRPr>
          </a:p>
        </p:txBody>
      </p:sp>
    </p:spTree>
  </p:cSld>
  <p:clrMapOvr>
    <a:masterClrMapping/>
  </p:clrMapOvr>
  <p:transition spd="slow">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824258"/>
            <a:ext cx="8596668" cy="3880773"/>
          </a:xfrm>
        </p:spPr>
        <p:txBody>
          <a:bodyPr>
            <a:normAutofit lnSpcReduction="10000"/>
          </a:bodyPr>
          <a:lstStyle/>
          <a:p>
            <a:pPr algn="just">
              <a:buNone/>
            </a:pPr>
            <a:r>
              <a:rPr lang="en-US" sz="2400" dirty="0" smtClean="0"/>
              <a:t>   </a:t>
            </a:r>
            <a:r>
              <a:rPr lang="en-US" sz="2400" dirty="0" smtClean="0">
                <a:solidFill>
                  <a:schemeClr val="accent2">
                    <a:lumMod val="75000"/>
                  </a:schemeClr>
                </a:solidFill>
              </a:rPr>
              <a:t>We will be doing educational &amp; awareness campaign along with the celebrities as they have huge fan followings &amp; great influence over rural people. </a:t>
            </a:r>
          </a:p>
          <a:p>
            <a:pPr algn="just">
              <a:buFont typeface="Wingdings" pitchFamily="2" charset="2"/>
              <a:buChar char="Ø"/>
            </a:pPr>
            <a:endParaRPr lang="en-US" dirty="0" smtClean="0"/>
          </a:p>
          <a:p>
            <a:pPr algn="just">
              <a:buFont typeface="Wingdings" pitchFamily="2" charset="2"/>
              <a:buChar char="Ø"/>
            </a:pPr>
            <a:r>
              <a:rPr lang="en-US" sz="2400" dirty="0" smtClean="0">
                <a:solidFill>
                  <a:srgbClr val="7030A0"/>
                </a:solidFill>
              </a:rPr>
              <a:t>They will influence men so that they let the women come to take free TB service.</a:t>
            </a:r>
          </a:p>
          <a:p>
            <a:pPr algn="just">
              <a:buFont typeface="Wingdings" pitchFamily="2" charset="2"/>
              <a:buChar char="Ø"/>
            </a:pPr>
            <a:r>
              <a:rPr lang="en-US" sz="2400" dirty="0" smtClean="0">
                <a:solidFill>
                  <a:srgbClr val="7030A0"/>
                </a:solidFill>
              </a:rPr>
              <a:t>They will motivate women so that they can feel free to come and take free TB service. </a:t>
            </a:r>
          </a:p>
          <a:p>
            <a:pPr algn="just">
              <a:buFont typeface="Wingdings" pitchFamily="2" charset="2"/>
              <a:buChar char="Ø"/>
            </a:pPr>
            <a:r>
              <a:rPr lang="en-US" sz="2400" dirty="0" smtClean="0">
                <a:solidFill>
                  <a:srgbClr val="7030A0"/>
                </a:solidFill>
              </a:rPr>
              <a:t>They will be trying to improve the narrow thoughts of rural people towards women in the society</a:t>
            </a:r>
          </a:p>
        </p:txBody>
      </p:sp>
      <p:sp>
        <p:nvSpPr>
          <p:cNvPr id="4" name="Slide Number Placeholder 3"/>
          <p:cNvSpPr>
            <a:spLocks noGrp="1"/>
          </p:cNvSpPr>
          <p:nvPr>
            <p:ph type="sldNum" sz="quarter" idx="12"/>
          </p:nvPr>
        </p:nvSpPr>
        <p:spPr/>
        <p:txBody>
          <a:bodyPr/>
          <a:lstStyle/>
          <a:p>
            <a:fld id="{B1BA7A1F-1FE7-4533-A57F-82CA49677AF0}" type="slidenum">
              <a:rPr lang="en-IN" smtClean="0"/>
              <a:pPr/>
              <a:t>16</a:t>
            </a:fld>
            <a:endParaRPr lang="en-IN"/>
          </a:p>
        </p:txBody>
      </p:sp>
      <p:sp>
        <p:nvSpPr>
          <p:cNvPr id="5" name="Chevron 4"/>
          <p:cNvSpPr/>
          <p:nvPr/>
        </p:nvSpPr>
        <p:spPr>
          <a:xfrm>
            <a:off x="956439" y="767255"/>
            <a:ext cx="3310760" cy="704193"/>
          </a:xfrm>
          <a:prstGeom prst="chevron">
            <a:avLst/>
          </a:prstGeom>
          <a:ln>
            <a:noFill/>
          </a:ln>
          <a:effectLst/>
          <a:scene3d>
            <a:camera prst="orthographicFront">
              <a:rot lat="0" lon="0" rev="0"/>
            </a:camera>
            <a:lightRig rig="chilly" dir="t">
              <a:rot lat="0" lon="0" rev="18480000"/>
            </a:lightRig>
          </a:scene3d>
          <a:sp3d prstMaterial="clear">
            <a:bevelT h="635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C00000"/>
                </a:solidFill>
              </a:rPr>
              <a:t>Celebrity Campaign</a:t>
            </a:r>
            <a:endParaRPr lang="en-US" sz="2000" dirty="0">
              <a:solidFill>
                <a:srgbClr val="C00000"/>
              </a:solidFill>
            </a:endParaRPr>
          </a:p>
        </p:txBody>
      </p:sp>
    </p:spTree>
  </p:cSld>
  <p:clrMapOvr>
    <a:masterClrMapping/>
  </p:clrMapOvr>
  <p:transition spd="slow">
    <p:split dir="in"/>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solidFill>
                  <a:srgbClr val="7030A0"/>
                </a:solidFill>
              </a:rPr>
              <a:t> </a:t>
            </a:r>
            <a:r>
              <a:rPr lang="en-US" sz="2400" dirty="0" smtClean="0">
                <a:solidFill>
                  <a:srgbClr val="7030A0"/>
                </a:solidFill>
              </a:rPr>
              <a:t>We will be giving them knowledge about-</a:t>
            </a:r>
          </a:p>
          <a:p>
            <a:pPr>
              <a:buFont typeface="Wingdings" pitchFamily="2" charset="2"/>
              <a:buChar char="Ø"/>
            </a:pPr>
            <a:r>
              <a:rPr lang="en-US" sz="2400" dirty="0" smtClean="0">
                <a:solidFill>
                  <a:srgbClr val="00B050"/>
                </a:solidFill>
              </a:rPr>
              <a:t>What is TB?</a:t>
            </a:r>
          </a:p>
          <a:p>
            <a:pPr>
              <a:buFont typeface="Wingdings" pitchFamily="2" charset="2"/>
              <a:buChar char="Ø"/>
            </a:pPr>
            <a:r>
              <a:rPr lang="en-US" sz="2400" dirty="0" smtClean="0">
                <a:solidFill>
                  <a:srgbClr val="00B050"/>
                </a:solidFill>
              </a:rPr>
              <a:t>How does it spread out?</a:t>
            </a:r>
          </a:p>
          <a:p>
            <a:pPr>
              <a:buFont typeface="Wingdings" pitchFamily="2" charset="2"/>
              <a:buChar char="Ø"/>
            </a:pPr>
            <a:r>
              <a:rPr lang="en-US" sz="2400" dirty="0" smtClean="0">
                <a:solidFill>
                  <a:srgbClr val="00B050"/>
                </a:solidFill>
              </a:rPr>
              <a:t>What does it cause?</a:t>
            </a:r>
          </a:p>
          <a:p>
            <a:pPr>
              <a:buFont typeface="Wingdings" pitchFamily="2" charset="2"/>
              <a:buChar char="Ø"/>
            </a:pPr>
            <a:r>
              <a:rPr lang="en-US" sz="2400" dirty="0" smtClean="0">
                <a:solidFill>
                  <a:srgbClr val="00B050"/>
                </a:solidFill>
              </a:rPr>
              <a:t>Why is it important for  women to take free TB service?</a:t>
            </a:r>
          </a:p>
          <a:p>
            <a:pPr>
              <a:buNone/>
            </a:pPr>
            <a:r>
              <a:rPr lang="en-US" sz="2400" dirty="0" smtClean="0">
                <a:solidFill>
                  <a:srgbClr val="00B050"/>
                </a:solidFill>
              </a:rPr>
              <a:t>  </a:t>
            </a:r>
          </a:p>
          <a:p>
            <a:pPr>
              <a:buNone/>
            </a:pPr>
            <a:r>
              <a:rPr lang="en-US" sz="2400" b="1" i="1" dirty="0" smtClean="0">
                <a:solidFill>
                  <a:srgbClr val="C00000"/>
                </a:solidFill>
              </a:rPr>
              <a:t>Minimum knowledge on TB will create social awareness.</a:t>
            </a:r>
            <a:endParaRPr lang="en-US" sz="2400" b="1" i="1" dirty="0">
              <a:solidFill>
                <a:srgbClr val="C00000"/>
              </a:solidFill>
            </a:endParaRPr>
          </a:p>
        </p:txBody>
      </p:sp>
      <p:sp>
        <p:nvSpPr>
          <p:cNvPr id="4" name="Slide Number Placeholder 3"/>
          <p:cNvSpPr>
            <a:spLocks noGrp="1"/>
          </p:cNvSpPr>
          <p:nvPr>
            <p:ph type="sldNum" sz="quarter" idx="12"/>
          </p:nvPr>
        </p:nvSpPr>
        <p:spPr/>
        <p:txBody>
          <a:bodyPr/>
          <a:lstStyle/>
          <a:p>
            <a:fld id="{B1BA7A1F-1FE7-4533-A57F-82CA49677AF0}" type="slidenum">
              <a:rPr lang="en-IN" smtClean="0"/>
              <a:pPr/>
              <a:t>17</a:t>
            </a:fld>
            <a:endParaRPr lang="en-IN"/>
          </a:p>
        </p:txBody>
      </p:sp>
      <p:sp>
        <p:nvSpPr>
          <p:cNvPr id="5" name="Chevron 4"/>
          <p:cNvSpPr/>
          <p:nvPr/>
        </p:nvSpPr>
        <p:spPr>
          <a:xfrm>
            <a:off x="557048" y="851336"/>
            <a:ext cx="7409793" cy="746235"/>
          </a:xfrm>
          <a:prstGeom prst="chevron">
            <a:avLst/>
          </a:prstGeom>
          <a:ln>
            <a:noFill/>
          </a:ln>
          <a:effectLst/>
          <a:scene3d>
            <a:camera prst="orthographicFront">
              <a:rot lat="0" lon="0" rev="0"/>
            </a:camera>
            <a:lightRig rig="chilly" dir="t">
              <a:rot lat="0" lon="0" rev="18480000"/>
            </a:lightRig>
          </a:scene3d>
          <a:sp3d prstMaterial="clear">
            <a:bevelT h="635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C00000"/>
                </a:solidFill>
              </a:rPr>
              <a:t>Health Education-Basic knowledge on TB</a:t>
            </a:r>
            <a:endParaRPr lang="en-US" sz="2400" dirty="0">
              <a:solidFill>
                <a:srgbClr val="C00000"/>
              </a:solidFill>
            </a:endParaRPr>
          </a:p>
        </p:txBody>
      </p:sp>
    </p:spTree>
  </p:cSld>
  <p:clrMapOvr>
    <a:masterClrMapping/>
  </p:clrMapOvr>
  <p:transition spd="slow">
    <p:pull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943" y="1306287"/>
            <a:ext cx="9078059" cy="5016136"/>
          </a:xfrm>
        </p:spPr>
        <p:txBody>
          <a:bodyPr>
            <a:noAutofit/>
          </a:bodyPr>
          <a:lstStyle/>
          <a:p>
            <a:pPr>
              <a:buFont typeface="Wingdings" pitchFamily="2" charset="2"/>
              <a:buChar char="q"/>
            </a:pPr>
            <a:r>
              <a:rPr lang="en-US" sz="2000" dirty="0" smtClean="0">
                <a:solidFill>
                  <a:schemeClr val="accent2">
                    <a:lumMod val="75000"/>
                  </a:schemeClr>
                </a:solidFill>
              </a:rPr>
              <a:t>We will isolate the affected women in the community and bring them under secondary prevention by giving treatment to stop the disease from spreading out in the community.</a:t>
            </a:r>
          </a:p>
          <a:p>
            <a:pPr>
              <a:buFont typeface="Wingdings" pitchFamily="2" charset="2"/>
              <a:buChar char="q"/>
            </a:pPr>
            <a:r>
              <a:rPr lang="en-US" sz="2000" dirty="0" smtClean="0">
                <a:solidFill>
                  <a:schemeClr val="accent2">
                    <a:lumMod val="75000"/>
                  </a:schemeClr>
                </a:solidFill>
              </a:rPr>
              <a:t>For unaffected women, we are going to take prior action which will reduce the chance of getting affected by TB. Some specific protection for them-</a:t>
            </a:r>
          </a:p>
          <a:p>
            <a:pPr>
              <a:buNone/>
            </a:pPr>
            <a:endParaRPr lang="en-US" sz="2000" dirty="0" smtClean="0"/>
          </a:p>
          <a:p>
            <a:pPr>
              <a:buFont typeface="Wingdings" pitchFamily="2" charset="2"/>
              <a:buChar char="ü"/>
            </a:pPr>
            <a:r>
              <a:rPr lang="en-US" sz="2000" i="1" dirty="0" smtClean="0">
                <a:solidFill>
                  <a:srgbClr val="C00000"/>
                </a:solidFill>
              </a:rPr>
              <a:t>Using mask </a:t>
            </a:r>
          </a:p>
          <a:p>
            <a:pPr>
              <a:buFont typeface="Wingdings" pitchFamily="2" charset="2"/>
              <a:buChar char="ü"/>
            </a:pPr>
            <a:r>
              <a:rPr lang="en-US" sz="2000" i="1" dirty="0" smtClean="0">
                <a:solidFill>
                  <a:srgbClr val="C00000"/>
                </a:solidFill>
              </a:rPr>
              <a:t>Gloves</a:t>
            </a:r>
          </a:p>
          <a:p>
            <a:pPr>
              <a:buFont typeface="Wingdings" pitchFamily="2" charset="2"/>
              <a:buChar char="ü"/>
            </a:pPr>
            <a:r>
              <a:rPr lang="en-US" sz="2000" i="1" dirty="0" smtClean="0">
                <a:solidFill>
                  <a:srgbClr val="C00000"/>
                </a:solidFill>
              </a:rPr>
              <a:t>Staying separate and using separate stuffs from TB affected patients.</a:t>
            </a:r>
          </a:p>
          <a:p>
            <a:pPr>
              <a:buNone/>
            </a:pPr>
            <a:endParaRPr lang="en-US" sz="2000" i="1" dirty="0" smtClean="0"/>
          </a:p>
          <a:p>
            <a:pPr>
              <a:buFont typeface="Wingdings" pitchFamily="2" charset="2"/>
              <a:buChar char="§"/>
            </a:pPr>
            <a:r>
              <a:rPr lang="en-US" sz="2000" b="1" i="1" u="sng" dirty="0" smtClean="0">
                <a:solidFill>
                  <a:srgbClr val="0070C0"/>
                </a:solidFill>
              </a:rPr>
              <a:t>Once they are benefitted by our treatment, they will be more motivated to take free TB service.  </a:t>
            </a:r>
          </a:p>
        </p:txBody>
      </p:sp>
      <p:sp>
        <p:nvSpPr>
          <p:cNvPr id="4" name="Slide Number Placeholder 3"/>
          <p:cNvSpPr>
            <a:spLocks noGrp="1"/>
          </p:cNvSpPr>
          <p:nvPr>
            <p:ph type="sldNum" sz="quarter" idx="12"/>
          </p:nvPr>
        </p:nvSpPr>
        <p:spPr/>
        <p:txBody>
          <a:bodyPr/>
          <a:lstStyle/>
          <a:p>
            <a:fld id="{B1BA7A1F-1FE7-4533-A57F-82CA49677AF0}" type="slidenum">
              <a:rPr lang="en-IN" smtClean="0"/>
              <a:pPr/>
              <a:t>18</a:t>
            </a:fld>
            <a:endParaRPr lang="en-IN"/>
          </a:p>
        </p:txBody>
      </p:sp>
      <p:sp>
        <p:nvSpPr>
          <p:cNvPr id="5" name="Chevron 4"/>
          <p:cNvSpPr/>
          <p:nvPr/>
        </p:nvSpPr>
        <p:spPr>
          <a:xfrm>
            <a:off x="451943" y="231227"/>
            <a:ext cx="3100553" cy="767255"/>
          </a:xfrm>
          <a:prstGeom prst="chevron">
            <a:avLst/>
          </a:prstGeom>
          <a:ln>
            <a:noFill/>
          </a:ln>
          <a:effectLst/>
          <a:scene3d>
            <a:camera prst="orthographicFront">
              <a:rot lat="0" lon="0" rev="0"/>
            </a:camera>
            <a:lightRig rig="chilly" dir="t">
              <a:rot lat="0" lon="0" rev="18480000"/>
            </a:lightRig>
          </a:scene3d>
          <a:sp3d prstMaterial="clear">
            <a:bevelT h="635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C00000"/>
                </a:solidFill>
              </a:rPr>
              <a:t>Isolation &amp; Prevention</a:t>
            </a:r>
            <a:endParaRPr lang="en-US" sz="2400" dirty="0">
              <a:solidFill>
                <a:srgbClr val="C00000"/>
              </a:solidFill>
            </a:endParaRPr>
          </a:p>
        </p:txBody>
      </p:sp>
    </p:spTree>
  </p:cSld>
  <p:clrMapOvr>
    <a:masterClrMapping/>
  </p:clrMapOvr>
  <p:transition spd="slow">
    <p:blinds/>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1003" y="2150079"/>
            <a:ext cx="8596668" cy="3880773"/>
          </a:xfrm>
        </p:spPr>
        <p:txBody>
          <a:bodyPr>
            <a:normAutofit/>
          </a:bodyPr>
          <a:lstStyle/>
          <a:p>
            <a:pPr algn="just">
              <a:buNone/>
            </a:pPr>
            <a:r>
              <a:rPr lang="en-US" sz="2400" dirty="0" smtClean="0">
                <a:solidFill>
                  <a:schemeClr val="accent5">
                    <a:lumMod val="50000"/>
                  </a:schemeClr>
                </a:solidFill>
              </a:rPr>
              <a:t>    We are going to train the women in the campaign and create leaders among them, who will promote our approach towards other women in the communities. Our women leaders will go to door to door and give individual education to other women in the society. They will serve as advisors</a:t>
            </a:r>
            <a:r>
              <a:rPr lang="en-US" sz="2400" smtClean="0">
                <a:solidFill>
                  <a:schemeClr val="accent5">
                    <a:lumMod val="50000"/>
                  </a:schemeClr>
                </a:solidFill>
              </a:rPr>
              <a:t>, &amp; act </a:t>
            </a:r>
            <a:r>
              <a:rPr lang="en-US" sz="2400" dirty="0" smtClean="0">
                <a:solidFill>
                  <a:schemeClr val="accent5">
                    <a:lumMod val="50000"/>
                  </a:schemeClr>
                </a:solidFill>
              </a:rPr>
              <a:t>as health care educators. A neighbor can inspire another neighbor. So, our trained women will have high influence on motivating and empowering other female neighbor in the society to take free TB service.</a:t>
            </a:r>
            <a:endParaRPr lang="en-US" sz="2400" dirty="0">
              <a:solidFill>
                <a:schemeClr val="accent5">
                  <a:lumMod val="50000"/>
                </a:schemeClr>
              </a:solidFill>
            </a:endParaRPr>
          </a:p>
        </p:txBody>
      </p:sp>
      <p:sp>
        <p:nvSpPr>
          <p:cNvPr id="4" name="Slide Number Placeholder 3"/>
          <p:cNvSpPr>
            <a:spLocks noGrp="1"/>
          </p:cNvSpPr>
          <p:nvPr>
            <p:ph type="sldNum" sz="quarter" idx="12"/>
          </p:nvPr>
        </p:nvSpPr>
        <p:spPr/>
        <p:txBody>
          <a:bodyPr/>
          <a:lstStyle/>
          <a:p>
            <a:fld id="{B1BA7A1F-1FE7-4533-A57F-82CA49677AF0}" type="slidenum">
              <a:rPr lang="en-IN" smtClean="0"/>
              <a:pPr/>
              <a:t>19</a:t>
            </a:fld>
            <a:endParaRPr lang="en-IN" dirty="0"/>
          </a:p>
        </p:txBody>
      </p:sp>
      <p:sp>
        <p:nvSpPr>
          <p:cNvPr id="5" name="Chevron 4"/>
          <p:cNvSpPr/>
          <p:nvPr/>
        </p:nvSpPr>
        <p:spPr>
          <a:xfrm>
            <a:off x="704193" y="746233"/>
            <a:ext cx="3447393" cy="809297"/>
          </a:xfrm>
          <a:prstGeom prst="chevron">
            <a:avLst/>
          </a:prstGeom>
          <a:ln>
            <a:noFill/>
          </a:ln>
          <a:effectLst/>
          <a:scene3d>
            <a:camera prst="orthographicFront">
              <a:rot lat="0" lon="0" rev="0"/>
            </a:camera>
            <a:lightRig rig="chilly" dir="t">
              <a:rot lat="0" lon="0" rev="18480000"/>
            </a:lightRig>
          </a:scene3d>
          <a:sp3d prstMaterial="clear">
            <a:bevelT h="635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C00000"/>
                </a:solidFill>
              </a:rPr>
              <a:t>Creating Leadership</a:t>
            </a:r>
            <a:endParaRPr lang="en-US" sz="2000" dirty="0">
              <a:solidFill>
                <a:srgbClr val="C00000"/>
              </a:solidFill>
            </a:endParaRPr>
          </a:p>
        </p:txBody>
      </p:sp>
    </p:spTree>
  </p:cSld>
  <p:clrMapOvr>
    <a:masterClrMapping/>
  </p:clrMapOvr>
  <p:transition spd="slow">
    <p:checke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1BA7A1F-1FE7-4533-A57F-82CA49677AF0}" type="slidenum">
              <a:rPr lang="en-IN" smtClean="0"/>
              <a:pPr/>
              <a:t>2</a:t>
            </a:fld>
            <a:endParaRPr lang="en-IN" dirty="0"/>
          </a:p>
        </p:txBody>
      </p:sp>
      <p:sp>
        <p:nvSpPr>
          <p:cNvPr id="5" name="Content Placeholder 4"/>
          <p:cNvSpPr>
            <a:spLocks noGrp="1"/>
          </p:cNvSpPr>
          <p:nvPr>
            <p:ph idx="1"/>
          </p:nvPr>
        </p:nvSpPr>
        <p:spPr>
          <a:xfrm>
            <a:off x="1810628" y="1433015"/>
            <a:ext cx="7592679" cy="2292824"/>
          </a:xfrm>
          <a:prstGeom prst="roundRect">
            <a:avLst>
              <a:gd name="adj" fmla="val 19886"/>
            </a:avLst>
          </a:prstGeom>
          <a:effectLst>
            <a:reflection blurRad="6350" stA="50000" endA="300" endPos="90000" dir="5400000" sy="-100000" algn="bl" rotWithShape="0"/>
          </a:effectLst>
          <a:scene3d>
            <a:camera prst="isometricOffAxis2Left"/>
            <a:lightRig rig="threePt" dir="t"/>
          </a:scene3d>
          <a:sp3d>
            <a:bevelT w="114300" prst="hardEdge"/>
          </a:sp3d>
        </p:spPr>
        <p:style>
          <a:lnRef idx="1">
            <a:schemeClr val="accent6"/>
          </a:lnRef>
          <a:fillRef idx="2">
            <a:schemeClr val="accent6"/>
          </a:fillRef>
          <a:effectRef idx="1">
            <a:schemeClr val="accent6"/>
          </a:effectRef>
          <a:fontRef idx="minor">
            <a:schemeClr val="dk1"/>
          </a:fontRef>
        </p:style>
        <p:txBody>
          <a:bodyPr rtlCol="0" anchor="ctr">
            <a:normAutofit/>
          </a:bodyPr>
          <a:lstStyle/>
          <a:p>
            <a:pPr algn="ctr">
              <a:buNone/>
            </a:pPr>
            <a:r>
              <a:rPr lang="en-IN" sz="3600" b="1" dirty="0" smtClean="0">
                <a:solidFill>
                  <a:schemeClr val="accent1">
                    <a:lumMod val="75000"/>
                  </a:schemeClr>
                </a:solidFill>
                <a:latin typeface="Arial Rounded MT Bold" pitchFamily="34" charset="0"/>
              </a:rPr>
              <a:t>EMPOWERING &amp; MOTIVATING WOMEN FOR FREE TB SERVICE</a:t>
            </a:r>
            <a:endParaRPr lang="en-US" sz="3600" dirty="0"/>
          </a:p>
        </p:txBody>
      </p:sp>
    </p:spTree>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5390" y="2139568"/>
            <a:ext cx="8596668" cy="3880773"/>
          </a:xfrm>
        </p:spPr>
        <p:txBody>
          <a:bodyPr>
            <a:normAutofit/>
          </a:bodyPr>
          <a:lstStyle/>
          <a:p>
            <a:pPr>
              <a:buNone/>
            </a:pPr>
            <a:r>
              <a:rPr lang="en-US" sz="2400" dirty="0" smtClean="0"/>
              <a:t>    </a:t>
            </a:r>
            <a:r>
              <a:rPr lang="en-US" sz="2400" dirty="0" smtClean="0">
                <a:solidFill>
                  <a:srgbClr val="00B050"/>
                </a:solidFill>
              </a:rPr>
              <a:t>There are many health workers and health care organizations are working for the same purpose. So once we are succeeded to create good impact in the society, we will be making partnership with other organization which will strengthen our purpose of empowering &amp; motivating women to take free TB service.</a:t>
            </a:r>
            <a:endParaRPr lang="en-US" sz="2400" dirty="0">
              <a:solidFill>
                <a:srgbClr val="00B050"/>
              </a:solidFill>
            </a:endParaRPr>
          </a:p>
        </p:txBody>
      </p:sp>
      <p:sp>
        <p:nvSpPr>
          <p:cNvPr id="4" name="Slide Number Placeholder 3"/>
          <p:cNvSpPr>
            <a:spLocks noGrp="1"/>
          </p:cNvSpPr>
          <p:nvPr>
            <p:ph type="sldNum" sz="quarter" idx="12"/>
          </p:nvPr>
        </p:nvSpPr>
        <p:spPr/>
        <p:txBody>
          <a:bodyPr/>
          <a:lstStyle/>
          <a:p>
            <a:fld id="{B1BA7A1F-1FE7-4533-A57F-82CA49677AF0}" type="slidenum">
              <a:rPr lang="en-IN" smtClean="0"/>
              <a:pPr/>
              <a:t>20</a:t>
            </a:fld>
            <a:endParaRPr lang="en-IN" dirty="0"/>
          </a:p>
        </p:txBody>
      </p:sp>
      <p:sp>
        <p:nvSpPr>
          <p:cNvPr id="6" name="Chevron 5"/>
          <p:cNvSpPr/>
          <p:nvPr/>
        </p:nvSpPr>
        <p:spPr>
          <a:xfrm>
            <a:off x="630621" y="672660"/>
            <a:ext cx="2627586" cy="945933"/>
          </a:xfrm>
          <a:prstGeom prst="chevron">
            <a:avLst/>
          </a:prstGeom>
          <a:ln>
            <a:noFill/>
          </a:ln>
          <a:effectLst/>
          <a:scene3d>
            <a:camera prst="orthographicFront">
              <a:rot lat="0" lon="0" rev="0"/>
            </a:camera>
            <a:lightRig rig="chilly" dir="t">
              <a:rot lat="0" lon="0" rev="18480000"/>
            </a:lightRig>
          </a:scene3d>
          <a:sp3d prstMaterial="clear">
            <a:bevelT h="635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C00000"/>
                </a:solidFill>
              </a:rPr>
              <a:t>Making Partnership</a:t>
            </a:r>
            <a:endParaRPr lang="en-US" sz="2000" dirty="0">
              <a:solidFill>
                <a:srgbClr val="C00000"/>
              </a:solidFill>
            </a:endParaRPr>
          </a:p>
        </p:txBody>
      </p:sp>
    </p:spTree>
  </p:cSld>
  <p:clrMapOvr>
    <a:masterClrMapping/>
  </p:clrMapOvr>
  <p:transition spd="slow">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6106" y="2160589"/>
            <a:ext cx="8596668" cy="3880773"/>
          </a:xfrm>
        </p:spPr>
        <p:txBody>
          <a:bodyPr>
            <a:normAutofit/>
          </a:bodyPr>
          <a:lstStyle/>
          <a:p>
            <a:pPr>
              <a:buNone/>
            </a:pPr>
            <a:r>
              <a:rPr lang="en-US" sz="2400" dirty="0" smtClean="0">
                <a:solidFill>
                  <a:schemeClr val="accent4">
                    <a:lumMod val="50000"/>
                  </a:schemeClr>
                </a:solidFill>
              </a:rPr>
              <a:t>    If we follow the steps, we can empower women and motivate them to take free TB services, at the mean time we will be able to reduce the alarming  rate of TB affected women , thus , it will help to improve the welfare of the society. So, along with our professionals &amp; health workers , we are well determined to eliminate this problem from rural area.</a:t>
            </a:r>
          </a:p>
        </p:txBody>
      </p:sp>
      <p:sp>
        <p:nvSpPr>
          <p:cNvPr id="4" name="Slide Number Placeholder 3"/>
          <p:cNvSpPr>
            <a:spLocks noGrp="1"/>
          </p:cNvSpPr>
          <p:nvPr>
            <p:ph type="sldNum" sz="quarter" idx="12"/>
          </p:nvPr>
        </p:nvSpPr>
        <p:spPr/>
        <p:txBody>
          <a:bodyPr/>
          <a:lstStyle/>
          <a:p>
            <a:fld id="{B1BA7A1F-1FE7-4533-A57F-82CA49677AF0}" type="slidenum">
              <a:rPr lang="en-IN" smtClean="0"/>
              <a:pPr/>
              <a:t>21</a:t>
            </a:fld>
            <a:endParaRPr lang="en-IN" dirty="0"/>
          </a:p>
        </p:txBody>
      </p:sp>
      <p:sp>
        <p:nvSpPr>
          <p:cNvPr id="5" name="Notched Right Arrow 4"/>
          <p:cNvSpPr/>
          <p:nvPr/>
        </p:nvSpPr>
        <p:spPr>
          <a:xfrm>
            <a:off x="893381" y="662149"/>
            <a:ext cx="2343806" cy="1240222"/>
          </a:xfrm>
          <a:prstGeom prst="notchedRightArrow">
            <a:avLst/>
          </a:prstGeom>
          <a:ln>
            <a:noFill/>
          </a:ln>
          <a:effectLst/>
          <a:scene3d>
            <a:camera prst="orthographicFront">
              <a:rot lat="0" lon="0" rev="0"/>
            </a:camera>
            <a:lightRig rig="chilly" dir="t">
              <a:rot lat="0" lon="0" rev="18480000"/>
            </a:lightRig>
          </a:scene3d>
          <a:sp3d prstMaterial="clear">
            <a:bevelT h="635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B0F0"/>
                </a:solidFill>
              </a:rPr>
              <a:t>Conclusion </a:t>
            </a:r>
            <a:endParaRPr lang="en-US" sz="2400" dirty="0">
              <a:solidFill>
                <a:srgbClr val="00B0F0"/>
              </a:solidFill>
            </a:endParaRPr>
          </a:p>
        </p:txBody>
      </p:sp>
    </p:spTree>
  </p:cSld>
  <p:clrMapOvr>
    <a:masterClrMapping/>
  </p:clrMapOvr>
  <p:transition spd="slow">
    <p:comb/>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983431"/>
            <a:ext cx="8596668" cy="3880773"/>
          </a:xfrm>
        </p:spPr>
        <p:style>
          <a:lnRef idx="1">
            <a:schemeClr val="accent1"/>
          </a:lnRef>
          <a:fillRef idx="2">
            <a:schemeClr val="accent1"/>
          </a:fillRef>
          <a:effectRef idx="1">
            <a:schemeClr val="accent1"/>
          </a:effectRef>
          <a:fontRef idx="minor">
            <a:schemeClr val="dk1"/>
          </a:fontRef>
        </p:style>
        <p:txBody>
          <a:bodyPr/>
          <a:lstStyle/>
          <a:p>
            <a:pPr>
              <a:buNone/>
            </a:pPr>
            <a:r>
              <a:rPr lang="en-US" dirty="0" smtClean="0"/>
              <a:t>                                                </a:t>
            </a:r>
          </a:p>
          <a:p>
            <a:pPr>
              <a:buNone/>
            </a:pPr>
            <a:endParaRPr lang="en-US" dirty="0" smtClean="0"/>
          </a:p>
          <a:p>
            <a:pPr>
              <a:buNone/>
            </a:pPr>
            <a:r>
              <a:rPr lang="en-US" dirty="0" smtClean="0"/>
              <a:t>                             </a:t>
            </a:r>
            <a:r>
              <a:rPr lang="en-US" sz="4800" b="1" dirty="0" smtClean="0">
                <a:solidFill>
                  <a:schemeClr val="accent2">
                    <a:lumMod val="50000"/>
                  </a:schemeClr>
                </a:solidFill>
                <a:latin typeface="Arial Rounded MT Bold" pitchFamily="34" charset="0"/>
              </a:rPr>
              <a:t>THANK YOU</a:t>
            </a:r>
            <a:endParaRPr lang="en-US" sz="4800" b="1" dirty="0">
              <a:solidFill>
                <a:schemeClr val="accent2">
                  <a:lumMod val="50000"/>
                </a:schemeClr>
              </a:solidFill>
              <a:latin typeface="Arial Rounded MT Bold" pitchFamily="34" charset="0"/>
            </a:endParaRPr>
          </a:p>
        </p:txBody>
      </p:sp>
      <p:sp>
        <p:nvSpPr>
          <p:cNvPr id="4" name="Slide Number Placeholder 3"/>
          <p:cNvSpPr>
            <a:spLocks noGrp="1"/>
          </p:cNvSpPr>
          <p:nvPr>
            <p:ph type="sldNum" sz="quarter" idx="12"/>
          </p:nvPr>
        </p:nvSpPr>
        <p:spPr/>
        <p:txBody>
          <a:bodyPr/>
          <a:lstStyle/>
          <a:p>
            <a:fld id="{B1BA7A1F-1FE7-4533-A57F-82CA49677AF0}" type="slidenum">
              <a:rPr lang="en-IN" smtClean="0"/>
              <a:pPr/>
              <a:t>22</a:t>
            </a:fld>
            <a:endParaRPr lang="en-IN" dirty="0"/>
          </a:p>
        </p:txBody>
      </p:sp>
    </p:spTree>
  </p:cSld>
  <p:clrMapOvr>
    <a:masterClrMapping/>
  </p:clrMapOvr>
  <p:transition spd="slow">
    <p:zoom dir="in"/>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8641" y="1520328"/>
            <a:ext cx="8855361" cy="4521035"/>
          </a:xfrm>
        </p:spPr>
        <p:txBody>
          <a:bodyPr/>
          <a:lstStyle/>
          <a:p>
            <a:pPr>
              <a:buNone/>
            </a:pPr>
            <a:r>
              <a:rPr lang="en-US" sz="2400" dirty="0" smtClean="0">
                <a:solidFill>
                  <a:schemeClr val="accent4">
                    <a:lumMod val="50000"/>
                  </a:schemeClr>
                </a:solidFill>
              </a:rPr>
              <a:t>  </a:t>
            </a:r>
            <a:endParaRPr lang="en-US" sz="2400" dirty="0" smtClean="0">
              <a:solidFill>
                <a:schemeClr val="accent4">
                  <a:lumMod val="50000"/>
                </a:schemeClr>
              </a:solidFill>
            </a:endParaRPr>
          </a:p>
          <a:p>
            <a:pPr>
              <a:buNone/>
            </a:pPr>
            <a:r>
              <a:rPr lang="en-US" sz="2400" dirty="0" smtClean="0">
                <a:solidFill>
                  <a:srgbClr val="FF0000"/>
                </a:solidFill>
              </a:rPr>
              <a:t> </a:t>
            </a:r>
            <a:r>
              <a:rPr lang="en-US" sz="2400" dirty="0" smtClean="0">
                <a:solidFill>
                  <a:srgbClr val="FF0000"/>
                </a:solidFill>
              </a:rPr>
              <a:t>Tuberculosis</a:t>
            </a:r>
            <a:r>
              <a:rPr lang="en-US" dirty="0" smtClean="0">
                <a:solidFill>
                  <a:srgbClr val="FF0000"/>
                </a:solidFill>
              </a:rPr>
              <a:t> </a:t>
            </a:r>
            <a:r>
              <a:rPr lang="en-US" dirty="0" smtClean="0">
                <a:solidFill>
                  <a:schemeClr val="accent2">
                    <a:lumMod val="75000"/>
                  </a:schemeClr>
                </a:solidFill>
              </a:rPr>
              <a:t>is an infectious disease caused by the bacterium Mycobacterium tuberculosis </a:t>
            </a:r>
            <a:r>
              <a:rPr lang="en-US" dirty="0" smtClean="0">
                <a:solidFill>
                  <a:schemeClr val="accent3">
                    <a:lumMod val="50000"/>
                  </a:schemeClr>
                </a:solidFill>
              </a:rPr>
              <a:t>(MTB).</a:t>
            </a:r>
            <a:r>
              <a:rPr lang="en-US" dirty="0" smtClean="0">
                <a:solidFill>
                  <a:schemeClr val="accent2">
                    <a:lumMod val="75000"/>
                  </a:schemeClr>
                </a:solidFill>
              </a:rPr>
              <a:t>Tuberculosis generally affect lungs as well as other parts of the body.</a:t>
            </a:r>
          </a:p>
          <a:p>
            <a:r>
              <a:rPr lang="en-US" dirty="0" smtClean="0">
                <a:solidFill>
                  <a:schemeClr val="accent2">
                    <a:lumMod val="75000"/>
                  </a:schemeClr>
                </a:solidFill>
              </a:rPr>
              <a:t>TB is spread through the air when a person with TB </a:t>
            </a:r>
            <a:r>
              <a:rPr lang="en-US" dirty="0" smtClean="0">
                <a:solidFill>
                  <a:schemeClr val="accent1">
                    <a:lumMod val="75000"/>
                  </a:schemeClr>
                </a:solidFill>
              </a:rPr>
              <a:t>(whose lungs are affected) </a:t>
            </a:r>
            <a:r>
              <a:rPr lang="en-US" dirty="0" smtClean="0">
                <a:solidFill>
                  <a:schemeClr val="accent2">
                    <a:lumMod val="75000"/>
                  </a:schemeClr>
                </a:solidFill>
              </a:rPr>
              <a:t>coughs, sneezes , spits , laughs or talks .</a:t>
            </a:r>
          </a:p>
          <a:p>
            <a:r>
              <a:rPr lang="en-US" dirty="0" smtClean="0">
                <a:solidFill>
                  <a:schemeClr val="accent2">
                    <a:lumMod val="75000"/>
                  </a:schemeClr>
                </a:solidFill>
              </a:rPr>
              <a:t>TB is contagious , but it is not easy to catch as most infections do not have symptoms.</a:t>
            </a:r>
          </a:p>
          <a:p>
            <a:r>
              <a:rPr lang="en-US" dirty="0" smtClean="0">
                <a:solidFill>
                  <a:schemeClr val="accent2">
                    <a:lumMod val="75000"/>
                  </a:schemeClr>
                </a:solidFill>
              </a:rPr>
              <a:t>But in active stage bacteria remain active all the time and they do cause symptoms and  can be transmitted to others</a:t>
            </a:r>
            <a:r>
              <a:rPr lang="en-US" dirty="0" smtClean="0"/>
              <a:t>.</a:t>
            </a:r>
          </a:p>
        </p:txBody>
      </p:sp>
      <p:sp>
        <p:nvSpPr>
          <p:cNvPr id="4" name="Slide Number Placeholder 3"/>
          <p:cNvSpPr>
            <a:spLocks noGrp="1"/>
          </p:cNvSpPr>
          <p:nvPr>
            <p:ph type="sldNum" sz="quarter" idx="12"/>
          </p:nvPr>
        </p:nvSpPr>
        <p:spPr/>
        <p:txBody>
          <a:bodyPr/>
          <a:lstStyle/>
          <a:p>
            <a:fld id="{B1BA7A1F-1FE7-4533-A57F-82CA49677AF0}" type="slidenum">
              <a:rPr lang="en-IN" smtClean="0"/>
              <a:pPr/>
              <a:t>3</a:t>
            </a:fld>
            <a:endParaRPr lang="en-IN" dirty="0"/>
          </a:p>
        </p:txBody>
      </p:sp>
      <p:sp>
        <p:nvSpPr>
          <p:cNvPr id="5" name="Right Arrow 4"/>
          <p:cNvSpPr/>
          <p:nvPr/>
        </p:nvSpPr>
        <p:spPr>
          <a:xfrm>
            <a:off x="746730" y="301214"/>
            <a:ext cx="4094211" cy="1371600"/>
          </a:xfrm>
          <a:prstGeom prst="rightArrow">
            <a:avLst/>
          </a:prstGeom>
          <a:ln>
            <a:noFill/>
          </a:ln>
          <a:effectLst/>
          <a:scene3d>
            <a:camera prst="orthographicFront">
              <a:rot lat="0" lon="0" rev="0"/>
            </a:camera>
            <a:lightRig rig="chilly" dir="t">
              <a:rot lat="0" lon="0" rev="18480000"/>
            </a:lightRig>
          </a:scene3d>
          <a:sp3d prstMaterial="clear">
            <a:bevelT h="63500"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solidFill>
                  <a:srgbClr val="0070C0"/>
                </a:solidFill>
              </a:rPr>
              <a:t>Introduction</a:t>
            </a:r>
            <a:r>
              <a:rPr lang="en-US" sz="2400" dirty="0" smtClean="0">
                <a:solidFill>
                  <a:schemeClr val="accent1">
                    <a:lumMod val="60000"/>
                    <a:lumOff val="40000"/>
                  </a:schemeClr>
                </a:solidFill>
              </a:rPr>
              <a:t>:</a:t>
            </a:r>
            <a:r>
              <a:rPr lang="en-US" sz="2400" dirty="0" smtClean="0">
                <a:solidFill>
                  <a:srgbClr val="C00000"/>
                </a:solidFill>
              </a:rPr>
              <a:t> What Is TB?</a:t>
            </a:r>
            <a:endParaRPr lang="en-US" sz="2400" dirty="0"/>
          </a:p>
        </p:txBody>
      </p:sp>
    </p:spTree>
  </p:cSld>
  <p:clrMapOvr>
    <a:masterClrMapping/>
  </p:clrMapOvr>
  <p:transition spd="slow">
    <p:randomBa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160589"/>
            <a:ext cx="8596668" cy="4450418"/>
          </a:xfrm>
        </p:spPr>
        <p:txBody>
          <a:bodyPr>
            <a:noAutofit/>
          </a:bodyPr>
          <a:lstStyle/>
          <a:p>
            <a:r>
              <a:rPr lang="en-IN" sz="2400" dirty="0" smtClean="0">
                <a:solidFill>
                  <a:schemeClr val="accent3">
                    <a:lumMod val="75000"/>
                  </a:schemeClr>
                </a:solidFill>
              </a:rPr>
              <a:t>The essential role of the public health sector in TB control is to plan, coordinate and evaluate TB control and prevent effects</a:t>
            </a:r>
          </a:p>
          <a:p>
            <a:pPr marL="0" indent="0">
              <a:buNone/>
            </a:pPr>
            <a:r>
              <a:rPr lang="en-IN" sz="2400" dirty="0" smtClean="0">
                <a:solidFill>
                  <a:schemeClr val="accent3">
                    <a:lumMod val="75000"/>
                  </a:schemeClr>
                </a:solidFill>
              </a:rPr>
              <a:t> </a:t>
            </a:r>
            <a:r>
              <a:rPr lang="en-IN" sz="2400" dirty="0" smtClean="0">
                <a:solidFill>
                  <a:srgbClr val="C00000"/>
                </a:solidFill>
              </a:rPr>
              <a:t>This role requires that health departments focus on the   following criteria in elements:</a:t>
            </a:r>
          </a:p>
          <a:p>
            <a:pPr marL="0" indent="0">
              <a:buNone/>
            </a:pPr>
            <a:endParaRPr lang="en-IN" sz="2400" dirty="0" smtClean="0">
              <a:solidFill>
                <a:srgbClr val="C00000"/>
              </a:solidFill>
            </a:endParaRPr>
          </a:p>
          <a:p>
            <a:pPr marL="0" indent="0">
              <a:buNone/>
            </a:pPr>
            <a:endParaRPr lang="en-IN" sz="2400" dirty="0" smtClean="0">
              <a:solidFill>
                <a:srgbClr val="C00000"/>
              </a:solidFill>
            </a:endParaRPr>
          </a:p>
          <a:p>
            <a:pPr marL="0" indent="0">
              <a:buNone/>
            </a:pPr>
            <a:r>
              <a:rPr lang="en-IN" sz="2400" dirty="0" smtClean="0"/>
              <a:t> </a:t>
            </a:r>
            <a:r>
              <a:rPr lang="en-IN" sz="2400" dirty="0" smtClean="0">
                <a:solidFill>
                  <a:schemeClr val="accent2">
                    <a:lumMod val="75000"/>
                  </a:schemeClr>
                </a:solidFill>
              </a:rPr>
              <a:t>A TB control plan should be developed in collaboration with the community and experts in medical and non-medical TB management.</a:t>
            </a:r>
          </a:p>
          <a:p>
            <a:pPr marL="0" indent="0">
              <a:buNone/>
            </a:pPr>
            <a:r>
              <a:rPr lang="en-IN" sz="2400" b="1" dirty="0" smtClean="0"/>
              <a:t> </a:t>
            </a:r>
            <a:endParaRPr lang="en-IN" sz="2400" dirty="0">
              <a:solidFill>
                <a:schemeClr val="accent2">
                  <a:lumMod val="75000"/>
                </a:schemeClr>
              </a:solidFill>
            </a:endParaRPr>
          </a:p>
        </p:txBody>
      </p:sp>
      <p:sp>
        <p:nvSpPr>
          <p:cNvPr id="4" name="Slide Number Placeholder 3"/>
          <p:cNvSpPr>
            <a:spLocks noGrp="1"/>
          </p:cNvSpPr>
          <p:nvPr>
            <p:ph type="sldNum" sz="quarter" idx="12"/>
          </p:nvPr>
        </p:nvSpPr>
        <p:spPr/>
        <p:txBody>
          <a:bodyPr/>
          <a:lstStyle/>
          <a:p>
            <a:fld id="{B1BA7A1F-1FE7-4533-A57F-82CA49677AF0}" type="slidenum">
              <a:rPr lang="en-IN" smtClean="0"/>
              <a:pPr/>
              <a:t>4</a:t>
            </a:fld>
            <a:endParaRPr lang="en-IN" dirty="0"/>
          </a:p>
        </p:txBody>
      </p:sp>
      <p:sp>
        <p:nvSpPr>
          <p:cNvPr id="6" name="Right Arrow 5"/>
          <p:cNvSpPr/>
          <p:nvPr/>
        </p:nvSpPr>
        <p:spPr>
          <a:xfrm>
            <a:off x="788276" y="430924"/>
            <a:ext cx="3563006" cy="1566041"/>
          </a:xfrm>
          <a:prstGeom prst="rightArrow">
            <a:avLst/>
          </a:prstGeom>
          <a:ln>
            <a:noFill/>
          </a:ln>
          <a:effectLst/>
          <a:scene3d>
            <a:camera prst="orthographicFront">
              <a:rot lat="0" lon="0" rev="0"/>
            </a:camera>
            <a:lightRig rig="chilly" dir="t">
              <a:rot lat="0" lon="0" rev="18480000"/>
            </a:lightRig>
          </a:scene3d>
          <a:sp3d prstMaterial="clear">
            <a:bevelT h="63500" prst="relaxedInset"/>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b="1" dirty="0" smtClean="0">
                <a:solidFill>
                  <a:srgbClr val="00B0F0"/>
                </a:solidFill>
              </a:rPr>
              <a:t>Importance of </a:t>
            </a:r>
            <a:r>
              <a:rPr lang="en-IN" b="1" dirty="0" smtClean="0">
                <a:solidFill>
                  <a:srgbClr val="00B0F0"/>
                </a:solidFill>
              </a:rPr>
              <a:t>Public </a:t>
            </a:r>
            <a:r>
              <a:rPr lang="en-IN" b="1" dirty="0" smtClean="0">
                <a:solidFill>
                  <a:srgbClr val="00B0F0"/>
                </a:solidFill>
              </a:rPr>
              <a:t>H</a:t>
            </a:r>
            <a:r>
              <a:rPr lang="en-IN" b="1" dirty="0" smtClean="0">
                <a:solidFill>
                  <a:srgbClr val="00B0F0"/>
                </a:solidFill>
              </a:rPr>
              <a:t>ealth </a:t>
            </a:r>
            <a:r>
              <a:rPr lang="en-IN" b="1" dirty="0" smtClean="0">
                <a:solidFill>
                  <a:srgbClr val="00B0F0"/>
                </a:solidFill>
              </a:rPr>
              <a:t>on Tuberculosis</a:t>
            </a:r>
            <a:endParaRPr lang="en-US" dirty="0">
              <a:solidFill>
                <a:srgbClr val="00B0F0"/>
              </a:solidFill>
            </a:endParaRPr>
          </a:p>
        </p:txBody>
      </p:sp>
      <p:sp>
        <p:nvSpPr>
          <p:cNvPr id="8" name="Chevron 7"/>
          <p:cNvSpPr/>
          <p:nvPr/>
        </p:nvSpPr>
        <p:spPr>
          <a:xfrm>
            <a:off x="798788" y="4367284"/>
            <a:ext cx="3814155" cy="782783"/>
          </a:xfrm>
          <a:prstGeom prst="chevron">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solidFill>
                  <a:srgbClr val="0070C0"/>
                </a:solidFill>
              </a:rPr>
              <a:t>1</a:t>
            </a:r>
            <a:r>
              <a:rPr lang="en-IN" sz="1600" b="1" dirty="0" smtClean="0">
                <a:solidFill>
                  <a:srgbClr val="0070C0"/>
                </a:solidFill>
                <a:sym typeface="Wingdings"/>
              </a:rPr>
              <a:t></a:t>
            </a:r>
            <a:r>
              <a:rPr lang="en-IN" sz="1600" b="1" dirty="0" smtClean="0">
                <a:solidFill>
                  <a:srgbClr val="0070C0"/>
                </a:solidFill>
              </a:rPr>
              <a:t>Planning </a:t>
            </a:r>
            <a:r>
              <a:rPr lang="en-IN" sz="1600" b="1" dirty="0" smtClean="0">
                <a:solidFill>
                  <a:srgbClr val="0070C0"/>
                </a:solidFill>
              </a:rPr>
              <a:t>&amp;</a:t>
            </a:r>
            <a:r>
              <a:rPr lang="en-IN" sz="1600" b="1" dirty="0" smtClean="0">
                <a:solidFill>
                  <a:srgbClr val="0070C0"/>
                </a:solidFill>
              </a:rPr>
              <a:t>Policy </a:t>
            </a:r>
            <a:r>
              <a:rPr lang="en-IN" sz="1600" b="1" dirty="0" smtClean="0">
                <a:solidFill>
                  <a:srgbClr val="0070C0"/>
                </a:solidFill>
              </a:rPr>
              <a:t>D</a:t>
            </a:r>
            <a:r>
              <a:rPr lang="en-IN" sz="1600" b="1" dirty="0" smtClean="0">
                <a:solidFill>
                  <a:srgbClr val="0070C0"/>
                </a:solidFill>
              </a:rPr>
              <a:t>evelopment</a:t>
            </a:r>
            <a:endParaRPr lang="en-US" sz="1600" dirty="0">
              <a:solidFill>
                <a:schemeClr val="tx1"/>
              </a:solidFill>
            </a:endParaRPr>
          </a:p>
        </p:txBody>
      </p:sp>
    </p:spTree>
    <p:extLst>
      <p:ext uri="{BB962C8B-B14F-4D97-AF65-F5344CB8AC3E}">
        <p14:creationId xmlns:p14="http://schemas.microsoft.com/office/powerpoint/2010/main" xmlns="" val="1198761309"/>
      </p:ext>
    </p:extLst>
  </p:cSld>
  <p:clrMapOvr>
    <a:masterClrMapping/>
  </p:clrMapOvr>
  <p:transition spd="slow">
    <p:comb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51946"/>
            <a:ext cx="10515600" cy="6022428"/>
          </a:xfrm>
        </p:spPr>
        <p:txBody>
          <a:bodyPr>
            <a:normAutofit lnSpcReduction="10000"/>
          </a:bodyPr>
          <a:lstStyle/>
          <a:p>
            <a:pPr marL="0" indent="0">
              <a:buNone/>
            </a:pPr>
            <a:r>
              <a:rPr lang="en-IN" sz="2400" dirty="0" smtClean="0"/>
              <a:t> </a:t>
            </a:r>
          </a:p>
          <a:p>
            <a:pPr marL="0" indent="0">
              <a:buNone/>
            </a:pPr>
            <a:endParaRPr lang="en-IN" sz="2600" dirty="0" smtClean="0">
              <a:solidFill>
                <a:schemeClr val="accent2">
                  <a:lumMod val="75000"/>
                </a:schemeClr>
              </a:solidFill>
            </a:endParaRPr>
          </a:p>
          <a:p>
            <a:pPr marL="0" indent="0">
              <a:buNone/>
            </a:pPr>
            <a:r>
              <a:rPr lang="en-IN" sz="2600" dirty="0" smtClean="0">
                <a:solidFill>
                  <a:schemeClr val="accent2">
                    <a:lumMod val="75000"/>
                  </a:schemeClr>
                </a:solidFill>
              </a:rPr>
              <a:t>Public health department work closely with other health sector to     ensure prompt reporting of suspected TB cases.</a:t>
            </a:r>
          </a:p>
          <a:p>
            <a:pPr marL="0" indent="0">
              <a:buNone/>
            </a:pPr>
            <a:endParaRPr lang="en-IN" sz="2600" b="1" dirty="0" smtClean="0">
              <a:solidFill>
                <a:srgbClr val="0070C0"/>
              </a:solidFill>
            </a:endParaRPr>
          </a:p>
          <a:p>
            <a:pPr marL="0" indent="0">
              <a:buNone/>
            </a:pPr>
            <a:endParaRPr lang="en-IN" sz="2400" b="1" dirty="0" smtClean="0">
              <a:solidFill>
                <a:srgbClr val="0070C0"/>
              </a:solidFill>
            </a:endParaRPr>
          </a:p>
          <a:p>
            <a:pPr marL="0" indent="0">
              <a:buNone/>
            </a:pPr>
            <a:r>
              <a:rPr lang="en-IN" sz="2400" dirty="0" smtClean="0">
                <a:solidFill>
                  <a:schemeClr val="accent2">
                    <a:lumMod val="50000"/>
                  </a:schemeClr>
                </a:solidFill>
              </a:rPr>
              <a:t>Regardless of where a person receives medical care, the primary  responsibility for ensuring the quality and completeness of all Tb related services rests with state and local public health agencies.</a:t>
            </a:r>
          </a:p>
          <a:p>
            <a:pPr marL="0" indent="0">
              <a:buNone/>
            </a:pPr>
            <a:r>
              <a:rPr lang="en-IN" sz="2400" dirty="0" smtClean="0"/>
              <a:t> </a:t>
            </a:r>
            <a:endParaRPr lang="en-IN" sz="2400" b="1" dirty="0" smtClean="0">
              <a:solidFill>
                <a:srgbClr val="0070C0"/>
              </a:solidFill>
            </a:endParaRPr>
          </a:p>
          <a:p>
            <a:pPr marL="0" indent="0">
              <a:buNone/>
            </a:pPr>
            <a:r>
              <a:rPr lang="en-IN" dirty="0" smtClean="0">
                <a:solidFill>
                  <a:srgbClr val="0070C0"/>
                </a:solidFill>
              </a:rPr>
              <a:t> </a:t>
            </a:r>
          </a:p>
          <a:p>
            <a:pPr marL="0" indent="0">
              <a:buNone/>
            </a:pPr>
            <a:r>
              <a:rPr lang="en-IN" sz="2400" dirty="0" smtClean="0">
                <a:solidFill>
                  <a:schemeClr val="accent2">
                    <a:lumMod val="50000"/>
                  </a:schemeClr>
                </a:solidFill>
              </a:rPr>
              <a:t>Based on the local epidemiology and needs, TB programs should educate health </a:t>
            </a:r>
            <a:r>
              <a:rPr lang="en-IN" sz="2400" dirty="0" smtClean="0">
                <a:solidFill>
                  <a:schemeClr val="accent2">
                    <a:lumMod val="50000"/>
                  </a:schemeClr>
                </a:solidFill>
              </a:rPr>
              <a:t>care provider </a:t>
            </a:r>
            <a:r>
              <a:rPr lang="en-IN" sz="2400" dirty="0" smtClean="0">
                <a:solidFill>
                  <a:srgbClr val="C00000"/>
                </a:solidFill>
              </a:rPr>
              <a:t>(community </a:t>
            </a:r>
            <a:r>
              <a:rPr lang="en-IN" sz="2400" dirty="0" smtClean="0">
                <a:solidFill>
                  <a:srgbClr val="C00000"/>
                </a:solidFill>
              </a:rPr>
              <a:t>members, and public health </a:t>
            </a:r>
            <a:r>
              <a:rPr lang="en-IN" sz="2400" dirty="0" smtClean="0">
                <a:solidFill>
                  <a:srgbClr val="C00000"/>
                </a:solidFill>
              </a:rPr>
              <a:t>officials</a:t>
            </a:r>
            <a:r>
              <a:rPr lang="en-IN" sz="2400" dirty="0" smtClean="0">
                <a:solidFill>
                  <a:schemeClr val="accent2">
                    <a:lumMod val="50000"/>
                  </a:schemeClr>
                </a:solidFill>
              </a:rPr>
              <a:t>) </a:t>
            </a:r>
            <a:r>
              <a:rPr lang="en-IN" sz="2400" dirty="0" smtClean="0">
                <a:solidFill>
                  <a:schemeClr val="accent2">
                    <a:lumMod val="50000"/>
                  </a:schemeClr>
                </a:solidFill>
              </a:rPr>
              <a:t>and policy makers on TB prevention and control.</a:t>
            </a:r>
          </a:p>
        </p:txBody>
      </p:sp>
      <p:sp>
        <p:nvSpPr>
          <p:cNvPr id="4" name="Slide Number Placeholder 3"/>
          <p:cNvSpPr>
            <a:spLocks noGrp="1"/>
          </p:cNvSpPr>
          <p:nvPr>
            <p:ph type="sldNum" sz="quarter" idx="12"/>
          </p:nvPr>
        </p:nvSpPr>
        <p:spPr/>
        <p:txBody>
          <a:bodyPr/>
          <a:lstStyle/>
          <a:p>
            <a:fld id="{B1BA7A1F-1FE7-4533-A57F-82CA49677AF0}" type="slidenum">
              <a:rPr lang="en-IN" smtClean="0"/>
              <a:pPr/>
              <a:t>5</a:t>
            </a:fld>
            <a:endParaRPr lang="en-IN" dirty="0"/>
          </a:p>
        </p:txBody>
      </p:sp>
      <p:sp>
        <p:nvSpPr>
          <p:cNvPr id="8" name="Pentagon 7"/>
          <p:cNvSpPr/>
          <p:nvPr/>
        </p:nvSpPr>
        <p:spPr>
          <a:xfrm>
            <a:off x="172124" y="473336"/>
            <a:ext cx="2076226" cy="817581"/>
          </a:xfrm>
          <a:prstGeom prst="homePlate">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rgbClr val="0070C0"/>
                </a:solidFill>
              </a:rPr>
              <a:t>2</a:t>
            </a:r>
            <a:r>
              <a:rPr lang="en-IN" b="1" dirty="0" smtClean="0">
                <a:solidFill>
                  <a:srgbClr val="0070C0"/>
                </a:solidFill>
                <a:sym typeface="Wingdings"/>
              </a:rPr>
              <a:t></a:t>
            </a:r>
            <a:r>
              <a:rPr lang="en-IN" b="1" dirty="0" smtClean="0">
                <a:solidFill>
                  <a:srgbClr val="0070C0"/>
                </a:solidFill>
              </a:rPr>
              <a:t>Contact </a:t>
            </a:r>
            <a:r>
              <a:rPr lang="en-IN" b="1" dirty="0" smtClean="0">
                <a:solidFill>
                  <a:srgbClr val="0070C0"/>
                </a:solidFill>
              </a:rPr>
              <a:t>Investigation</a:t>
            </a:r>
            <a:endParaRPr lang="en-US" dirty="0"/>
          </a:p>
        </p:txBody>
      </p:sp>
      <p:sp>
        <p:nvSpPr>
          <p:cNvPr id="9" name="Pentagon 8"/>
          <p:cNvSpPr/>
          <p:nvPr/>
        </p:nvSpPr>
        <p:spPr>
          <a:xfrm>
            <a:off x="172120" y="2312895"/>
            <a:ext cx="2151532" cy="849853"/>
          </a:xfrm>
          <a:prstGeom prst="homePlate">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rgbClr val="0070C0"/>
                </a:solidFill>
              </a:rPr>
              <a:t>3</a:t>
            </a:r>
            <a:r>
              <a:rPr lang="en-IN" b="1" dirty="0" smtClean="0">
                <a:solidFill>
                  <a:srgbClr val="0070C0"/>
                </a:solidFill>
                <a:sym typeface="Wingdings"/>
              </a:rPr>
              <a:t></a:t>
            </a:r>
            <a:r>
              <a:rPr lang="en-IN" b="1" dirty="0" smtClean="0">
                <a:solidFill>
                  <a:srgbClr val="0070C0"/>
                </a:solidFill>
              </a:rPr>
              <a:t>Clinical </a:t>
            </a:r>
            <a:r>
              <a:rPr lang="en-IN" b="1" dirty="0" smtClean="0">
                <a:solidFill>
                  <a:srgbClr val="0070C0"/>
                </a:solidFill>
              </a:rPr>
              <a:t>&amp;</a:t>
            </a:r>
            <a:r>
              <a:rPr lang="en-IN" b="1" dirty="0" smtClean="0">
                <a:solidFill>
                  <a:srgbClr val="0070C0"/>
                </a:solidFill>
              </a:rPr>
              <a:t> </a:t>
            </a:r>
            <a:r>
              <a:rPr lang="en-IN" b="1" dirty="0" smtClean="0">
                <a:solidFill>
                  <a:srgbClr val="0070C0"/>
                </a:solidFill>
              </a:rPr>
              <a:t>D</a:t>
            </a:r>
            <a:r>
              <a:rPr lang="en-IN" b="1" dirty="0" smtClean="0">
                <a:solidFill>
                  <a:srgbClr val="0070C0"/>
                </a:solidFill>
              </a:rPr>
              <a:t>iagnosis </a:t>
            </a:r>
            <a:r>
              <a:rPr lang="en-IN" b="1" dirty="0" smtClean="0">
                <a:solidFill>
                  <a:srgbClr val="0070C0"/>
                </a:solidFill>
              </a:rPr>
              <a:t>S</a:t>
            </a:r>
            <a:r>
              <a:rPr lang="en-IN" b="1" dirty="0" smtClean="0">
                <a:solidFill>
                  <a:srgbClr val="0070C0"/>
                </a:solidFill>
              </a:rPr>
              <a:t>ervice </a:t>
            </a:r>
            <a:endParaRPr lang="en-US" dirty="0"/>
          </a:p>
        </p:txBody>
      </p:sp>
      <p:sp>
        <p:nvSpPr>
          <p:cNvPr id="10" name="Pentagon 9"/>
          <p:cNvSpPr/>
          <p:nvPr/>
        </p:nvSpPr>
        <p:spPr>
          <a:xfrm>
            <a:off x="139848" y="4292300"/>
            <a:ext cx="2237591" cy="742278"/>
          </a:xfrm>
          <a:prstGeom prst="homePlate">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rgbClr val="0070C0"/>
                </a:solidFill>
              </a:rPr>
              <a:t>4</a:t>
            </a:r>
            <a:r>
              <a:rPr lang="en-IN" b="1" dirty="0" smtClean="0">
                <a:solidFill>
                  <a:srgbClr val="0070C0"/>
                </a:solidFill>
                <a:sym typeface="Wingdings"/>
              </a:rPr>
              <a:t></a:t>
            </a:r>
            <a:r>
              <a:rPr lang="en-IN" b="1" dirty="0" smtClean="0">
                <a:solidFill>
                  <a:srgbClr val="0070C0"/>
                </a:solidFill>
              </a:rPr>
              <a:t>Training </a:t>
            </a:r>
            <a:r>
              <a:rPr lang="en-IN" b="1" dirty="0" smtClean="0">
                <a:solidFill>
                  <a:srgbClr val="0070C0"/>
                </a:solidFill>
              </a:rPr>
              <a:t>&amp; E</a:t>
            </a:r>
            <a:r>
              <a:rPr lang="en-IN" b="1" dirty="0" smtClean="0">
                <a:solidFill>
                  <a:srgbClr val="0070C0"/>
                </a:solidFill>
              </a:rPr>
              <a:t>ducation</a:t>
            </a:r>
            <a:r>
              <a:rPr lang="en-IN" dirty="0" smtClean="0">
                <a:solidFill>
                  <a:srgbClr val="0070C0"/>
                </a:solidFill>
              </a:rPr>
              <a:t> </a:t>
            </a:r>
            <a:endParaRPr lang="en-US" dirty="0"/>
          </a:p>
        </p:txBody>
      </p:sp>
    </p:spTree>
    <p:extLst>
      <p:ext uri="{BB962C8B-B14F-4D97-AF65-F5344CB8AC3E}">
        <p14:creationId xmlns:p14="http://schemas.microsoft.com/office/powerpoint/2010/main" xmlns="" val="864160038"/>
      </p:ext>
    </p:extLst>
  </p:cSld>
  <p:clrMapOvr>
    <a:masterClrMapping/>
  </p:clrMapOvr>
  <p:transition spd="slow">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008" y="1064525"/>
            <a:ext cx="8596668" cy="5025268"/>
          </a:xfrm>
        </p:spPr>
        <p:txBody>
          <a:bodyPr>
            <a:normAutofit lnSpcReduction="10000"/>
          </a:bodyPr>
          <a:lstStyle/>
          <a:p>
            <a:pPr marL="0" indent="0">
              <a:buNone/>
            </a:pPr>
            <a:endParaRPr lang="en-IN" sz="2400" dirty="0" smtClean="0">
              <a:solidFill>
                <a:schemeClr val="accent2">
                  <a:lumMod val="50000"/>
                </a:schemeClr>
              </a:solidFill>
            </a:endParaRPr>
          </a:p>
          <a:p>
            <a:pPr marL="0" indent="0">
              <a:buNone/>
            </a:pPr>
            <a:r>
              <a:rPr lang="en-IN" sz="2400" dirty="0" smtClean="0">
                <a:solidFill>
                  <a:schemeClr val="accent2">
                    <a:lumMod val="50000"/>
                  </a:schemeClr>
                </a:solidFill>
              </a:rPr>
              <a:t> </a:t>
            </a:r>
            <a:r>
              <a:rPr lang="en-IN" sz="2400" dirty="0" smtClean="0">
                <a:solidFill>
                  <a:schemeClr val="accent2">
                    <a:lumMod val="50000"/>
                  </a:schemeClr>
                </a:solidFill>
              </a:rPr>
              <a:t>Surveillance and information management system should be </a:t>
            </a:r>
            <a:r>
              <a:rPr lang="en-IN" sz="2400" dirty="0" smtClean="0">
                <a:solidFill>
                  <a:schemeClr val="accent2">
                    <a:lumMod val="50000"/>
                  </a:schemeClr>
                </a:solidFill>
              </a:rPr>
              <a:t>a </a:t>
            </a:r>
            <a:r>
              <a:rPr lang="en-IN" sz="2400" dirty="0" smtClean="0">
                <a:solidFill>
                  <a:schemeClr val="accent2">
                    <a:lumMod val="50000"/>
                  </a:schemeClr>
                </a:solidFill>
              </a:rPr>
              <a:t>priority of all TB control programs. Information technology can improve care of patients with TB disease through standard collection of data and tacking of test results.</a:t>
            </a:r>
          </a:p>
          <a:p>
            <a:pPr marL="0" indent="0">
              <a:buNone/>
            </a:pPr>
            <a:endParaRPr lang="en-IN" sz="2400" b="1" dirty="0" smtClean="0">
              <a:solidFill>
                <a:srgbClr val="0070C0"/>
              </a:solidFill>
            </a:endParaRPr>
          </a:p>
          <a:p>
            <a:pPr marL="0" indent="0">
              <a:buNone/>
            </a:pPr>
            <a:endParaRPr lang="en-IN" sz="2400" b="1" dirty="0" smtClean="0">
              <a:solidFill>
                <a:srgbClr val="0070C0"/>
              </a:solidFill>
            </a:endParaRPr>
          </a:p>
          <a:p>
            <a:pPr marL="0" indent="0">
              <a:buNone/>
            </a:pPr>
            <a:r>
              <a:rPr lang="en-IN" sz="2400" b="1" dirty="0" smtClean="0">
                <a:solidFill>
                  <a:srgbClr val="0070C0"/>
                </a:solidFill>
              </a:rPr>
              <a:t> </a:t>
            </a:r>
            <a:r>
              <a:rPr lang="en-IN" sz="2400" dirty="0" smtClean="0">
                <a:solidFill>
                  <a:schemeClr val="accent2">
                    <a:lumMod val="50000"/>
                  </a:schemeClr>
                </a:solidFill>
              </a:rPr>
              <a:t>The systematic monitoring and evaluation of TB program activities is a crucial factor in enhancing program performance. Evaluation techniques provide TB program with an evidence based method of assigning and improving the TB control strategies by helping them understand what cause good or bad programme performances.</a:t>
            </a:r>
            <a:endParaRPr lang="en-IN" sz="2400" dirty="0">
              <a:solidFill>
                <a:schemeClr val="accent2">
                  <a:lumMod val="50000"/>
                </a:schemeClr>
              </a:solidFill>
            </a:endParaRPr>
          </a:p>
        </p:txBody>
      </p:sp>
      <p:sp>
        <p:nvSpPr>
          <p:cNvPr id="4" name="Slide Number Placeholder 3"/>
          <p:cNvSpPr>
            <a:spLocks noGrp="1"/>
          </p:cNvSpPr>
          <p:nvPr>
            <p:ph type="sldNum" sz="quarter" idx="12"/>
          </p:nvPr>
        </p:nvSpPr>
        <p:spPr/>
        <p:txBody>
          <a:bodyPr/>
          <a:lstStyle/>
          <a:p>
            <a:fld id="{B1BA7A1F-1FE7-4533-A57F-82CA49677AF0}" type="slidenum">
              <a:rPr lang="en-IN" smtClean="0"/>
              <a:pPr/>
              <a:t>6</a:t>
            </a:fld>
            <a:endParaRPr lang="en-IN" dirty="0"/>
          </a:p>
        </p:txBody>
      </p:sp>
      <p:sp>
        <p:nvSpPr>
          <p:cNvPr id="5" name="Pentagon 4"/>
          <p:cNvSpPr/>
          <p:nvPr/>
        </p:nvSpPr>
        <p:spPr>
          <a:xfrm>
            <a:off x="472024" y="523635"/>
            <a:ext cx="3321269" cy="882085"/>
          </a:xfrm>
          <a:prstGeom prst="homePlate">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rgbClr val="0070C0"/>
                </a:solidFill>
              </a:rPr>
              <a:t>5</a:t>
            </a:r>
            <a:r>
              <a:rPr lang="en-IN" b="1" dirty="0" smtClean="0">
                <a:solidFill>
                  <a:srgbClr val="0070C0"/>
                </a:solidFill>
                <a:sym typeface="Wingdings"/>
              </a:rPr>
              <a:t></a:t>
            </a:r>
            <a:r>
              <a:rPr lang="en-IN" b="1" dirty="0" smtClean="0">
                <a:solidFill>
                  <a:srgbClr val="0070C0"/>
                </a:solidFill>
              </a:rPr>
              <a:t>Surveillance and </a:t>
            </a:r>
            <a:r>
              <a:rPr lang="en-IN" b="1" dirty="0" smtClean="0">
                <a:solidFill>
                  <a:srgbClr val="0070C0"/>
                </a:solidFill>
              </a:rPr>
              <a:t>Information </a:t>
            </a:r>
            <a:r>
              <a:rPr lang="en-IN" b="1" dirty="0" smtClean="0">
                <a:solidFill>
                  <a:srgbClr val="0070C0"/>
                </a:solidFill>
              </a:rPr>
              <a:t>M</a:t>
            </a:r>
            <a:r>
              <a:rPr lang="en-IN" b="1" dirty="0" smtClean="0">
                <a:solidFill>
                  <a:srgbClr val="0070C0"/>
                </a:solidFill>
              </a:rPr>
              <a:t>anagement</a:t>
            </a:r>
            <a:endParaRPr lang="en-US" dirty="0"/>
          </a:p>
        </p:txBody>
      </p:sp>
      <p:sp>
        <p:nvSpPr>
          <p:cNvPr id="6" name="Pentagon 5"/>
          <p:cNvSpPr/>
          <p:nvPr/>
        </p:nvSpPr>
        <p:spPr>
          <a:xfrm>
            <a:off x="468888" y="3070746"/>
            <a:ext cx="3373820" cy="822316"/>
          </a:xfrm>
          <a:prstGeom prst="homePlate">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rgbClr val="0070C0"/>
                </a:solidFill>
              </a:rPr>
              <a:t>6</a:t>
            </a:r>
            <a:r>
              <a:rPr lang="en-IN" b="1" dirty="0" smtClean="0">
                <a:solidFill>
                  <a:srgbClr val="0070C0"/>
                </a:solidFill>
                <a:sym typeface="Wingdings"/>
              </a:rPr>
              <a:t></a:t>
            </a:r>
            <a:r>
              <a:rPr lang="en-IN" dirty="0" smtClean="0">
                <a:solidFill>
                  <a:srgbClr val="0070C0"/>
                </a:solidFill>
              </a:rPr>
              <a:t> </a:t>
            </a:r>
            <a:r>
              <a:rPr lang="en-IN" b="1" dirty="0" smtClean="0">
                <a:solidFill>
                  <a:srgbClr val="0070C0"/>
                </a:solidFill>
              </a:rPr>
              <a:t>Monitoring </a:t>
            </a:r>
            <a:r>
              <a:rPr lang="en-IN" b="1" dirty="0" smtClean="0">
                <a:solidFill>
                  <a:srgbClr val="0070C0"/>
                </a:solidFill>
              </a:rPr>
              <a:t>&amp;</a:t>
            </a:r>
            <a:r>
              <a:rPr lang="en-IN" b="1" dirty="0" smtClean="0">
                <a:solidFill>
                  <a:srgbClr val="0070C0"/>
                </a:solidFill>
              </a:rPr>
              <a:t> </a:t>
            </a:r>
            <a:r>
              <a:rPr lang="en-IN" b="1" dirty="0" smtClean="0">
                <a:solidFill>
                  <a:srgbClr val="0070C0"/>
                </a:solidFill>
              </a:rPr>
              <a:t>E</a:t>
            </a:r>
            <a:r>
              <a:rPr lang="en-IN" b="1" dirty="0" smtClean="0">
                <a:solidFill>
                  <a:srgbClr val="0070C0"/>
                </a:solidFill>
              </a:rPr>
              <a:t>volution</a:t>
            </a:r>
            <a:endParaRPr lang="en-US" dirty="0"/>
          </a:p>
        </p:txBody>
      </p:sp>
    </p:spTree>
    <p:extLst>
      <p:ext uri="{BB962C8B-B14F-4D97-AF65-F5344CB8AC3E}">
        <p14:creationId xmlns:p14="http://schemas.microsoft.com/office/powerpoint/2010/main" xmlns="" val="4189114626"/>
      </p:ext>
    </p:extLst>
  </p:cSld>
  <p:clrMapOvr>
    <a:masterClrMapping/>
  </p:clrMapOvr>
  <p:transition spd="slow">
    <p:comb/>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810" y="451692"/>
            <a:ext cx="8745192" cy="1478708"/>
          </a:xfrm>
        </p:spPr>
        <p:txBody>
          <a:bodyPr/>
          <a:lstStyle/>
          <a:p>
            <a:r>
              <a:rPr lang="en-IN" dirty="0" smtClean="0"/>
              <a:t>                 </a:t>
            </a:r>
            <a:r>
              <a:rPr lang="en-IN" sz="4000" b="1" dirty="0" smtClean="0"/>
              <a:t> </a:t>
            </a:r>
            <a:endParaRPr lang="en-IN" sz="4000" b="1" dirty="0"/>
          </a:p>
        </p:txBody>
      </p:sp>
      <p:sp>
        <p:nvSpPr>
          <p:cNvPr id="3" name="Content Placeholder 2"/>
          <p:cNvSpPr>
            <a:spLocks noGrp="1"/>
          </p:cNvSpPr>
          <p:nvPr>
            <p:ph idx="1"/>
          </p:nvPr>
        </p:nvSpPr>
        <p:spPr>
          <a:xfrm>
            <a:off x="396607" y="1377108"/>
            <a:ext cx="8877395" cy="4664255"/>
          </a:xfrm>
        </p:spPr>
        <p:txBody>
          <a:bodyPr>
            <a:noAutofit/>
          </a:bodyPr>
          <a:lstStyle/>
          <a:p>
            <a:pPr>
              <a:buNone/>
            </a:pPr>
            <a:r>
              <a:rPr lang="en-IN" sz="2000" dirty="0" smtClean="0">
                <a:solidFill>
                  <a:srgbClr val="00B050"/>
                </a:solidFill>
              </a:rPr>
              <a:t>There are two types of TB infection:-</a:t>
            </a:r>
          </a:p>
          <a:p>
            <a:pPr marL="457200" indent="-457200">
              <a:buNone/>
            </a:pPr>
            <a:endParaRPr lang="en-US" sz="2000" b="1" dirty="0" smtClean="0">
              <a:solidFill>
                <a:srgbClr val="C00000"/>
              </a:solidFill>
            </a:endParaRPr>
          </a:p>
          <a:p>
            <a:pPr marL="457200" indent="-457200">
              <a:buNone/>
            </a:pPr>
            <a:r>
              <a:rPr lang="en-US" sz="2000" dirty="0" smtClean="0">
                <a:solidFill>
                  <a:schemeClr val="accent2">
                    <a:lumMod val="75000"/>
                  </a:schemeClr>
                </a:solidFill>
              </a:rPr>
              <a:t>      In latent, the bacterium that causes TB, remains in the body in an inactive state. They cause no symptoms &amp; are not contagious. Further, they can become active.</a:t>
            </a:r>
          </a:p>
          <a:p>
            <a:pPr marL="457200" indent="-457200">
              <a:buNone/>
            </a:pPr>
            <a:endParaRPr lang="en-US" sz="2000" b="1" dirty="0" smtClean="0">
              <a:solidFill>
                <a:srgbClr val="C00000"/>
              </a:solidFill>
            </a:endParaRPr>
          </a:p>
          <a:p>
            <a:pPr marL="457200" indent="-457200">
              <a:buNone/>
            </a:pPr>
            <a:r>
              <a:rPr lang="en-US" sz="2000" dirty="0" smtClean="0">
                <a:solidFill>
                  <a:schemeClr val="accent2">
                    <a:lumMod val="75000"/>
                  </a:schemeClr>
                </a:solidFill>
              </a:rPr>
              <a:t>      In active TB, bacteria remain active all the time &amp; they do cause</a:t>
            </a:r>
          </a:p>
          <a:p>
            <a:pPr marL="457200" indent="-457200">
              <a:buNone/>
            </a:pPr>
            <a:r>
              <a:rPr lang="en-US" sz="2000" dirty="0" smtClean="0">
                <a:solidFill>
                  <a:schemeClr val="accent2">
                    <a:lumMod val="75000"/>
                  </a:schemeClr>
                </a:solidFill>
              </a:rPr>
              <a:t>      symptoms &amp; can be transmitted to others.</a:t>
            </a:r>
          </a:p>
          <a:p>
            <a:pPr marL="457200" indent="-457200">
              <a:buNone/>
            </a:pPr>
            <a:r>
              <a:rPr lang="en-US" sz="2000" dirty="0" smtClean="0"/>
              <a:t> </a:t>
            </a:r>
          </a:p>
          <a:p>
            <a:pPr marL="457200" indent="-457200">
              <a:buClr>
                <a:schemeClr val="tx2">
                  <a:lumMod val="75000"/>
                </a:schemeClr>
              </a:buClr>
              <a:buSzPct val="95000"/>
              <a:buFont typeface="Wingdings" pitchFamily="2" charset="2"/>
              <a:buChar char="v"/>
            </a:pPr>
            <a:r>
              <a:rPr lang="en-IN" sz="2000" b="1" i="1" dirty="0" smtClean="0">
                <a:solidFill>
                  <a:srgbClr val="0070C0"/>
                </a:solidFill>
              </a:rPr>
              <a:t>About one-third of the world’s population is affected by latent TB &amp; there is 10% chance of latent TB becoming active when the immune system of people becomes weak.</a:t>
            </a:r>
            <a:endParaRPr lang="en-IN" sz="2000" b="1" i="1" dirty="0">
              <a:solidFill>
                <a:srgbClr val="0070C0"/>
              </a:solidFill>
            </a:endParaRPr>
          </a:p>
          <a:p>
            <a:pPr>
              <a:buNone/>
            </a:pPr>
            <a:r>
              <a:rPr lang="en-IN" sz="2000" b="1" i="1" dirty="0" smtClean="0"/>
              <a:t>   </a:t>
            </a:r>
          </a:p>
        </p:txBody>
      </p:sp>
      <p:sp>
        <p:nvSpPr>
          <p:cNvPr id="4" name="Slide Number Placeholder 3"/>
          <p:cNvSpPr>
            <a:spLocks noGrp="1"/>
          </p:cNvSpPr>
          <p:nvPr>
            <p:ph type="sldNum" sz="quarter" idx="12"/>
          </p:nvPr>
        </p:nvSpPr>
        <p:spPr/>
        <p:txBody>
          <a:bodyPr/>
          <a:lstStyle/>
          <a:p>
            <a:fld id="{B1BA7A1F-1FE7-4533-A57F-82CA49677AF0}" type="slidenum">
              <a:rPr lang="en-IN" smtClean="0"/>
              <a:pPr/>
              <a:t>7</a:t>
            </a:fld>
            <a:endParaRPr lang="en-IN" dirty="0"/>
          </a:p>
        </p:txBody>
      </p:sp>
      <p:sp>
        <p:nvSpPr>
          <p:cNvPr id="5" name="Notched Right Arrow 4"/>
          <p:cNvSpPr/>
          <p:nvPr/>
        </p:nvSpPr>
        <p:spPr>
          <a:xfrm>
            <a:off x="3090040" y="231227"/>
            <a:ext cx="2196663" cy="1199335"/>
          </a:xfrm>
          <a:prstGeom prst="notchedRightArrow">
            <a:avLst/>
          </a:prstGeom>
          <a:ln>
            <a:noFill/>
          </a:ln>
          <a:effectLst/>
          <a:scene3d>
            <a:camera prst="orthographicFront">
              <a:rot lat="0" lon="0" rev="0"/>
            </a:camera>
            <a:lightRig rig="chilly" dir="t">
              <a:rot lat="0" lon="0" rev="18480000"/>
            </a:lightRig>
          </a:scene3d>
          <a:sp3d prstMaterial="clear">
            <a:bevelT h="635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rgbClr val="00B0F0"/>
                </a:solidFill>
              </a:rPr>
              <a:t>Types of TB </a:t>
            </a:r>
            <a:endParaRPr lang="en-US" dirty="0">
              <a:solidFill>
                <a:srgbClr val="00B0F0"/>
              </a:solidFill>
            </a:endParaRPr>
          </a:p>
        </p:txBody>
      </p:sp>
      <p:sp>
        <p:nvSpPr>
          <p:cNvPr id="6" name="Chevron 5"/>
          <p:cNvSpPr/>
          <p:nvPr/>
        </p:nvSpPr>
        <p:spPr>
          <a:xfrm>
            <a:off x="546537" y="1755228"/>
            <a:ext cx="1582514" cy="484632"/>
          </a:xfrm>
          <a:prstGeom prst="chevron">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None/>
            </a:pPr>
            <a:r>
              <a:rPr lang="en-US" b="1" dirty="0" smtClean="0">
                <a:solidFill>
                  <a:srgbClr val="C00000"/>
                </a:solidFill>
              </a:rPr>
              <a:t>Latent</a:t>
            </a:r>
          </a:p>
        </p:txBody>
      </p:sp>
      <p:sp>
        <p:nvSpPr>
          <p:cNvPr id="7" name="Chevron 6"/>
          <p:cNvSpPr/>
          <p:nvPr/>
        </p:nvSpPr>
        <p:spPr>
          <a:xfrm>
            <a:off x="599089" y="3247696"/>
            <a:ext cx="1543610" cy="504497"/>
          </a:xfrm>
          <a:prstGeom prst="chevron">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None/>
            </a:pPr>
            <a:r>
              <a:rPr lang="en-US" b="1" dirty="0" smtClean="0">
                <a:solidFill>
                  <a:srgbClr val="C00000"/>
                </a:solidFill>
              </a:rPr>
              <a:t>Active </a:t>
            </a:r>
          </a:p>
        </p:txBody>
      </p:sp>
    </p:spTree>
    <p:extLst>
      <p:ext uri="{BB962C8B-B14F-4D97-AF65-F5344CB8AC3E}">
        <p14:creationId xmlns:p14="http://schemas.microsoft.com/office/powerpoint/2010/main" xmlns="" val="3621450834"/>
      </p:ext>
    </p:extLst>
  </p:cSld>
  <p:clrMapOvr>
    <a:masterClrMapping/>
  </p:clrMapOvr>
  <p:transition spd="slow">
    <p:checke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000" dirty="0" smtClean="0">
                <a:solidFill>
                  <a:srgbClr val="C00000"/>
                </a:solidFill>
              </a:rPr>
              <a:t>Latent</a:t>
            </a:r>
            <a:r>
              <a:rPr lang="en-US" sz="2000" dirty="0" smtClean="0"/>
              <a:t> </a:t>
            </a:r>
            <a:r>
              <a:rPr lang="en-US" sz="2000" dirty="0" smtClean="0">
                <a:solidFill>
                  <a:schemeClr val="accent2">
                    <a:lumMod val="50000"/>
                  </a:schemeClr>
                </a:solidFill>
              </a:rPr>
              <a:t>TB causes no signs or symptoms as bacteria remain inactive in</a:t>
            </a:r>
          </a:p>
          <a:p>
            <a:pPr>
              <a:buNone/>
            </a:pPr>
            <a:r>
              <a:rPr lang="en-US" sz="2000" dirty="0" smtClean="0">
                <a:solidFill>
                  <a:schemeClr val="accent2">
                    <a:lumMod val="50000"/>
                  </a:schemeClr>
                </a:solidFill>
              </a:rPr>
              <a:t> human body. But there are some major signs &amp; symptoms of </a:t>
            </a:r>
            <a:r>
              <a:rPr lang="en-US" sz="2000" dirty="0" smtClean="0">
                <a:solidFill>
                  <a:srgbClr val="C00000"/>
                </a:solidFill>
              </a:rPr>
              <a:t>active </a:t>
            </a:r>
            <a:r>
              <a:rPr lang="en-US" sz="2000" dirty="0" smtClean="0">
                <a:solidFill>
                  <a:schemeClr val="accent2">
                    <a:lumMod val="50000"/>
                  </a:schemeClr>
                </a:solidFill>
              </a:rPr>
              <a:t>TB </a:t>
            </a:r>
          </a:p>
          <a:p>
            <a:pPr>
              <a:buNone/>
            </a:pPr>
            <a:r>
              <a:rPr lang="en-US" sz="2000" dirty="0" smtClean="0">
                <a:solidFill>
                  <a:schemeClr val="accent2">
                    <a:lumMod val="50000"/>
                  </a:schemeClr>
                </a:solidFill>
              </a:rPr>
              <a:t>which include :-</a:t>
            </a:r>
          </a:p>
          <a:p>
            <a:pPr>
              <a:buFont typeface="Wingdings" pitchFamily="2" charset="2"/>
              <a:buChar char="Ø"/>
            </a:pPr>
            <a:r>
              <a:rPr lang="en-US" sz="2000" dirty="0" smtClean="0">
                <a:solidFill>
                  <a:srgbClr val="0070C0"/>
                </a:solidFill>
              </a:rPr>
              <a:t>Coughing that last three or more weeks</a:t>
            </a:r>
          </a:p>
          <a:p>
            <a:pPr>
              <a:buFont typeface="Wingdings" pitchFamily="2" charset="2"/>
              <a:buChar char="Ø"/>
            </a:pPr>
            <a:r>
              <a:rPr lang="en-US" sz="2000" dirty="0" smtClean="0">
                <a:solidFill>
                  <a:srgbClr val="0070C0"/>
                </a:solidFill>
              </a:rPr>
              <a:t>Coughing up blood</a:t>
            </a:r>
          </a:p>
          <a:p>
            <a:pPr>
              <a:buFont typeface="Wingdings" pitchFamily="2" charset="2"/>
              <a:buChar char="Ø"/>
            </a:pPr>
            <a:r>
              <a:rPr lang="en-US" sz="2000" dirty="0" smtClean="0">
                <a:solidFill>
                  <a:srgbClr val="0070C0"/>
                </a:solidFill>
              </a:rPr>
              <a:t>Chest pain, or pain with breathing &amp; coughing</a:t>
            </a:r>
          </a:p>
          <a:p>
            <a:pPr>
              <a:buFont typeface="Wingdings" pitchFamily="2" charset="2"/>
              <a:buChar char="Ø"/>
            </a:pPr>
            <a:r>
              <a:rPr lang="en-US" sz="2000" dirty="0" smtClean="0">
                <a:solidFill>
                  <a:srgbClr val="0070C0"/>
                </a:solidFill>
              </a:rPr>
              <a:t>Unintentional weight loss </a:t>
            </a:r>
          </a:p>
          <a:p>
            <a:pPr>
              <a:buFont typeface="Wingdings" pitchFamily="2" charset="2"/>
              <a:buChar char="Ø"/>
            </a:pPr>
            <a:r>
              <a:rPr lang="en-US" sz="2000" dirty="0" smtClean="0">
                <a:solidFill>
                  <a:srgbClr val="0070C0"/>
                </a:solidFill>
              </a:rPr>
              <a:t>Fatigue</a:t>
            </a:r>
          </a:p>
          <a:p>
            <a:pPr>
              <a:buFont typeface="Wingdings" pitchFamily="2" charset="2"/>
              <a:buChar char="Ø"/>
            </a:pPr>
            <a:r>
              <a:rPr lang="en-US" sz="2000" dirty="0" smtClean="0">
                <a:solidFill>
                  <a:srgbClr val="0070C0"/>
                </a:solidFill>
              </a:rPr>
              <a:t>Fever </a:t>
            </a:r>
          </a:p>
          <a:p>
            <a:pPr>
              <a:buFont typeface="Wingdings" pitchFamily="2" charset="2"/>
              <a:buChar char="Ø"/>
            </a:pPr>
            <a:endParaRPr lang="en-US" dirty="0" smtClean="0"/>
          </a:p>
          <a:p>
            <a:pPr>
              <a:buFont typeface="Wingdings" pitchFamily="2" charset="2"/>
              <a:buChar char="Ø"/>
            </a:pPr>
            <a:endParaRPr lang="en-US" dirty="0"/>
          </a:p>
        </p:txBody>
      </p:sp>
      <p:sp>
        <p:nvSpPr>
          <p:cNvPr id="4" name="Slide Number Placeholder 3"/>
          <p:cNvSpPr>
            <a:spLocks noGrp="1"/>
          </p:cNvSpPr>
          <p:nvPr>
            <p:ph type="sldNum" sz="quarter" idx="12"/>
          </p:nvPr>
        </p:nvSpPr>
        <p:spPr/>
        <p:txBody>
          <a:bodyPr/>
          <a:lstStyle/>
          <a:p>
            <a:fld id="{B1BA7A1F-1FE7-4533-A57F-82CA49677AF0}" type="slidenum">
              <a:rPr lang="en-IN" smtClean="0"/>
              <a:pPr/>
              <a:t>8</a:t>
            </a:fld>
            <a:endParaRPr lang="en-IN" dirty="0"/>
          </a:p>
        </p:txBody>
      </p:sp>
      <p:sp>
        <p:nvSpPr>
          <p:cNvPr id="6" name="Notched Right Arrow 5"/>
          <p:cNvSpPr/>
          <p:nvPr/>
        </p:nvSpPr>
        <p:spPr>
          <a:xfrm>
            <a:off x="599090" y="483475"/>
            <a:ext cx="3163614" cy="1439918"/>
          </a:xfrm>
          <a:prstGeom prst="notchedRightArrow">
            <a:avLst/>
          </a:prstGeom>
          <a:ln>
            <a:noFill/>
          </a:ln>
          <a:effectLst/>
          <a:scene3d>
            <a:camera prst="orthographicFront">
              <a:rot lat="0" lon="0" rev="0"/>
            </a:camera>
            <a:lightRig rig="chilly" dir="t">
              <a:rot lat="0" lon="0" rev="18480000"/>
            </a:lightRig>
          </a:scene3d>
          <a:sp3d prstMaterial="clear">
            <a:bevelT h="635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F0"/>
                </a:solidFill>
              </a:rPr>
              <a:t>Signs &amp; Symptoms of TB</a:t>
            </a:r>
            <a:endParaRPr lang="en-US" dirty="0">
              <a:solidFill>
                <a:srgbClr val="00B0F0"/>
              </a:solidFill>
            </a:endParaRPr>
          </a:p>
        </p:txBody>
      </p:sp>
    </p:spTree>
  </p:cSld>
  <p:clrMapOvr>
    <a:masterClrMapping/>
  </p:clrMapOvr>
  <p:transition spd="slow">
    <p:blinds/>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US" sz="2400" dirty="0" smtClean="0">
                <a:solidFill>
                  <a:srgbClr val="0070C0"/>
                </a:solidFill>
              </a:rPr>
              <a:t>Night sweats or chills</a:t>
            </a:r>
          </a:p>
          <a:p>
            <a:pPr>
              <a:buFont typeface="Wingdings" pitchFamily="2" charset="2"/>
              <a:buChar char="Ø"/>
            </a:pPr>
            <a:r>
              <a:rPr lang="en-US" sz="2400" dirty="0" smtClean="0">
                <a:solidFill>
                  <a:srgbClr val="0070C0"/>
                </a:solidFill>
              </a:rPr>
              <a:t>Loss of appetite</a:t>
            </a:r>
          </a:p>
          <a:p>
            <a:pPr>
              <a:buFont typeface="Wingdings" pitchFamily="2" charset="2"/>
              <a:buChar char="q"/>
            </a:pPr>
            <a:endParaRPr lang="en-US" sz="2400" dirty="0" smtClean="0"/>
          </a:p>
          <a:p>
            <a:pPr>
              <a:buFont typeface="Wingdings" pitchFamily="2" charset="2"/>
              <a:buChar char="q"/>
            </a:pPr>
            <a:r>
              <a:rPr lang="en-US" sz="2400" dirty="0" smtClean="0">
                <a:solidFill>
                  <a:schemeClr val="accent4"/>
                </a:solidFill>
              </a:rPr>
              <a:t>Beside lung, TB can affect other parts of the body including kidneys, spine or brain. Signs &amp; symptoms vary according to the body organs involved. For instance, people suffer from back pain when TB attacks the spin and TB in kidney might cause blood urine.</a:t>
            </a:r>
          </a:p>
          <a:p>
            <a:pPr>
              <a:buNone/>
            </a:pPr>
            <a:endParaRPr lang="en-US" dirty="0" smtClean="0"/>
          </a:p>
          <a:p>
            <a:pPr>
              <a:buFont typeface="Wingdings" pitchFamily="2" charset="2"/>
              <a:buChar char="q"/>
            </a:pPr>
            <a:endParaRPr lang="en-US" dirty="0" smtClean="0"/>
          </a:p>
          <a:p>
            <a:pPr>
              <a:buFont typeface="Wingdings" pitchFamily="2" charset="2"/>
              <a:buChar char="q"/>
            </a:pPr>
            <a:endParaRPr lang="en-US" dirty="0" smtClean="0"/>
          </a:p>
          <a:p>
            <a:pPr>
              <a:buFont typeface="Wingdings" pitchFamily="2" charset="2"/>
              <a:buChar char="q"/>
            </a:pPr>
            <a:endParaRPr lang="en-US" dirty="0" smtClean="0"/>
          </a:p>
          <a:p>
            <a:pPr>
              <a:buFont typeface="Wingdings" pitchFamily="2" charset="2"/>
              <a:buChar char="ü"/>
            </a:pPr>
            <a:endParaRPr lang="en-US" dirty="0"/>
          </a:p>
        </p:txBody>
      </p:sp>
      <p:sp>
        <p:nvSpPr>
          <p:cNvPr id="4" name="Slide Number Placeholder 3"/>
          <p:cNvSpPr>
            <a:spLocks noGrp="1"/>
          </p:cNvSpPr>
          <p:nvPr>
            <p:ph type="sldNum" sz="quarter" idx="12"/>
          </p:nvPr>
        </p:nvSpPr>
        <p:spPr/>
        <p:txBody>
          <a:bodyPr/>
          <a:lstStyle/>
          <a:p>
            <a:fld id="{B1BA7A1F-1FE7-4533-A57F-82CA49677AF0}" type="slidenum">
              <a:rPr lang="en-IN" smtClean="0"/>
              <a:pPr/>
              <a:t>9</a:t>
            </a:fld>
            <a:endParaRPr lang="en-IN" dirty="0"/>
          </a:p>
        </p:txBody>
      </p:sp>
      <p:sp>
        <p:nvSpPr>
          <p:cNvPr id="5" name="Notched Right Arrow 4"/>
          <p:cNvSpPr/>
          <p:nvPr/>
        </p:nvSpPr>
        <p:spPr>
          <a:xfrm>
            <a:off x="567559" y="651642"/>
            <a:ext cx="4225159" cy="1397875"/>
          </a:xfrm>
          <a:prstGeom prst="notchedRightArrow">
            <a:avLst/>
          </a:prstGeom>
          <a:ln>
            <a:noFill/>
          </a:ln>
          <a:effectLst/>
          <a:scene3d>
            <a:camera prst="orthographicFront">
              <a:rot lat="0" lon="0" rev="0"/>
            </a:camera>
            <a:lightRig rig="chilly" dir="t">
              <a:rot lat="0" lon="0" rev="18480000"/>
            </a:lightRig>
          </a:scene3d>
          <a:sp3d prstMaterial="clear">
            <a:bevelT h="635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B0F0"/>
                </a:solidFill>
              </a:rPr>
              <a:t>Signs &amp; </a:t>
            </a:r>
            <a:r>
              <a:rPr lang="en-US" sz="2000" dirty="0" smtClean="0">
                <a:solidFill>
                  <a:srgbClr val="00B0F0"/>
                </a:solidFill>
              </a:rPr>
              <a:t>Symptoms </a:t>
            </a:r>
            <a:r>
              <a:rPr lang="en-US" sz="2000" dirty="0" smtClean="0">
                <a:solidFill>
                  <a:srgbClr val="00B0F0"/>
                </a:solidFill>
              </a:rPr>
              <a:t>C</a:t>
            </a:r>
            <a:r>
              <a:rPr lang="en-US" sz="2000" dirty="0" smtClean="0">
                <a:solidFill>
                  <a:srgbClr val="00B0F0"/>
                </a:solidFill>
              </a:rPr>
              <a:t>ontinues</a:t>
            </a:r>
            <a:r>
              <a:rPr lang="en-US" sz="2000" dirty="0" smtClean="0">
                <a:solidFill>
                  <a:srgbClr val="00B0F0"/>
                </a:solidFill>
              </a:rPr>
              <a:t>…</a:t>
            </a:r>
            <a:endParaRPr lang="en-US" sz="2000" dirty="0">
              <a:solidFill>
                <a:srgbClr val="00B0F0"/>
              </a:solidFill>
            </a:endParaRPr>
          </a:p>
        </p:txBody>
      </p:sp>
    </p:spTree>
  </p:cSld>
  <p:clrMapOvr>
    <a:masterClrMapping/>
  </p:clrMapOvr>
  <p:transition spd="slow">
    <p:comb/>
  </p:transition>
  <p:timing>
    <p:tnLst>
      <p:par>
        <p:cTn id="1" dur="indefinite" restart="never" nodeType="tmRoot"/>
      </p:par>
    </p:tnLst>
  </p:timing>
</p:sld>
</file>

<file path=ppt/theme/theme1.xml><?xml version="1.0" encoding="utf-8"?>
<a:theme xmlns:a="http://schemas.openxmlformats.org/drawingml/2006/main" name="Facet">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1065</TotalTime>
  <Words>1604</Words>
  <Application>Microsoft Office PowerPoint</Application>
  <PresentationFormat>Custom</PresentationFormat>
  <Paragraphs>183</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Georgia</vt:lpstr>
      <vt:lpstr>Wingdings</vt:lpstr>
      <vt:lpstr>Wingdings 3</vt:lpstr>
      <vt:lpstr>Arial Rounded MT Bold</vt:lpstr>
      <vt:lpstr>Calibri</vt:lpstr>
      <vt:lpstr>Facet</vt:lpstr>
      <vt:lpstr>Slide 1</vt:lpstr>
      <vt:lpstr>Slide 2</vt:lpstr>
      <vt:lpstr>Slide 3</vt:lpstr>
      <vt:lpstr>Slide 4</vt:lpstr>
      <vt:lpstr>Slide 5</vt:lpstr>
      <vt:lpstr>Slide 6</vt:lpstr>
      <vt:lpstr>                  </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Empowerment and motivation of women in the community to take free TB services</dc:title>
  <dc:creator>Elora Majumder</dc:creator>
  <cp:lastModifiedBy>BEAST</cp:lastModifiedBy>
  <cp:revision>147</cp:revision>
  <dcterms:created xsi:type="dcterms:W3CDTF">2016-10-27T04:44:24Z</dcterms:created>
  <dcterms:modified xsi:type="dcterms:W3CDTF">2016-11-01T04:20:18Z</dcterms:modified>
</cp:coreProperties>
</file>