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fd6a5a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fd6a5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8fd6a5a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fd6a5a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8fd6a5a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8fd6a5a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8fd6a5a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fd6a5a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8fd6a5a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fd6a5a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8fd6a5a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8fd6a5a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8fd6a5a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fd6a5a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Family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family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Peasant</a:t>
            </a:r>
            <a:r>
              <a:rPr lang="en"/>
              <a:t> family in </a:t>
            </a:r>
            <a:r>
              <a:rPr lang="en"/>
              <a:t>Ireland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Two/three generations live </a:t>
            </a:r>
            <a:r>
              <a:rPr lang="en"/>
              <a:t>together, grandfather is the head of household, grandfather controls all men, grandmother controls all women, there is a sharp division of labour, men work outside, women work inside.</a:t>
            </a:r>
            <a:endParaRPr/>
          </a:p>
          <a:p>
            <a:pPr indent="0" lvl="0" marL="0" rtl="0" algn="l">
              <a:spcBef>
                <a:spcPts val="1600"/>
              </a:spcBef>
              <a:spcAft>
                <a:spcPts val="0"/>
              </a:spcAft>
              <a:buNone/>
            </a:pPr>
            <a:r>
              <a:rPr lang="en"/>
              <a:t>Trobriand Island- Father’s son marry, father’s sister’s daughter, to get the cows back,groom comes back with cows but no wife, wife stays back with her parents, wife’s children are looked after by their maternal uncle, children consider their maternal uncle as social father, children consider their biological father as a boyfriend to their mother who visit time to time, children are being told a spirit enter a woman's body and she gets pregnant.</a:t>
            </a:r>
            <a:endParaRPr/>
          </a:p>
          <a:p>
            <a:pPr indent="0" lvl="0" marL="0" rtl="0" algn="l">
              <a:spcBef>
                <a:spcPts val="1600"/>
              </a:spcBef>
              <a:spcAft>
                <a:spcPts val="0"/>
              </a:spcAft>
              <a:buNone/>
            </a:pPr>
            <a:r>
              <a:rPr lang="en"/>
              <a:t>Kibbutz-100 members, children are looked after by the states, parents cannot claim their children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along several dimensions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descent</a:t>
            </a:r>
            <a:endParaRPr/>
          </a:p>
          <a:p>
            <a:pPr indent="0" lvl="0" marL="0" rtl="0" algn="l">
              <a:spcBef>
                <a:spcPts val="1600"/>
              </a:spcBef>
              <a:spcAft>
                <a:spcPts val="0"/>
              </a:spcAft>
              <a:buNone/>
            </a:pPr>
            <a:r>
              <a:rPr lang="en"/>
              <a:t>1.Patrilineal-children inherit property from father’s side</a:t>
            </a:r>
            <a:endParaRPr/>
          </a:p>
          <a:p>
            <a:pPr indent="0" lvl="0" marL="0" rtl="0" algn="l">
              <a:spcBef>
                <a:spcPts val="1600"/>
              </a:spcBef>
              <a:spcAft>
                <a:spcPts val="0"/>
              </a:spcAft>
              <a:buNone/>
            </a:pPr>
            <a:r>
              <a:rPr lang="en"/>
              <a:t>2.</a:t>
            </a:r>
            <a:r>
              <a:rPr lang="en"/>
              <a:t>Matrilineal</a:t>
            </a:r>
            <a:r>
              <a:rPr lang="en"/>
              <a:t>-children inherit </a:t>
            </a:r>
            <a:r>
              <a:rPr lang="en"/>
              <a:t>property</a:t>
            </a:r>
            <a:r>
              <a:rPr lang="en"/>
              <a:t> from mother’s side</a:t>
            </a:r>
            <a:endParaRPr/>
          </a:p>
          <a:p>
            <a:pPr indent="0" lvl="0" marL="0" rtl="0" algn="l">
              <a:spcBef>
                <a:spcPts val="1600"/>
              </a:spcBef>
              <a:spcAft>
                <a:spcPts val="0"/>
              </a:spcAft>
              <a:buNone/>
            </a:pPr>
            <a:r>
              <a:rPr lang="en"/>
              <a:t>3.Bilateral-children inherit property from both father and </a:t>
            </a:r>
            <a:r>
              <a:rPr lang="en"/>
              <a:t>mother</a:t>
            </a:r>
            <a:r>
              <a:rPr lang="en"/>
              <a:t> side.In Bangladesh, it is bilateral but patrilineally biased.</a:t>
            </a:r>
            <a:endParaRPr/>
          </a:p>
          <a:p>
            <a:pPr indent="0" lvl="0" marL="0" rtl="0" algn="l">
              <a:spcBef>
                <a:spcPts val="1600"/>
              </a:spcBef>
              <a:spcAft>
                <a:spcPts val="0"/>
              </a:spcAft>
              <a:buNone/>
            </a:pPr>
            <a:r>
              <a:rPr lang="en"/>
              <a:t>Kin</a:t>
            </a:r>
            <a:endParaRPr/>
          </a:p>
          <a:p>
            <a:pPr indent="0" lvl="0" marL="0" rtl="0" algn="l">
              <a:spcBef>
                <a:spcPts val="1600"/>
              </a:spcBef>
              <a:spcAft>
                <a:spcPts val="0"/>
              </a:spcAft>
              <a:buNone/>
            </a:pPr>
            <a:r>
              <a:rPr lang="en"/>
              <a:t>1.Consanguine kin-related by blood, ex father and son relationship</a:t>
            </a:r>
            <a:endParaRPr/>
          </a:p>
          <a:p>
            <a:pPr indent="0" lvl="0" marL="0" rtl="0" algn="l">
              <a:spcBef>
                <a:spcPts val="1600"/>
              </a:spcBef>
              <a:spcAft>
                <a:spcPts val="1600"/>
              </a:spcAft>
              <a:buNone/>
            </a:pPr>
            <a:r>
              <a:rPr lang="en"/>
              <a:t>2.Affinal kin-related by </a:t>
            </a:r>
            <a:r>
              <a:rPr lang="en"/>
              <a:t>marriage</a:t>
            </a:r>
            <a:r>
              <a:rPr lang="en"/>
              <a:t>, ex husband &amp; wife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continue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 selection</a:t>
            </a:r>
            <a:endParaRPr/>
          </a:p>
          <a:p>
            <a:pPr indent="0" lvl="0" marL="0" rtl="0" algn="l">
              <a:spcBef>
                <a:spcPts val="1600"/>
              </a:spcBef>
              <a:spcAft>
                <a:spcPts val="0"/>
              </a:spcAft>
              <a:buNone/>
            </a:pPr>
            <a:r>
              <a:rPr lang="en"/>
              <a:t>1.Own choice-groom/wife choose his/her partners</a:t>
            </a:r>
            <a:endParaRPr/>
          </a:p>
          <a:p>
            <a:pPr indent="0" lvl="0" marL="0" rtl="0" algn="l">
              <a:spcBef>
                <a:spcPts val="1600"/>
              </a:spcBef>
              <a:spcAft>
                <a:spcPts val="0"/>
              </a:spcAft>
              <a:buNone/>
            </a:pPr>
            <a:r>
              <a:rPr lang="en"/>
              <a:t>2.Arranged by family-family choose bride and groom</a:t>
            </a:r>
            <a:endParaRPr/>
          </a:p>
          <a:p>
            <a:pPr indent="0" lvl="0" marL="0" rtl="0" algn="l">
              <a:spcBef>
                <a:spcPts val="1600"/>
              </a:spcBef>
              <a:spcAft>
                <a:spcPts val="0"/>
              </a:spcAft>
              <a:buNone/>
            </a:pPr>
            <a:r>
              <a:rPr lang="en"/>
              <a:t>3.Arranged by group-group choose bride and groom ex china and Iraq</a:t>
            </a:r>
            <a:endParaRPr/>
          </a:p>
          <a:p>
            <a:pPr indent="0" lvl="0" marL="0" rtl="0" algn="l">
              <a:spcBef>
                <a:spcPts val="1600"/>
              </a:spcBef>
              <a:spcAft>
                <a:spcPts val="0"/>
              </a:spcAft>
              <a:buNone/>
            </a:pPr>
            <a:r>
              <a:rPr lang="en"/>
              <a:t>Types of marriage</a:t>
            </a:r>
            <a:endParaRPr/>
          </a:p>
          <a:p>
            <a:pPr indent="0" lvl="0" marL="0" rtl="0" algn="l">
              <a:spcBef>
                <a:spcPts val="1600"/>
              </a:spcBef>
              <a:spcAft>
                <a:spcPts val="0"/>
              </a:spcAft>
              <a:buNone/>
            </a:pPr>
            <a:r>
              <a:rPr lang="en"/>
              <a:t>1.Endogamy-marry within the group ex doctor &amp; doctor marriage</a:t>
            </a:r>
            <a:endParaRPr/>
          </a:p>
          <a:p>
            <a:pPr indent="0" lvl="0" marL="0" rtl="0" algn="l">
              <a:spcBef>
                <a:spcPts val="1600"/>
              </a:spcBef>
              <a:spcAft>
                <a:spcPts val="1600"/>
              </a:spcAft>
              <a:buNone/>
            </a:pPr>
            <a:r>
              <a:rPr lang="en"/>
              <a:t>2.Exogamy -marry outside the group,ex muslim &amp; hindu marriage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continue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r>
              <a:rPr lang="en"/>
              <a:t> do people prefer exogamy</a:t>
            </a:r>
            <a:endParaRPr/>
          </a:p>
          <a:p>
            <a:pPr indent="0" lvl="0" marL="0" rtl="0" algn="l">
              <a:spcBef>
                <a:spcPts val="1600"/>
              </a:spcBef>
              <a:spcAft>
                <a:spcPts val="0"/>
              </a:spcAft>
              <a:buNone/>
            </a:pPr>
            <a:r>
              <a:rPr lang="en"/>
              <a:t>1.C</a:t>
            </a:r>
            <a:r>
              <a:rPr lang="en"/>
              <a:t>ultural</a:t>
            </a:r>
            <a:r>
              <a:rPr lang="en"/>
              <a:t> diversity 2.To enlarge a group 3.To make alliance with enemies</a:t>
            </a:r>
            <a:endParaRPr/>
          </a:p>
          <a:p>
            <a:pPr indent="0" lvl="0" marL="0" rtl="0" algn="l">
              <a:spcBef>
                <a:spcPts val="1600"/>
              </a:spcBef>
              <a:spcAft>
                <a:spcPts val="0"/>
              </a:spcAft>
              <a:buNone/>
            </a:pPr>
            <a:r>
              <a:rPr lang="en"/>
              <a:t>Classification number of spouses</a:t>
            </a:r>
            <a:endParaRPr/>
          </a:p>
          <a:p>
            <a:pPr indent="0" lvl="0" marL="0" rtl="0" algn="l">
              <a:spcBef>
                <a:spcPts val="1600"/>
              </a:spcBef>
              <a:spcAft>
                <a:spcPts val="0"/>
              </a:spcAft>
              <a:buNone/>
            </a:pPr>
            <a:r>
              <a:rPr lang="en"/>
              <a:t>1.Monogamy-one husband one wife ex Bangladesh</a:t>
            </a:r>
            <a:endParaRPr/>
          </a:p>
          <a:p>
            <a:pPr indent="0" lvl="0" marL="0" rtl="0" algn="l">
              <a:spcBef>
                <a:spcPts val="1600"/>
              </a:spcBef>
              <a:spcAft>
                <a:spcPts val="0"/>
              </a:spcAft>
              <a:buNone/>
            </a:pPr>
            <a:r>
              <a:rPr lang="en"/>
              <a:t>2.Polygamy-several husbands and several wives</a:t>
            </a:r>
            <a:endParaRPr/>
          </a:p>
          <a:p>
            <a:pPr indent="0" lvl="0" marL="0" rtl="0" algn="l">
              <a:spcBef>
                <a:spcPts val="1600"/>
              </a:spcBef>
              <a:spcAft>
                <a:spcPts val="0"/>
              </a:spcAft>
              <a:buNone/>
            </a:pPr>
            <a:r>
              <a:rPr lang="en"/>
              <a:t>3.Polygyny-husband one,several wives ex Saudi Arabia</a:t>
            </a:r>
            <a:endParaRPr/>
          </a:p>
          <a:p>
            <a:pPr indent="0" lvl="0" marL="0" rtl="0" algn="l">
              <a:spcBef>
                <a:spcPts val="1600"/>
              </a:spcBef>
              <a:spcAft>
                <a:spcPts val="1600"/>
              </a:spcAft>
              <a:buNone/>
            </a:pPr>
            <a:r>
              <a:rPr lang="en"/>
              <a:t>4.Polyandry-wife,several husbands ex Nepal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continue</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Residence Pattern</a:t>
            </a:r>
            <a:endParaRPr/>
          </a:p>
          <a:p>
            <a:pPr indent="0" lvl="0" marL="0" rtl="0" algn="l">
              <a:spcBef>
                <a:spcPts val="1600"/>
              </a:spcBef>
              <a:spcAft>
                <a:spcPts val="0"/>
              </a:spcAft>
              <a:buNone/>
            </a:pPr>
            <a:r>
              <a:rPr lang="en"/>
              <a:t>1.Patrilocal-wife goes to husband’s family to live 2. Matrilocal-husband goes to wife’s family to live 3.Neolocal-husband and wife set up their own home</a:t>
            </a:r>
            <a:endParaRPr/>
          </a:p>
          <a:p>
            <a:pPr indent="0" lvl="0" marL="0" rtl="0" algn="l">
              <a:spcBef>
                <a:spcPts val="1600"/>
              </a:spcBef>
              <a:spcAft>
                <a:spcPts val="0"/>
              </a:spcAft>
              <a:buNone/>
            </a:pPr>
            <a:r>
              <a:rPr lang="en"/>
              <a:t>Gift Exchange</a:t>
            </a:r>
            <a:endParaRPr/>
          </a:p>
          <a:p>
            <a:pPr indent="0" lvl="0" marL="0" rtl="0" algn="l">
              <a:spcBef>
                <a:spcPts val="1600"/>
              </a:spcBef>
              <a:spcAft>
                <a:spcPts val="0"/>
              </a:spcAft>
              <a:buNone/>
            </a:pPr>
            <a:r>
              <a:rPr lang="en"/>
              <a:t>1.</a:t>
            </a:r>
            <a:r>
              <a:rPr lang="en"/>
              <a:t>Bridewealth</a:t>
            </a:r>
            <a:r>
              <a:rPr lang="en"/>
              <a:t>-husband gives gifts to wife’s family 2.Bride price-if husband cannot give gifts to wife’s family, he works for them.3.Dowry-Wife’s family give gifts to husband or his family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continue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husbands </a:t>
            </a:r>
            <a:r>
              <a:rPr lang="en"/>
              <a:t>give gifts to wife’s family?</a:t>
            </a:r>
            <a:endParaRPr/>
          </a:p>
          <a:p>
            <a:pPr indent="0" lvl="0" marL="0" rtl="0" algn="l">
              <a:spcBef>
                <a:spcPts val="1600"/>
              </a:spcBef>
              <a:spcAft>
                <a:spcPts val="0"/>
              </a:spcAft>
              <a:buNone/>
            </a:pPr>
            <a:r>
              <a:rPr lang="en"/>
              <a:t>1.Wife’s family is losing a labour,2.Wife’s family is losing her children’s labour</a:t>
            </a:r>
            <a:r>
              <a:rPr lang="en"/>
              <a:t> 3.Wife’s family is losing her companionship.</a:t>
            </a:r>
            <a:endParaRPr/>
          </a:p>
          <a:p>
            <a:pPr indent="0" lvl="0" marL="0" rtl="0" algn="l">
              <a:spcBef>
                <a:spcPts val="1600"/>
              </a:spcBef>
              <a:spcAft>
                <a:spcPts val="0"/>
              </a:spcAft>
              <a:buNone/>
            </a:pPr>
            <a:r>
              <a:rPr lang="en"/>
              <a:t>To compensate all these </a:t>
            </a:r>
            <a:r>
              <a:rPr lang="en"/>
              <a:t>losses</a:t>
            </a:r>
            <a:r>
              <a:rPr lang="en"/>
              <a:t> husband give gifts to wife’s family.Why </a:t>
            </a:r>
            <a:r>
              <a:rPr lang="en"/>
              <a:t>is dowry</a:t>
            </a:r>
            <a:r>
              <a:rPr lang="en"/>
              <a:t> given?</a:t>
            </a:r>
            <a:endParaRPr/>
          </a:p>
          <a:p>
            <a:pPr indent="0" lvl="0" marL="0" rtl="0" algn="l">
              <a:spcBef>
                <a:spcPts val="1600"/>
              </a:spcBef>
              <a:spcAft>
                <a:spcPts val="0"/>
              </a:spcAft>
              <a:buNone/>
            </a:pPr>
            <a:r>
              <a:rPr lang="en"/>
              <a:t>1.Women are </a:t>
            </a:r>
            <a:r>
              <a:rPr lang="en"/>
              <a:t>considered</a:t>
            </a:r>
            <a:r>
              <a:rPr lang="en"/>
              <a:t> to be burden for a family 2.Women are not as productive worker 3.Status of women low</a:t>
            </a:r>
            <a:endParaRPr/>
          </a:p>
          <a:p>
            <a:pPr indent="0" lvl="0" marL="0" rtl="0" algn="l">
              <a:spcBef>
                <a:spcPts val="1600"/>
              </a:spcBef>
              <a:spcAft>
                <a:spcPts val="0"/>
              </a:spcAft>
              <a:buNone/>
            </a:pPr>
            <a:r>
              <a:rPr lang="en"/>
              <a:t>Authority</a:t>
            </a:r>
            <a:endParaRPr/>
          </a:p>
          <a:p>
            <a:pPr indent="0" lvl="0" marL="0" rtl="0" algn="l">
              <a:spcBef>
                <a:spcPts val="1600"/>
              </a:spcBef>
              <a:spcAft>
                <a:spcPts val="1600"/>
              </a:spcAft>
              <a:buNone/>
            </a:pPr>
            <a:r>
              <a:rPr lang="en"/>
              <a:t>1.</a:t>
            </a:r>
            <a:r>
              <a:rPr lang="en"/>
              <a:t>Patriarchal</a:t>
            </a:r>
            <a:r>
              <a:rPr lang="en"/>
              <a:t>-husband dominates in the family ex:China/Bangladesh 2.Matriarchal-wife dominates as productive worker ex Myanmar,Nepal 3.Egalitarian-both husband and wife has equal power, ex Western culture(USA)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family continue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1.Joint family-two/ three  generations live togetheR 2. Nuclear family-parent &amp; their children 3. Couple without children-husband &amp; wife with no children 4. Dual career family-both husband and wife work and have children 5. One-parent family-divorced/widowed husband/wife with children 6.Blended  family-divorced/widowed husband/wife remarry and have children 7.Live together-man/woman without marriage 8.Single-one person live all by himself/herself 9.Communal living-⅔ families share the same household.</a:t>
            </a:r>
            <a:endParaRPr/>
          </a:p>
          <a:p>
            <a:pPr indent="0" lvl="0" marL="0" rtl="0" algn="l">
              <a:spcBef>
                <a:spcPts val="1600"/>
              </a:spcBef>
              <a:spcAft>
                <a:spcPts val="0"/>
              </a:spcAft>
              <a:buNone/>
            </a:pPr>
            <a:r>
              <a:rPr lang="en"/>
              <a:t>Why do people prefer live together or live all by himself/herself?</a:t>
            </a:r>
            <a:endParaRPr/>
          </a:p>
          <a:p>
            <a:pPr indent="0" lvl="0" marL="0" rtl="0" algn="l">
              <a:spcBef>
                <a:spcPts val="1600"/>
              </a:spcBef>
              <a:spcAft>
                <a:spcPts val="1600"/>
              </a:spcAft>
              <a:buNone/>
            </a:pPr>
            <a:r>
              <a:rPr lang="en"/>
              <a:t>1.Economic freedom 2.Personal freedom 3.No legal obligation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