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473A"/>
    <a:srgbClr val="C7BDB1"/>
    <a:srgbClr val="7678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shti\Desktop\SOC101-Why%20are%20suicide%20cases%20on%20the%20rise%20in%20this%20pandemic_%20(Respons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shti\Desktop\SOC101-Why%20are%20suicide%20cases%20on%20the%20rise%20in%20this%20pandemic_%20(Respons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[SOC101-Why are suicide cases on the rise in this pandemic_ (Responses).xlsx]Sheet4!PivotTable20</c:name>
    <c:fmtId val="9"/>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1400" dirty="0"/>
              <a:t>Count of I think "people commit suicide, mostly because they are unexpectedly losing their loved ones or their whole family due to Covid-19."</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Sheet4!$A$4:$A$8</c:f>
              <c:strCache>
                <c:ptCount val="4"/>
                <c:pt idx="0">
                  <c:v>Family</c:v>
                </c:pt>
                <c:pt idx="1">
                  <c:v>Friends</c:v>
                </c:pt>
                <c:pt idx="2">
                  <c:v>Meditation</c:v>
                </c:pt>
                <c:pt idx="3">
                  <c:v>Therapist</c:v>
                </c:pt>
              </c:strCache>
            </c:strRef>
          </c:cat>
          <c:val>
            <c:numRef>
              <c:f>Sheet4!$B$4:$B$8</c:f>
              <c:numCache>
                <c:formatCode>General</c:formatCode>
                <c:ptCount val="4"/>
                <c:pt idx="0">
                  <c:v>48</c:v>
                </c:pt>
                <c:pt idx="1">
                  <c:v>12</c:v>
                </c:pt>
                <c:pt idx="2">
                  <c:v>6</c:v>
                </c:pt>
                <c:pt idx="3">
                  <c:v>9</c:v>
                </c:pt>
              </c:numCache>
            </c:numRef>
          </c:val>
          <c:extLst>
            <c:ext xmlns:c16="http://schemas.microsoft.com/office/drawing/2014/chart" uri="{C3380CC4-5D6E-409C-BE32-E72D297353CC}">
              <c16:uniqueId val="{00000005-E5B4-46B3-A3CB-AF082C8E8625}"/>
            </c:ext>
          </c:extLst>
        </c:ser>
        <c:dLbls>
          <c:dLblPos val="outEnd"/>
          <c:showLegendKey val="0"/>
          <c:showVal val="1"/>
          <c:showCatName val="0"/>
          <c:showSerName val="0"/>
          <c:showPercent val="0"/>
          <c:showBubbleSize val="0"/>
        </c:dLbls>
        <c:gapWidth val="444"/>
        <c:overlap val="-90"/>
        <c:axId val="160113727"/>
        <c:axId val="160114143"/>
      </c:barChart>
      <c:catAx>
        <c:axId val="1601137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60114143"/>
        <c:crosses val="autoZero"/>
        <c:auto val="1"/>
        <c:lblAlgn val="ctr"/>
        <c:lblOffset val="100"/>
        <c:noMultiLvlLbl val="0"/>
      </c:catAx>
      <c:valAx>
        <c:axId val="160114143"/>
        <c:scaling>
          <c:orientation val="minMax"/>
        </c:scaling>
        <c:delete val="1"/>
        <c:axPos val="l"/>
        <c:numFmt formatCode="General" sourceLinked="1"/>
        <c:majorTickMark val="none"/>
        <c:minorTickMark val="none"/>
        <c:tickLblPos val="nextTo"/>
        <c:crossAx val="160113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[SOC101-Why are suicide cases on the rise in this pandemic_ (Responses).xlsx]Sheet4!PivotTable20</c:name>
    <c:fmtId val="15"/>
  </c:pivotSource>
  <c:chart>
    <c:title>
      <c:tx>
        <c:rich>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r>
              <a:rPr lang="en-US" sz="1400" dirty="0"/>
              <a:t>Count of I think "social isolation can create suicidal thoughts?"</a:t>
            </a:r>
          </a:p>
        </c:rich>
      </c:tx>
      <c:overlay val="0"/>
      <c:spPr>
        <a:noFill/>
        <a:ln>
          <a:noFill/>
        </a:ln>
        <a:effectLst/>
      </c:spPr>
      <c:txPr>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noFill/>
            <a:ln w="25400" cap="flat" cmpd="sng" algn="ctr">
              <a:solidFill>
                <a:schemeClr val="accent1"/>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Sheet4!$A$4:$A$8</c:f>
              <c:strCache>
                <c:ptCount val="4"/>
                <c:pt idx="0">
                  <c:v>Family</c:v>
                </c:pt>
                <c:pt idx="1">
                  <c:v>Friends</c:v>
                </c:pt>
                <c:pt idx="2">
                  <c:v>Meditation</c:v>
                </c:pt>
                <c:pt idx="3">
                  <c:v>Therapist</c:v>
                </c:pt>
              </c:strCache>
            </c:strRef>
          </c:cat>
          <c:val>
            <c:numRef>
              <c:f>Sheet4!$B$4:$B$8</c:f>
              <c:numCache>
                <c:formatCode>General</c:formatCode>
                <c:ptCount val="4"/>
                <c:pt idx="0">
                  <c:v>48</c:v>
                </c:pt>
                <c:pt idx="1">
                  <c:v>12</c:v>
                </c:pt>
                <c:pt idx="2">
                  <c:v>6</c:v>
                </c:pt>
                <c:pt idx="3">
                  <c:v>9</c:v>
                </c:pt>
              </c:numCache>
            </c:numRef>
          </c:val>
          <c:extLst>
            <c:ext xmlns:c16="http://schemas.microsoft.com/office/drawing/2014/chart" uri="{C3380CC4-5D6E-409C-BE32-E72D297353CC}">
              <c16:uniqueId val="{00000003-D6A2-4F9B-A6E9-A44C5A41B89F}"/>
            </c:ext>
          </c:extLst>
        </c:ser>
        <c:dLbls>
          <c:dLblPos val="outEnd"/>
          <c:showLegendKey val="0"/>
          <c:showVal val="1"/>
          <c:showCatName val="0"/>
          <c:showSerName val="0"/>
          <c:showPercent val="0"/>
          <c:showBubbleSize val="0"/>
        </c:dLbls>
        <c:gapWidth val="164"/>
        <c:overlap val="-35"/>
        <c:axId val="160113727"/>
        <c:axId val="160114143"/>
      </c:barChart>
      <c:catAx>
        <c:axId val="1601137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0114143"/>
        <c:crosses val="autoZero"/>
        <c:auto val="1"/>
        <c:lblAlgn val="ctr"/>
        <c:lblOffset val="100"/>
        <c:noMultiLvlLbl val="0"/>
      </c:catAx>
      <c:valAx>
        <c:axId val="1601141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0113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9335-26F1-4A49-880D-6AD939AC4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EFB839-837E-47F6-9C26-A16867A5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054ECC-12B3-449E-94BC-7F00CE29C16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1A85E07B-F538-4989-AC4A-E8F82BFFC9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25A4CA-7406-442D-BA17-329AE00D7675}"/>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18241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6A1C-7DB6-4E66-9202-33555CEC74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EE7DD-1CB0-40AF-ADE5-88DA4261E5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3B71A-A759-4FB8-B081-7BBAC80954AD}"/>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DC2DC6AE-98C3-4D58-902B-9F6546E3D7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2D7FC3-8204-499C-BCE9-EFCD50D2D76B}"/>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8356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42A42-5BBA-451E-9FF3-5352D51208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67A77-52F0-453A-8988-13D01B9D1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C6C34-C5DA-4D14-943C-45492C6FD35D}"/>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1FC2B83C-E2E1-4D3F-B42D-17E324DD87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BCA73C-5218-46C5-A897-CFC373413179}"/>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79777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47A9-3F28-4AA9-9637-06BBF5808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4F2AB-6739-48AA-A1D0-611466E28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F168A-8D05-46B3-AB3B-E4F94487C15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48B2AF07-8F45-4B4E-874B-4427257B1B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39D4F6-EE40-4B12-801C-4001C1ED75D3}"/>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148569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BBB2-BC97-45DC-A68B-0050BB918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E26E12-DCC6-4DDF-BFE6-ADE53D3AAC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4C804-CBBC-4EFF-A11E-C7F78B83D958}"/>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D059266C-C036-4D35-8F32-935FE81331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4A3412-1C52-425D-8D3F-20F409A466FE}"/>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64805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7628-0A1F-485D-A126-D237536E2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4ED7BF-2802-4D1D-ACA1-B1637A5F3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3B966-364F-4236-9F47-DD3B605D3B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F4136-CE9C-47D9-928A-43526EA8688B}"/>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6" name="Footer Placeholder 5">
            <a:extLst>
              <a:ext uri="{FF2B5EF4-FFF2-40B4-BE49-F238E27FC236}">
                <a16:creationId xmlns:a16="http://schemas.microsoft.com/office/drawing/2014/main" id="{4580E4F8-D383-4517-BDA9-0ECCC84A65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17FEC6A-717E-4384-8F42-72625FF1C3A0}"/>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045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332A-6F23-40BC-9D46-6A82EF635D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4D053-9BE4-4046-97C7-38CBE3411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D9C22-7B59-4330-91A5-C9A23422CD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8EF28-0977-4D55-B5C3-482DC09ADA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86D4C-8F5E-4885-9ABA-6F9BFED840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3DDF7D-7CFB-469C-BE27-FEF7CD768A33}"/>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8" name="Footer Placeholder 7">
            <a:extLst>
              <a:ext uri="{FF2B5EF4-FFF2-40B4-BE49-F238E27FC236}">
                <a16:creationId xmlns:a16="http://schemas.microsoft.com/office/drawing/2014/main" id="{9EEB9034-405A-4779-9BB5-A0C4B611E5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ECB645-C848-4EB5-9FC1-05367DA951B1}"/>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107646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1586-4EFC-4107-875F-E1660208CC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67E520-8D9E-487C-AA8C-5C2A1E23C96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4" name="Footer Placeholder 3">
            <a:extLst>
              <a:ext uri="{FF2B5EF4-FFF2-40B4-BE49-F238E27FC236}">
                <a16:creationId xmlns:a16="http://schemas.microsoft.com/office/drawing/2014/main" id="{69F54CB0-6288-47E4-92D0-78E19B9BFE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476B2C-DACE-4245-822C-BBBE140397EC}"/>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198498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BCDD19-2B28-466F-93E8-B1631F6F4D7B}"/>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3" name="Footer Placeholder 2">
            <a:extLst>
              <a:ext uri="{FF2B5EF4-FFF2-40B4-BE49-F238E27FC236}">
                <a16:creationId xmlns:a16="http://schemas.microsoft.com/office/drawing/2014/main" id="{9168790F-7213-478D-8759-5A0F21F8BEA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59D163-96BD-418E-A02B-5BC25B1ADFD1}"/>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347784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DF52-82DC-4F80-BE5D-9D94C3B9F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1FABBD-F59A-488B-8948-1A50F8775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F0A0F2-FEA8-4EA2-A591-B3692BBA5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0906A-8256-48BD-A49C-5883FA4329BF}"/>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6" name="Footer Placeholder 5">
            <a:extLst>
              <a:ext uri="{FF2B5EF4-FFF2-40B4-BE49-F238E27FC236}">
                <a16:creationId xmlns:a16="http://schemas.microsoft.com/office/drawing/2014/main" id="{38BFCCB7-9346-427F-A1F9-BB3AD9BCA1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BB2005-5DAD-4846-B5AE-AB30CFFB7D40}"/>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295584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72FD-0E74-4317-B735-1D9490B29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BF8944-BF1A-4654-A1B0-373A9EBC3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8B18314-A061-4566-A53F-124E613EA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DD1EF-9085-42D1-8BA2-1A1232481EA3}"/>
              </a:ext>
            </a:extLst>
          </p:cNvPr>
          <p:cNvSpPr>
            <a:spLocks noGrp="1"/>
          </p:cNvSpPr>
          <p:nvPr>
            <p:ph type="dt" sz="half" idx="10"/>
          </p:nvPr>
        </p:nvSpPr>
        <p:spPr/>
        <p:txBody>
          <a:bodyPr/>
          <a:lstStyle/>
          <a:p>
            <a:fld id="{6D2B2A4B-7795-4A1F-A737-266734004C56}" type="datetimeFigureOut">
              <a:rPr lang="en-US" smtClean="0"/>
              <a:t>1/10/2021</a:t>
            </a:fld>
            <a:endParaRPr lang="en-US" dirty="0"/>
          </a:p>
        </p:txBody>
      </p:sp>
      <p:sp>
        <p:nvSpPr>
          <p:cNvPr id="6" name="Footer Placeholder 5">
            <a:extLst>
              <a:ext uri="{FF2B5EF4-FFF2-40B4-BE49-F238E27FC236}">
                <a16:creationId xmlns:a16="http://schemas.microsoft.com/office/drawing/2014/main" id="{3E72CE31-62A4-436D-8D2F-DD7747BF2A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D2EB02-FA1A-4D10-8ED8-54D9363AC513}"/>
              </a:ext>
            </a:extLst>
          </p:cNvPr>
          <p:cNvSpPr>
            <a:spLocks noGrp="1"/>
          </p:cNvSpPr>
          <p:nvPr>
            <p:ph type="sldNum" sz="quarter" idx="12"/>
          </p:nvPr>
        </p:nvSpPr>
        <p:spPr/>
        <p:txBody>
          <a:bodyPr/>
          <a:lstStyle/>
          <a:p>
            <a:fld id="{4D032979-9EAF-40CF-BD4C-9674FAC8E848}" type="slidenum">
              <a:rPr lang="en-US" smtClean="0"/>
              <a:t>‹#›</a:t>
            </a:fld>
            <a:endParaRPr lang="en-US" dirty="0"/>
          </a:p>
        </p:txBody>
      </p:sp>
    </p:spTree>
    <p:extLst>
      <p:ext uri="{BB962C8B-B14F-4D97-AF65-F5344CB8AC3E}">
        <p14:creationId xmlns:p14="http://schemas.microsoft.com/office/powerpoint/2010/main" val="5321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A550C-E7C7-461B-9C9D-88821D0A7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714BF8-7BBE-412D-B5D2-8F72513AF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71E0E-E49C-43DB-B870-BFF4C025A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B2A4B-7795-4A1F-A737-266734004C56}" type="datetimeFigureOut">
              <a:rPr lang="en-US" smtClean="0"/>
              <a:t>1/10/2021</a:t>
            </a:fld>
            <a:endParaRPr lang="en-US" dirty="0"/>
          </a:p>
        </p:txBody>
      </p:sp>
      <p:sp>
        <p:nvSpPr>
          <p:cNvPr id="5" name="Footer Placeholder 4">
            <a:extLst>
              <a:ext uri="{FF2B5EF4-FFF2-40B4-BE49-F238E27FC236}">
                <a16:creationId xmlns:a16="http://schemas.microsoft.com/office/drawing/2014/main" id="{6C2C10C4-9229-40D2-8A6F-F1C316ABD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E3E96E8-4225-42BF-AC10-E25EEF298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32979-9EAF-40CF-BD4C-9674FAC8E848}" type="slidenum">
              <a:rPr lang="en-US" smtClean="0"/>
              <a:t>‹#›</a:t>
            </a:fld>
            <a:endParaRPr lang="en-US" dirty="0"/>
          </a:p>
        </p:txBody>
      </p:sp>
    </p:spTree>
    <p:extLst>
      <p:ext uri="{BB962C8B-B14F-4D97-AF65-F5344CB8AC3E}">
        <p14:creationId xmlns:p14="http://schemas.microsoft.com/office/powerpoint/2010/main" val="262020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14C60B-EFC1-4192-8FBF-843573F31BD8}"/>
              </a:ext>
            </a:extLst>
          </p:cNvPr>
          <p:cNvPicPr>
            <a:picLocks noChangeAspect="1"/>
          </p:cNvPicPr>
          <p:nvPr/>
        </p:nvPicPr>
        <p:blipFill>
          <a:blip r:embed="rId2"/>
          <a:stretch>
            <a:fillRect/>
          </a:stretch>
        </p:blipFill>
        <p:spPr>
          <a:xfrm>
            <a:off x="1" y="0"/>
            <a:ext cx="3914274" cy="3429000"/>
          </a:xfrm>
          <a:prstGeom prst="rect">
            <a:avLst/>
          </a:prstGeom>
        </p:spPr>
      </p:pic>
      <p:pic>
        <p:nvPicPr>
          <p:cNvPr id="7" name="Picture 6">
            <a:extLst>
              <a:ext uri="{FF2B5EF4-FFF2-40B4-BE49-F238E27FC236}">
                <a16:creationId xmlns:a16="http://schemas.microsoft.com/office/drawing/2014/main" id="{E7AAB7BF-10BC-433B-A446-35B9DD220835}"/>
              </a:ext>
            </a:extLst>
          </p:cNvPr>
          <p:cNvPicPr>
            <a:picLocks noChangeAspect="1"/>
          </p:cNvPicPr>
          <p:nvPr/>
        </p:nvPicPr>
        <p:blipFill>
          <a:blip r:embed="rId3"/>
          <a:stretch>
            <a:fillRect/>
          </a:stretch>
        </p:blipFill>
        <p:spPr>
          <a:xfrm>
            <a:off x="3857074" y="0"/>
            <a:ext cx="3914275" cy="3429000"/>
          </a:xfrm>
          <a:prstGeom prst="rect">
            <a:avLst/>
          </a:prstGeom>
        </p:spPr>
      </p:pic>
      <p:pic>
        <p:nvPicPr>
          <p:cNvPr id="9" name="Picture 8">
            <a:extLst>
              <a:ext uri="{FF2B5EF4-FFF2-40B4-BE49-F238E27FC236}">
                <a16:creationId xmlns:a16="http://schemas.microsoft.com/office/drawing/2014/main" id="{E60671AB-24BE-4CE1-9502-E53E947BBC98}"/>
              </a:ext>
            </a:extLst>
          </p:cNvPr>
          <p:cNvPicPr>
            <a:picLocks noChangeAspect="1"/>
          </p:cNvPicPr>
          <p:nvPr/>
        </p:nvPicPr>
        <p:blipFill>
          <a:blip r:embed="rId4"/>
          <a:stretch>
            <a:fillRect/>
          </a:stretch>
        </p:blipFill>
        <p:spPr>
          <a:xfrm>
            <a:off x="0" y="3429000"/>
            <a:ext cx="3914275" cy="3429000"/>
          </a:xfrm>
          <a:prstGeom prst="rect">
            <a:avLst/>
          </a:prstGeom>
        </p:spPr>
      </p:pic>
      <p:pic>
        <p:nvPicPr>
          <p:cNvPr id="11" name="Picture 10">
            <a:extLst>
              <a:ext uri="{FF2B5EF4-FFF2-40B4-BE49-F238E27FC236}">
                <a16:creationId xmlns:a16="http://schemas.microsoft.com/office/drawing/2014/main" id="{947C9604-125C-4C2E-9E72-93E8839A9804}"/>
              </a:ext>
            </a:extLst>
          </p:cNvPr>
          <p:cNvPicPr>
            <a:picLocks noChangeAspect="1"/>
          </p:cNvPicPr>
          <p:nvPr/>
        </p:nvPicPr>
        <p:blipFill>
          <a:blip r:embed="rId5"/>
          <a:stretch>
            <a:fillRect/>
          </a:stretch>
        </p:blipFill>
        <p:spPr>
          <a:xfrm>
            <a:off x="7771348" y="1"/>
            <a:ext cx="4420652" cy="3429000"/>
          </a:xfrm>
          <a:prstGeom prst="rect">
            <a:avLst/>
          </a:prstGeom>
        </p:spPr>
      </p:pic>
      <p:pic>
        <p:nvPicPr>
          <p:cNvPr id="13" name="Picture 12">
            <a:extLst>
              <a:ext uri="{FF2B5EF4-FFF2-40B4-BE49-F238E27FC236}">
                <a16:creationId xmlns:a16="http://schemas.microsoft.com/office/drawing/2014/main" id="{885096AC-DB47-4E70-8334-C75A079A1257}"/>
              </a:ext>
            </a:extLst>
          </p:cNvPr>
          <p:cNvPicPr>
            <a:picLocks noChangeAspect="1"/>
          </p:cNvPicPr>
          <p:nvPr/>
        </p:nvPicPr>
        <p:blipFill>
          <a:blip r:embed="rId6"/>
          <a:stretch>
            <a:fillRect/>
          </a:stretch>
        </p:blipFill>
        <p:spPr>
          <a:xfrm>
            <a:off x="3914276" y="3428999"/>
            <a:ext cx="3857072" cy="3428999"/>
          </a:xfrm>
          <a:prstGeom prst="rect">
            <a:avLst/>
          </a:prstGeom>
        </p:spPr>
      </p:pic>
      <p:pic>
        <p:nvPicPr>
          <p:cNvPr id="15" name="Picture 14">
            <a:extLst>
              <a:ext uri="{FF2B5EF4-FFF2-40B4-BE49-F238E27FC236}">
                <a16:creationId xmlns:a16="http://schemas.microsoft.com/office/drawing/2014/main" id="{36578939-655F-47B3-9292-F8F42DC862F9}"/>
              </a:ext>
            </a:extLst>
          </p:cNvPr>
          <p:cNvPicPr>
            <a:picLocks noChangeAspect="1"/>
          </p:cNvPicPr>
          <p:nvPr/>
        </p:nvPicPr>
        <p:blipFill>
          <a:blip r:embed="rId7"/>
          <a:stretch>
            <a:fillRect/>
          </a:stretch>
        </p:blipFill>
        <p:spPr>
          <a:xfrm>
            <a:off x="7771347" y="3428997"/>
            <a:ext cx="4420652" cy="3429003"/>
          </a:xfrm>
          <a:prstGeom prst="rect">
            <a:avLst/>
          </a:prstGeom>
        </p:spPr>
      </p:pic>
      <p:sp>
        <p:nvSpPr>
          <p:cNvPr id="16" name="Rectangle 15">
            <a:extLst>
              <a:ext uri="{FF2B5EF4-FFF2-40B4-BE49-F238E27FC236}">
                <a16:creationId xmlns:a16="http://schemas.microsoft.com/office/drawing/2014/main" id="{0B05674D-0CDB-456A-8A44-A5BE47B677DA}"/>
              </a:ext>
            </a:extLst>
          </p:cNvPr>
          <p:cNvSpPr/>
          <p:nvPr/>
        </p:nvSpPr>
        <p:spPr>
          <a:xfrm>
            <a:off x="2421326" y="1986869"/>
            <a:ext cx="7199329" cy="88521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Perspective on Why are suicide cases on the rise in this pandemic?</a:t>
            </a:r>
          </a:p>
        </p:txBody>
      </p:sp>
      <p:sp>
        <p:nvSpPr>
          <p:cNvPr id="17" name="Rectangle 16">
            <a:extLst>
              <a:ext uri="{FF2B5EF4-FFF2-40B4-BE49-F238E27FC236}">
                <a16:creationId xmlns:a16="http://schemas.microsoft.com/office/drawing/2014/main" id="{F39E3B46-97C1-4358-8DEB-E99CEFC557EF}"/>
              </a:ext>
            </a:extLst>
          </p:cNvPr>
          <p:cNvSpPr/>
          <p:nvPr/>
        </p:nvSpPr>
        <p:spPr>
          <a:xfrm>
            <a:off x="1791510" y="3005847"/>
            <a:ext cx="8608978" cy="1789889"/>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0" dirty="0">
                <a:solidFill>
                  <a:srgbClr val="2C2D30"/>
                </a:solidFill>
                <a:effectLst/>
              </a:rPr>
              <a:t>Suicide often stems from a deep feeling of hopelessness. The inability to see solutions to problems or to cope with challenging life circumstances may lead people to see taking their own lives as the only solution to what is really a temporary situation, and most survivors of suicide attempts go on to live full, rewarding lives. </a:t>
            </a:r>
            <a:r>
              <a:rPr lang="en-US" sz="2000" dirty="0"/>
              <a:t>(Psychology Today, n.d.)</a:t>
            </a:r>
          </a:p>
        </p:txBody>
      </p:sp>
    </p:spTree>
    <p:extLst>
      <p:ext uri="{BB962C8B-B14F-4D97-AF65-F5344CB8AC3E}">
        <p14:creationId xmlns:p14="http://schemas.microsoft.com/office/powerpoint/2010/main" val="349853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5DC20B-8A28-4F7B-A221-651289909BA0}"/>
              </a:ext>
            </a:extLst>
          </p:cNvPr>
          <p:cNvSpPr/>
          <p:nvPr/>
        </p:nvSpPr>
        <p:spPr>
          <a:xfrm>
            <a:off x="2760169" y="2538918"/>
            <a:ext cx="6671662" cy="2558375"/>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spcAft>
                <a:spcPts val="1200"/>
              </a:spcAft>
              <a:buAutoNum type="arabicPeriod"/>
            </a:pPr>
            <a:r>
              <a:rPr lang="en-US" sz="2000" dirty="0">
                <a:solidFill>
                  <a:schemeClr val="tx1"/>
                </a:solidFill>
              </a:rPr>
              <a:t>Economic or Financial Problem are the main reason behind suicidal tendency.</a:t>
            </a:r>
          </a:p>
          <a:p>
            <a:pPr marL="342900" indent="-342900" algn="ctr">
              <a:spcAft>
                <a:spcPts val="1200"/>
              </a:spcAft>
              <a:buAutoNum type="arabicPeriod"/>
            </a:pPr>
            <a:r>
              <a:rPr lang="en-US" sz="2000" dirty="0">
                <a:solidFill>
                  <a:schemeClr val="tx1"/>
                </a:solidFill>
              </a:rPr>
              <a:t>Not Finding solution to the new normal increases the tendency.</a:t>
            </a:r>
          </a:p>
          <a:p>
            <a:pPr marL="342900" indent="-342900" algn="ctr">
              <a:spcAft>
                <a:spcPts val="1200"/>
              </a:spcAft>
              <a:buAutoNum type="arabicPeriod"/>
            </a:pPr>
            <a:r>
              <a:rPr lang="en-US" sz="2000" dirty="0">
                <a:solidFill>
                  <a:schemeClr val="tx1"/>
                </a:solidFill>
              </a:rPr>
              <a:t>People are able to acknowledge suicidal tendency as an issue now.</a:t>
            </a:r>
          </a:p>
        </p:txBody>
      </p:sp>
      <p:sp>
        <p:nvSpPr>
          <p:cNvPr id="5" name="Rectangle 4">
            <a:extLst>
              <a:ext uri="{FF2B5EF4-FFF2-40B4-BE49-F238E27FC236}">
                <a16:creationId xmlns:a16="http://schemas.microsoft.com/office/drawing/2014/main" id="{06FE7DC6-59C3-4D60-A7F0-4D182CD34FCF}"/>
              </a:ext>
            </a:extLst>
          </p:cNvPr>
          <p:cNvSpPr/>
          <p:nvPr/>
        </p:nvSpPr>
        <p:spPr>
          <a:xfrm>
            <a:off x="4379068" y="992221"/>
            <a:ext cx="3433864" cy="1050588"/>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Hypothesis</a:t>
            </a:r>
          </a:p>
        </p:txBody>
      </p:sp>
    </p:spTree>
    <p:extLst>
      <p:ext uri="{BB962C8B-B14F-4D97-AF65-F5344CB8AC3E}">
        <p14:creationId xmlns:p14="http://schemas.microsoft.com/office/powerpoint/2010/main" val="273542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591BD5-CCFC-410E-83FC-FD539C519991}"/>
              </a:ext>
            </a:extLst>
          </p:cNvPr>
          <p:cNvPicPr>
            <a:picLocks noChangeAspect="1"/>
          </p:cNvPicPr>
          <p:nvPr/>
        </p:nvPicPr>
        <p:blipFill>
          <a:blip r:embed="rId2"/>
          <a:stretch>
            <a:fillRect/>
          </a:stretch>
        </p:blipFill>
        <p:spPr>
          <a:xfrm>
            <a:off x="7563130" y="397152"/>
            <a:ext cx="4267570" cy="2798307"/>
          </a:xfrm>
          <a:prstGeom prst="rect">
            <a:avLst/>
          </a:prstGeom>
        </p:spPr>
      </p:pic>
      <p:pic>
        <p:nvPicPr>
          <p:cNvPr id="12" name="Picture 11">
            <a:extLst>
              <a:ext uri="{FF2B5EF4-FFF2-40B4-BE49-F238E27FC236}">
                <a16:creationId xmlns:a16="http://schemas.microsoft.com/office/drawing/2014/main" id="{1E861385-BDA0-4840-852A-488645D1FBA9}"/>
              </a:ext>
            </a:extLst>
          </p:cNvPr>
          <p:cNvPicPr>
            <a:picLocks noChangeAspect="1"/>
          </p:cNvPicPr>
          <p:nvPr/>
        </p:nvPicPr>
        <p:blipFill>
          <a:blip r:embed="rId3"/>
          <a:stretch>
            <a:fillRect/>
          </a:stretch>
        </p:blipFill>
        <p:spPr>
          <a:xfrm>
            <a:off x="3965265" y="1953640"/>
            <a:ext cx="4261473" cy="2950720"/>
          </a:xfrm>
          <a:prstGeom prst="rect">
            <a:avLst/>
          </a:prstGeom>
        </p:spPr>
      </p:pic>
      <p:pic>
        <p:nvPicPr>
          <p:cNvPr id="13" name="Picture 12">
            <a:extLst>
              <a:ext uri="{FF2B5EF4-FFF2-40B4-BE49-F238E27FC236}">
                <a16:creationId xmlns:a16="http://schemas.microsoft.com/office/drawing/2014/main" id="{DE0307AC-CE58-4806-A50D-39D9BC7DAB51}"/>
              </a:ext>
            </a:extLst>
          </p:cNvPr>
          <p:cNvPicPr>
            <a:picLocks noChangeAspect="1"/>
          </p:cNvPicPr>
          <p:nvPr/>
        </p:nvPicPr>
        <p:blipFill>
          <a:blip r:embed="rId4"/>
          <a:stretch>
            <a:fillRect/>
          </a:stretch>
        </p:blipFill>
        <p:spPr>
          <a:xfrm>
            <a:off x="367399" y="397152"/>
            <a:ext cx="4261473" cy="2950720"/>
          </a:xfrm>
          <a:prstGeom prst="rect">
            <a:avLst/>
          </a:prstGeom>
        </p:spPr>
      </p:pic>
      <p:sp>
        <p:nvSpPr>
          <p:cNvPr id="2" name="Rectangle: Rounded Corners 1">
            <a:extLst>
              <a:ext uri="{FF2B5EF4-FFF2-40B4-BE49-F238E27FC236}">
                <a16:creationId xmlns:a16="http://schemas.microsoft.com/office/drawing/2014/main" id="{6759CBF4-AB49-4178-8F4D-DD235220C437}"/>
              </a:ext>
            </a:extLst>
          </p:cNvPr>
          <p:cNvSpPr/>
          <p:nvPr/>
        </p:nvSpPr>
        <p:spPr>
          <a:xfrm>
            <a:off x="3109291" y="5019674"/>
            <a:ext cx="5973418" cy="1441174"/>
          </a:xfrm>
          <a:prstGeom prst="round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Jobs!, Financial hardship indicates economical problem. Increased competition indicates a rising alarm in suicides! </a:t>
            </a:r>
          </a:p>
        </p:txBody>
      </p:sp>
    </p:spTree>
    <p:extLst>
      <p:ext uri="{BB962C8B-B14F-4D97-AF65-F5344CB8AC3E}">
        <p14:creationId xmlns:p14="http://schemas.microsoft.com/office/powerpoint/2010/main" val="89951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5EE83B-BD95-4FC3-9022-E03987B890CE}"/>
              </a:ext>
            </a:extLst>
          </p:cNvPr>
          <p:cNvSpPr/>
          <p:nvPr/>
        </p:nvSpPr>
        <p:spPr>
          <a:xfrm>
            <a:off x="2336307" y="4572000"/>
            <a:ext cx="7519386" cy="1118586"/>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People are still skeptical about whether even the recent rise in suicides was able to address the much needed and sensitive issue of suicides.</a:t>
            </a:r>
          </a:p>
        </p:txBody>
      </p:sp>
      <p:pic>
        <p:nvPicPr>
          <p:cNvPr id="6" name="Picture 5">
            <a:extLst>
              <a:ext uri="{FF2B5EF4-FFF2-40B4-BE49-F238E27FC236}">
                <a16:creationId xmlns:a16="http://schemas.microsoft.com/office/drawing/2014/main" id="{FCC72329-3779-4F07-9F64-67E3E91DBA21}"/>
              </a:ext>
            </a:extLst>
          </p:cNvPr>
          <p:cNvPicPr>
            <a:picLocks noChangeAspect="1"/>
          </p:cNvPicPr>
          <p:nvPr/>
        </p:nvPicPr>
        <p:blipFill>
          <a:blip r:embed="rId2"/>
          <a:stretch>
            <a:fillRect/>
          </a:stretch>
        </p:blipFill>
        <p:spPr>
          <a:xfrm>
            <a:off x="3236728" y="569827"/>
            <a:ext cx="5718544" cy="3432345"/>
          </a:xfrm>
          <a:prstGeom prst="rect">
            <a:avLst/>
          </a:prstGeom>
        </p:spPr>
      </p:pic>
    </p:spTree>
    <p:extLst>
      <p:ext uri="{BB962C8B-B14F-4D97-AF65-F5344CB8AC3E}">
        <p14:creationId xmlns:p14="http://schemas.microsoft.com/office/powerpoint/2010/main" val="370859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7C51BE-59EE-4E90-84D5-F74DD605CB81}"/>
              </a:ext>
            </a:extLst>
          </p:cNvPr>
          <p:cNvPicPr>
            <a:picLocks noChangeAspect="1"/>
          </p:cNvPicPr>
          <p:nvPr/>
        </p:nvPicPr>
        <p:blipFill>
          <a:blip r:embed="rId2"/>
          <a:stretch>
            <a:fillRect/>
          </a:stretch>
        </p:blipFill>
        <p:spPr>
          <a:xfrm>
            <a:off x="428336" y="529290"/>
            <a:ext cx="4018390" cy="2409965"/>
          </a:xfrm>
          <a:prstGeom prst="rect">
            <a:avLst/>
          </a:prstGeom>
        </p:spPr>
      </p:pic>
      <p:graphicFrame>
        <p:nvGraphicFramePr>
          <p:cNvPr id="5" name="Chart 4">
            <a:extLst>
              <a:ext uri="{FF2B5EF4-FFF2-40B4-BE49-F238E27FC236}">
                <a16:creationId xmlns:a16="http://schemas.microsoft.com/office/drawing/2014/main" id="{7A3AEBEF-BA30-450A-AD0B-68F63F5EDD19}"/>
              </a:ext>
            </a:extLst>
          </p:cNvPr>
          <p:cNvGraphicFramePr>
            <a:graphicFrameLocks/>
          </p:cNvGraphicFramePr>
          <p:nvPr>
            <p:extLst>
              <p:ext uri="{D42A27DB-BD31-4B8C-83A1-F6EECF244321}">
                <p14:modId xmlns:p14="http://schemas.microsoft.com/office/powerpoint/2010/main" val="1664242190"/>
              </p:ext>
            </p:extLst>
          </p:nvPr>
        </p:nvGraphicFramePr>
        <p:xfrm>
          <a:off x="7745275" y="529290"/>
          <a:ext cx="4018390" cy="2411034"/>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9AA10443-E4E5-4F47-9D9B-D50247B02DFB}"/>
              </a:ext>
            </a:extLst>
          </p:cNvPr>
          <p:cNvPicPr>
            <a:picLocks noChangeAspect="1"/>
          </p:cNvPicPr>
          <p:nvPr/>
        </p:nvPicPr>
        <p:blipFill>
          <a:blip r:embed="rId4"/>
          <a:stretch>
            <a:fillRect/>
          </a:stretch>
        </p:blipFill>
        <p:spPr>
          <a:xfrm>
            <a:off x="428336" y="3918746"/>
            <a:ext cx="4035902" cy="2420322"/>
          </a:xfrm>
          <a:prstGeom prst="rect">
            <a:avLst/>
          </a:prstGeom>
        </p:spPr>
      </p:pic>
      <p:graphicFrame>
        <p:nvGraphicFramePr>
          <p:cNvPr id="8" name="Chart 7">
            <a:extLst>
              <a:ext uri="{FF2B5EF4-FFF2-40B4-BE49-F238E27FC236}">
                <a16:creationId xmlns:a16="http://schemas.microsoft.com/office/drawing/2014/main" id="{7A3AEBEF-BA30-450A-AD0B-68F63F5EDD19}"/>
              </a:ext>
            </a:extLst>
          </p:cNvPr>
          <p:cNvGraphicFramePr>
            <a:graphicFrameLocks/>
          </p:cNvGraphicFramePr>
          <p:nvPr>
            <p:extLst>
              <p:ext uri="{D42A27DB-BD31-4B8C-83A1-F6EECF244321}">
                <p14:modId xmlns:p14="http://schemas.microsoft.com/office/powerpoint/2010/main" val="1480295843"/>
              </p:ext>
            </p:extLst>
          </p:nvPr>
        </p:nvGraphicFramePr>
        <p:xfrm>
          <a:off x="7745274" y="3917676"/>
          <a:ext cx="4018390" cy="2420323"/>
        </p:xfrm>
        <a:graphic>
          <a:graphicData uri="http://schemas.openxmlformats.org/drawingml/2006/chart">
            <c:chart xmlns:c="http://schemas.openxmlformats.org/drawingml/2006/chart" xmlns:r="http://schemas.openxmlformats.org/officeDocument/2006/relationships" r:id="rId5"/>
          </a:graphicData>
        </a:graphic>
      </p:graphicFrame>
      <p:sp>
        <p:nvSpPr>
          <p:cNvPr id="7" name="Oval 6">
            <a:extLst>
              <a:ext uri="{FF2B5EF4-FFF2-40B4-BE49-F238E27FC236}">
                <a16:creationId xmlns:a16="http://schemas.microsoft.com/office/drawing/2014/main" id="{0B0F67AD-A59F-40D6-8FE6-B6017895187B}"/>
              </a:ext>
            </a:extLst>
          </p:cNvPr>
          <p:cNvSpPr/>
          <p:nvPr/>
        </p:nvSpPr>
        <p:spPr>
          <a:xfrm>
            <a:off x="4896678" y="2131943"/>
            <a:ext cx="2594113" cy="2594113"/>
          </a:xfrm>
          <a:prstGeom prst="ellipse">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Losing people is not a reason, while social isolation is!</a:t>
            </a:r>
          </a:p>
        </p:txBody>
      </p:sp>
    </p:spTree>
    <p:extLst>
      <p:ext uri="{BB962C8B-B14F-4D97-AF65-F5344CB8AC3E}">
        <p14:creationId xmlns:p14="http://schemas.microsoft.com/office/powerpoint/2010/main" val="277157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93816-1024-411A-B610-56CBEA5D048B}"/>
              </a:ext>
            </a:extLst>
          </p:cNvPr>
          <p:cNvSpPr/>
          <p:nvPr/>
        </p:nvSpPr>
        <p:spPr>
          <a:xfrm>
            <a:off x="0" y="1616411"/>
            <a:ext cx="6161103"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The uncertainty regarding future and the imminence of threat caused by corona. People are in an uncharacteristic zone of discomfort regarding as to future events as already many exams, projects have already been cancelled. And no one can guarantee one's life is safe from corona.</a:t>
            </a:r>
            <a:endParaRPr lang="en-US" sz="1600" dirty="0">
              <a:solidFill>
                <a:schemeClr val="tx1"/>
              </a:solidFill>
            </a:endParaRPr>
          </a:p>
        </p:txBody>
      </p:sp>
      <p:sp>
        <p:nvSpPr>
          <p:cNvPr id="5" name="Rectangle 4">
            <a:extLst>
              <a:ext uri="{FF2B5EF4-FFF2-40B4-BE49-F238E27FC236}">
                <a16:creationId xmlns:a16="http://schemas.microsoft.com/office/drawing/2014/main" id="{D4416437-CC34-4365-B83A-D5574D6D0832}"/>
              </a:ext>
            </a:extLst>
          </p:cNvPr>
          <p:cNvSpPr/>
          <p:nvPr/>
        </p:nvSpPr>
        <p:spPr>
          <a:xfrm>
            <a:off x="6963167" y="1658502"/>
            <a:ext cx="5228833" cy="143389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1. I think there are many reasons which impacts people to have increased mental pressure. Such as: * contamination fears * isolation distress *socio-economic concerns</a:t>
            </a:r>
            <a:endParaRPr lang="en-US" sz="1600" dirty="0">
              <a:solidFill>
                <a:schemeClr val="tx1"/>
              </a:solidFill>
            </a:endParaRPr>
          </a:p>
        </p:txBody>
      </p:sp>
      <p:sp>
        <p:nvSpPr>
          <p:cNvPr id="6" name="Rectangle 5">
            <a:extLst>
              <a:ext uri="{FF2B5EF4-FFF2-40B4-BE49-F238E27FC236}">
                <a16:creationId xmlns:a16="http://schemas.microsoft.com/office/drawing/2014/main" id="{BBCC4C9D-A859-4506-823F-6BE1BB9A7BE2}"/>
              </a:ext>
            </a:extLst>
          </p:cNvPr>
          <p:cNvSpPr/>
          <p:nvPr/>
        </p:nvSpPr>
        <p:spPr>
          <a:xfrm>
            <a:off x="6963167" y="5339919"/>
            <a:ext cx="5238772"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The economic disaster has played a role in building mental pressure and suicidal tendencies among a lot of people. As many people tend to be very afraid of loosing their social status and also felt very uncertain about their future during the pandemic , it brought along suicidal tendencies in many.</a:t>
            </a:r>
            <a:endParaRPr lang="en-US" sz="1600" dirty="0">
              <a:solidFill>
                <a:schemeClr val="tx1"/>
              </a:solidFill>
            </a:endParaRPr>
          </a:p>
        </p:txBody>
      </p:sp>
      <p:sp>
        <p:nvSpPr>
          <p:cNvPr id="7" name="Rectangle 6">
            <a:extLst>
              <a:ext uri="{FF2B5EF4-FFF2-40B4-BE49-F238E27FC236}">
                <a16:creationId xmlns:a16="http://schemas.microsoft.com/office/drawing/2014/main" id="{6B5447DA-75C2-4D3F-B2F4-8DD2961C4ABE}"/>
              </a:ext>
            </a:extLst>
          </p:cNvPr>
          <p:cNvSpPr/>
          <p:nvPr/>
        </p:nvSpPr>
        <p:spPr>
          <a:xfrm>
            <a:off x="0" y="5339919"/>
            <a:ext cx="6240616"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I believe economic disasters plays an obvious role. Because if people find no secure livelihood or earning source, he can't provide himself or family. Even he Won't be able to support his family with medical costs. So a psychological impact of utmost inferiority develops due to this and may lead to suicidal attempts</a:t>
            </a:r>
            <a:endParaRPr lang="en-US" sz="1600" dirty="0">
              <a:solidFill>
                <a:schemeClr val="tx1"/>
              </a:solidFill>
            </a:endParaRPr>
          </a:p>
        </p:txBody>
      </p:sp>
      <p:sp>
        <p:nvSpPr>
          <p:cNvPr id="8" name="Rectangle 7">
            <a:extLst>
              <a:ext uri="{FF2B5EF4-FFF2-40B4-BE49-F238E27FC236}">
                <a16:creationId xmlns:a16="http://schemas.microsoft.com/office/drawing/2014/main" id="{4A771E63-BDAF-48C6-93AA-778BEF640E95}"/>
              </a:ext>
            </a:extLst>
          </p:cNvPr>
          <p:cNvSpPr/>
          <p:nvPr/>
        </p:nvSpPr>
        <p:spPr>
          <a:xfrm>
            <a:off x="4064026" y="266923"/>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Which specific reason do you think impacts people to have increased mental pressure in the pandemic?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DAF899E-B33C-414F-BFD1-365BB2EC865C}"/>
              </a:ext>
            </a:extLst>
          </p:cNvPr>
          <p:cNvSpPr/>
          <p:nvPr/>
        </p:nvSpPr>
        <p:spPr>
          <a:xfrm>
            <a:off x="4064026" y="3723509"/>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 you think economic disaster is one of the main reasons for increasing suicidal tendencies among the people during this pandemic? And Why do you think so?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931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93816-1024-411A-B610-56CBEA5D048B}"/>
              </a:ext>
            </a:extLst>
          </p:cNvPr>
          <p:cNvSpPr/>
          <p:nvPr/>
        </p:nvSpPr>
        <p:spPr>
          <a:xfrm>
            <a:off x="0" y="1616411"/>
            <a:ext cx="6161103"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Having an abusive family can be one of the main reasons of suicide especially during the pandemic as people had to spend </a:t>
            </a:r>
            <a:r>
              <a:rPr lang="en-US" sz="1600" b="0" i="0" dirty="0" err="1">
                <a:solidFill>
                  <a:schemeClr val="tx1"/>
                </a:solidFill>
                <a:effectLst/>
                <a:latin typeface="Segoe UI Historic" panose="020B0502040204020203" pitchFamily="34" charset="0"/>
              </a:rPr>
              <a:t>alot</a:t>
            </a:r>
            <a:r>
              <a:rPr lang="en-US" sz="1600" b="0" i="0" dirty="0">
                <a:solidFill>
                  <a:schemeClr val="tx1"/>
                </a:solidFill>
                <a:effectLst/>
                <a:latin typeface="Segoe UI Historic" panose="020B0502040204020203" pitchFamily="34" charset="0"/>
              </a:rPr>
              <a:t> more time at home. When families tend to break the confidence and create reasons to cause mental instability among individuals it can become a cause of suicide.</a:t>
            </a:r>
            <a:endParaRPr lang="en-US" sz="1600" dirty="0">
              <a:solidFill>
                <a:schemeClr val="tx1"/>
              </a:solidFill>
            </a:endParaRPr>
          </a:p>
        </p:txBody>
      </p:sp>
      <p:sp>
        <p:nvSpPr>
          <p:cNvPr id="5" name="Rectangle 4">
            <a:extLst>
              <a:ext uri="{FF2B5EF4-FFF2-40B4-BE49-F238E27FC236}">
                <a16:creationId xmlns:a16="http://schemas.microsoft.com/office/drawing/2014/main" id="{D4416437-CC34-4365-B83A-D5574D6D0832}"/>
              </a:ext>
            </a:extLst>
          </p:cNvPr>
          <p:cNvSpPr/>
          <p:nvPr/>
        </p:nvSpPr>
        <p:spPr>
          <a:xfrm>
            <a:off x="6963167" y="1658502"/>
            <a:ext cx="5228833" cy="143389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Of course. Having an abusive family hugely affects a child negatively. According to multiple research report, children who suffer physical and emotional abuse or neglect are at least two to three times more likely to attempt suicide in later life.</a:t>
            </a:r>
            <a:endParaRPr lang="en-US" sz="1600" dirty="0">
              <a:solidFill>
                <a:schemeClr val="tx1"/>
              </a:solidFill>
            </a:endParaRPr>
          </a:p>
        </p:txBody>
      </p:sp>
      <p:sp>
        <p:nvSpPr>
          <p:cNvPr id="6" name="Rectangle 5">
            <a:extLst>
              <a:ext uri="{FF2B5EF4-FFF2-40B4-BE49-F238E27FC236}">
                <a16:creationId xmlns:a16="http://schemas.microsoft.com/office/drawing/2014/main" id="{BBCC4C9D-A859-4506-823F-6BE1BB9A7BE2}"/>
              </a:ext>
            </a:extLst>
          </p:cNvPr>
          <p:cNvSpPr/>
          <p:nvPr/>
        </p:nvSpPr>
        <p:spPr>
          <a:xfrm>
            <a:off x="6963167" y="5339919"/>
            <a:ext cx="5238772"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tx1"/>
                </a:solidFill>
                <a:effectLst/>
                <a:latin typeface="Segoe UI Historic" panose="020B0502040204020203" pitchFamily="34" charset="0"/>
              </a:rPr>
              <a:t>Social Distancing has put a limitation on our spontaneous human expressions. There is no alternative to live or face to face communication. So such desolation and over dependence on virtual world, makes our thoughts disorganized and increases the burden</a:t>
            </a:r>
            <a:endParaRPr lang="en-US" sz="1600" dirty="0">
              <a:solidFill>
                <a:schemeClr val="tx1"/>
              </a:solidFill>
            </a:endParaRPr>
          </a:p>
        </p:txBody>
      </p:sp>
      <p:sp>
        <p:nvSpPr>
          <p:cNvPr id="7" name="Rectangle 6">
            <a:extLst>
              <a:ext uri="{FF2B5EF4-FFF2-40B4-BE49-F238E27FC236}">
                <a16:creationId xmlns:a16="http://schemas.microsoft.com/office/drawing/2014/main" id="{6B5447DA-75C2-4D3F-B2F4-8DD2961C4ABE}"/>
              </a:ext>
            </a:extLst>
          </p:cNvPr>
          <p:cNvSpPr/>
          <p:nvPr/>
        </p:nvSpPr>
        <p:spPr>
          <a:xfrm>
            <a:off x="-79513" y="5339919"/>
            <a:ext cx="6240616" cy="151808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0" i="0" dirty="0">
                <a:solidFill>
                  <a:schemeClr val="tx1"/>
                </a:solidFill>
                <a:effectLst/>
                <a:latin typeface="Segoe UI Historic" panose="020B0502040204020203" pitchFamily="34" charset="0"/>
              </a:rPr>
              <a:t>Social distancing is a necessary part of fighting this pandemic . A lot of people like to share their feelings and stress with their friends and peers which in terms helps them to deal with it. As social distancing is barrier to that activity it is causing us to be more burdened with the stress. Social distancing is also keeping us in isolation and giving us a lot of free time to unnecessarily overthink our problems further adding to the problem.</a:t>
            </a:r>
            <a:endParaRPr lang="en-US" sz="1500" dirty="0">
              <a:solidFill>
                <a:schemeClr val="tx1"/>
              </a:solidFill>
            </a:endParaRPr>
          </a:p>
        </p:txBody>
      </p:sp>
      <p:sp>
        <p:nvSpPr>
          <p:cNvPr id="8" name="Rectangle 7">
            <a:extLst>
              <a:ext uri="{FF2B5EF4-FFF2-40B4-BE49-F238E27FC236}">
                <a16:creationId xmlns:a16="http://schemas.microsoft.com/office/drawing/2014/main" id="{4A771E63-BDAF-48C6-93AA-778BEF640E95}"/>
              </a:ext>
            </a:extLst>
          </p:cNvPr>
          <p:cNvSpPr/>
          <p:nvPr/>
        </p:nvSpPr>
        <p:spPr>
          <a:xfrm>
            <a:off x="4064026" y="266923"/>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do you think about having an abusive family? Could it be the cause of someone's suicide?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DAF899E-B33C-414F-BFD1-365BB2EC865C}"/>
              </a:ext>
            </a:extLst>
          </p:cNvPr>
          <p:cNvSpPr/>
          <p:nvPr/>
        </p:nvSpPr>
        <p:spPr>
          <a:xfrm>
            <a:off x="4064026" y="3723509"/>
            <a:ext cx="4522304" cy="1231487"/>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is your take on social distancing? Are we missing the opportunity to share our stressors and therefore are being more burdened with it?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006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5DC20B-8A28-4F7B-A221-651289909BA0}"/>
              </a:ext>
            </a:extLst>
          </p:cNvPr>
          <p:cNvSpPr/>
          <p:nvPr/>
        </p:nvSpPr>
        <p:spPr>
          <a:xfrm>
            <a:off x="2546276" y="2538918"/>
            <a:ext cx="7099448" cy="3326861"/>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spcAft>
                <a:spcPts val="1200"/>
              </a:spcAft>
              <a:buAutoNum type="arabicPeriod"/>
            </a:pPr>
            <a:r>
              <a:rPr lang="en-US" sz="2000" dirty="0">
                <a:solidFill>
                  <a:schemeClr val="tx1"/>
                </a:solidFill>
              </a:rPr>
              <a:t>People expressed on the favor, as they think job security, financial hardship and career uncertainty are the main reasons.</a:t>
            </a:r>
          </a:p>
          <a:p>
            <a:pPr marL="342900" indent="-342900" algn="ctr">
              <a:spcAft>
                <a:spcPts val="1200"/>
              </a:spcAft>
              <a:buAutoNum type="arabicPeriod"/>
            </a:pPr>
            <a:r>
              <a:rPr lang="en-US" sz="2000" dirty="0">
                <a:solidFill>
                  <a:schemeClr val="tx1"/>
                </a:solidFill>
              </a:rPr>
              <a:t>Participants also agree with our hypothesis as they think change in the new world, virtual connection is a problem.</a:t>
            </a:r>
          </a:p>
          <a:p>
            <a:pPr marL="342900" indent="-342900" algn="ctr">
              <a:spcAft>
                <a:spcPts val="1200"/>
              </a:spcAft>
              <a:buAutoNum type="arabicPeriod"/>
            </a:pPr>
            <a:r>
              <a:rPr lang="en-US" sz="2000" dirty="0">
                <a:solidFill>
                  <a:schemeClr val="tx1"/>
                </a:solidFill>
              </a:rPr>
              <a:t>Most people do not agree with our hypothesis as they are skeptical whether all of us are actually giving the issue a serious thought.</a:t>
            </a:r>
          </a:p>
        </p:txBody>
      </p:sp>
      <p:sp>
        <p:nvSpPr>
          <p:cNvPr id="5" name="Rectangle 4">
            <a:extLst>
              <a:ext uri="{FF2B5EF4-FFF2-40B4-BE49-F238E27FC236}">
                <a16:creationId xmlns:a16="http://schemas.microsoft.com/office/drawing/2014/main" id="{06FE7DC6-59C3-4D60-A7F0-4D182CD34FCF}"/>
              </a:ext>
            </a:extLst>
          </p:cNvPr>
          <p:cNvSpPr/>
          <p:nvPr/>
        </p:nvSpPr>
        <p:spPr>
          <a:xfrm>
            <a:off x="4379068" y="992221"/>
            <a:ext cx="3433864" cy="1050588"/>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Conclusion</a:t>
            </a:r>
          </a:p>
        </p:txBody>
      </p:sp>
    </p:spTree>
    <p:extLst>
      <p:ext uri="{BB962C8B-B14F-4D97-AF65-F5344CB8AC3E}">
        <p14:creationId xmlns:p14="http://schemas.microsoft.com/office/powerpoint/2010/main" val="141275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FE7DC6-59C3-4D60-A7F0-4D182CD34FCF}"/>
              </a:ext>
            </a:extLst>
          </p:cNvPr>
          <p:cNvSpPr/>
          <p:nvPr/>
        </p:nvSpPr>
        <p:spPr>
          <a:xfrm>
            <a:off x="4379068" y="415751"/>
            <a:ext cx="3433864" cy="1050588"/>
          </a:xfrm>
          <a:prstGeom prst="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Recommendation</a:t>
            </a:r>
          </a:p>
        </p:txBody>
      </p:sp>
      <p:pic>
        <p:nvPicPr>
          <p:cNvPr id="2" name="Picture 1">
            <a:extLst>
              <a:ext uri="{FF2B5EF4-FFF2-40B4-BE49-F238E27FC236}">
                <a16:creationId xmlns:a16="http://schemas.microsoft.com/office/drawing/2014/main" id="{4A61749B-539F-4EB7-965D-F63EC8936750}"/>
              </a:ext>
            </a:extLst>
          </p:cNvPr>
          <p:cNvPicPr>
            <a:picLocks noChangeAspect="1"/>
          </p:cNvPicPr>
          <p:nvPr/>
        </p:nvPicPr>
        <p:blipFill>
          <a:blip r:embed="rId2"/>
          <a:stretch>
            <a:fillRect/>
          </a:stretch>
        </p:blipFill>
        <p:spPr>
          <a:xfrm>
            <a:off x="0" y="1691768"/>
            <a:ext cx="4816202" cy="2894165"/>
          </a:xfrm>
          <a:prstGeom prst="rect">
            <a:avLst/>
          </a:prstGeom>
        </p:spPr>
      </p:pic>
      <p:sp>
        <p:nvSpPr>
          <p:cNvPr id="7" name="Rectangle 6">
            <a:extLst>
              <a:ext uri="{FF2B5EF4-FFF2-40B4-BE49-F238E27FC236}">
                <a16:creationId xmlns:a16="http://schemas.microsoft.com/office/drawing/2014/main" id="{A0F813DC-A74B-407F-BB79-344BC6EDDDC0}"/>
              </a:ext>
            </a:extLst>
          </p:cNvPr>
          <p:cNvSpPr/>
          <p:nvPr/>
        </p:nvSpPr>
        <p:spPr>
          <a:xfrm>
            <a:off x="6470374" y="1691768"/>
            <a:ext cx="5721626" cy="166765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tx1"/>
                </a:solidFill>
                <a:effectLst/>
                <a:latin typeface="Segoe UI Historic" panose="020B0502040204020203" pitchFamily="34" charset="0"/>
              </a:rPr>
              <a:t>I think firstly , we should look into our family and create a great environment between our families as we have to spend almost all the time staying at home in this situation. We should be open with our parents and they also should be patient with our ways of thinking and increase communication. Families can be the key to avoiding the increase by just being there with the affected person and sometimes that is enough to take their mind out of such thoughts</a:t>
            </a:r>
            <a:endParaRPr lang="en-US" sz="1400" dirty="0">
              <a:solidFill>
                <a:schemeClr val="tx1"/>
              </a:solidFill>
            </a:endParaRPr>
          </a:p>
        </p:txBody>
      </p:sp>
      <p:sp>
        <p:nvSpPr>
          <p:cNvPr id="8" name="Rectangle 7">
            <a:extLst>
              <a:ext uri="{FF2B5EF4-FFF2-40B4-BE49-F238E27FC236}">
                <a16:creationId xmlns:a16="http://schemas.microsoft.com/office/drawing/2014/main" id="{672F77F4-6E00-4460-8358-A28F3E2E6393}"/>
              </a:ext>
            </a:extLst>
          </p:cNvPr>
          <p:cNvSpPr/>
          <p:nvPr/>
        </p:nvSpPr>
        <p:spPr>
          <a:xfrm>
            <a:off x="6470374" y="3584855"/>
            <a:ext cx="5721625" cy="1001078"/>
          </a:xfrm>
          <a:prstGeom prst="rect">
            <a:avLst/>
          </a:prstGeom>
          <a:solidFill>
            <a:srgbClr val="C7B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tx1"/>
                </a:solidFill>
                <a:effectLst/>
                <a:latin typeface="Segoe UI Historic" panose="020B0502040204020203" pitchFamily="34" charset="0"/>
              </a:rPr>
              <a:t>mental support from friends and family and </a:t>
            </a:r>
            <a:r>
              <a:rPr lang="en-US" sz="1400" b="0" i="0" dirty="0" err="1">
                <a:solidFill>
                  <a:schemeClr val="tx1"/>
                </a:solidFill>
                <a:effectLst/>
                <a:latin typeface="Segoe UI Historic" panose="020B0502040204020203" pitchFamily="34" charset="0"/>
              </a:rPr>
              <a:t>channelling</a:t>
            </a:r>
            <a:r>
              <a:rPr lang="en-US" sz="1400" b="0" i="0" dirty="0">
                <a:solidFill>
                  <a:schemeClr val="tx1"/>
                </a:solidFill>
                <a:effectLst/>
                <a:latin typeface="Segoe UI Historic" panose="020B0502040204020203" pitchFamily="34" charset="0"/>
              </a:rPr>
              <a:t> the isolation into productive activities and most importantly keeping oneself entertained can be a way to avoid those thoughts</a:t>
            </a:r>
            <a:endParaRPr lang="en-US" sz="1400" dirty="0">
              <a:solidFill>
                <a:schemeClr val="tx1"/>
              </a:solidFill>
            </a:endParaRPr>
          </a:p>
        </p:txBody>
      </p:sp>
      <p:sp>
        <p:nvSpPr>
          <p:cNvPr id="10" name="Rectangle: Rounded Corners 9">
            <a:extLst>
              <a:ext uri="{FF2B5EF4-FFF2-40B4-BE49-F238E27FC236}">
                <a16:creationId xmlns:a16="http://schemas.microsoft.com/office/drawing/2014/main" id="{B3D8AA9E-9CEB-4A5C-841B-0EA1EDC2E5BD}"/>
              </a:ext>
            </a:extLst>
          </p:cNvPr>
          <p:cNvSpPr/>
          <p:nvPr/>
        </p:nvSpPr>
        <p:spPr>
          <a:xfrm>
            <a:off x="4210000" y="4917754"/>
            <a:ext cx="3771999" cy="1818861"/>
          </a:xfrm>
          <a:prstGeom prst="roundRect">
            <a:avLst/>
          </a:prstGeom>
          <a:solidFill>
            <a:srgbClr val="5A4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time the parents and family member are taught about how to correctly behave with children, taken into sessions with psychiatrist, and pre-birth parents classes are made mandatory.</a:t>
            </a:r>
          </a:p>
        </p:txBody>
      </p:sp>
    </p:spTree>
    <p:extLst>
      <p:ext uri="{BB962C8B-B14F-4D97-AF65-F5344CB8AC3E}">
        <p14:creationId xmlns:p14="http://schemas.microsoft.com/office/powerpoint/2010/main" val="2353867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924</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 Historic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Ishti Sajid</dc:creator>
  <cp:lastModifiedBy>Ishti Sajid</cp:lastModifiedBy>
  <cp:revision>17</cp:revision>
  <dcterms:created xsi:type="dcterms:W3CDTF">2021-01-10T01:36:51Z</dcterms:created>
  <dcterms:modified xsi:type="dcterms:W3CDTF">2021-01-10T04:07:11Z</dcterms:modified>
</cp:coreProperties>
</file>