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o4xw1dnUvEUDqD6X2CsJVXORU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4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4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4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4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4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
        <p:nvSpPr>
          <p:cNvPr id="94" name="Google Shape;94;p4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AU" sz="12200" u="none" cap="none" strike="noStrike">
                <a:solidFill>
                  <a:srgbClr val="86D1D8"/>
                </a:solidFill>
                <a:latin typeface="Arial"/>
                <a:ea typeface="Arial"/>
                <a:cs typeface="Arial"/>
                <a:sym typeface="Arial"/>
              </a:rPr>
              <a:t>“</a:t>
            </a:r>
            <a:endParaRPr/>
          </a:p>
        </p:txBody>
      </p:sp>
      <p:sp>
        <p:nvSpPr>
          <p:cNvPr id="95" name="Google Shape;95;p4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AU"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4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4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4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4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4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4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4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4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4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4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4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4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4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4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4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4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4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4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4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4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4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5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0"/>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5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8" name="Google Shape;158;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3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3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3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3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4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4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slideLayout" Target="../slideLayouts/slideLayout18.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3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3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3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3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3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3" name="Shape 143"/>
        <p:cNvGrpSpPr/>
        <p:nvPr/>
      </p:nvGrpSpPr>
      <p:grpSpPr>
        <a:xfrm>
          <a:off x="0" y="0"/>
          <a:ext cx="0" cy="0"/>
          <a:chOff x="0" y="0"/>
          <a:chExt cx="0" cy="0"/>
        </a:xfrm>
      </p:grpSpPr>
      <p:pic>
        <p:nvPicPr>
          <p:cNvPr id="144" name="Google Shape;144;p3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45" name="Google Shape;145;p3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46" name="Google Shape;146;p33"/>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8" name="Google Shape;148;p3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49" name="Google Shape;149;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2"/>
              </a:buClr>
              <a:buSzPts val="4200"/>
              <a:buFont typeface="Century Gothic"/>
              <a:buNone/>
              <a:defRPr b="0" i="0" sz="4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1" name="Google Shape;151;p3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F7F7F7"/>
              </a:buClr>
              <a:buSzPts val="1600"/>
              <a:buFont typeface="Noto Sans Symbols"/>
              <a:buChar char="►"/>
              <a:defRPr b="0" i="0" sz="2000" u="none" cap="none" strike="noStrike">
                <a:solidFill>
                  <a:schemeClr val="dk1"/>
                </a:solidFill>
                <a:latin typeface="Century Gothic"/>
                <a:ea typeface="Century Gothic"/>
                <a:cs typeface="Century Gothic"/>
                <a:sym typeface="Century Gothic"/>
              </a:defRPr>
            </a:lvl1pPr>
            <a:lvl2pPr indent="-320040" lvl="1" marL="914400" marR="0" rtl="0" algn="l">
              <a:spcBef>
                <a:spcPts val="1000"/>
              </a:spcBef>
              <a:spcAft>
                <a:spcPts val="0"/>
              </a:spcAft>
              <a:buClr>
                <a:srgbClr val="F7F7F7"/>
              </a:buClr>
              <a:buSzPts val="1440"/>
              <a:buFont typeface="Noto Sans Symbols"/>
              <a:buChar char="►"/>
              <a:defRPr b="0" i="0" sz="1800" u="none" cap="none" strike="noStrike">
                <a:solidFill>
                  <a:schemeClr val="dk1"/>
                </a:solidFill>
                <a:latin typeface="Century Gothic"/>
                <a:ea typeface="Century Gothic"/>
                <a:cs typeface="Century Gothic"/>
                <a:sym typeface="Century Gothic"/>
              </a:defRPr>
            </a:lvl2pPr>
            <a:lvl3pPr indent="-309880" lvl="2" marL="1371600" marR="0" rtl="0" algn="l">
              <a:spcBef>
                <a:spcPts val="1000"/>
              </a:spcBef>
              <a:spcAft>
                <a:spcPts val="0"/>
              </a:spcAft>
              <a:buClr>
                <a:srgbClr val="F7F7F7"/>
              </a:buClr>
              <a:buSzPts val="1280"/>
              <a:buFont typeface="Noto Sans Symbols"/>
              <a:buChar char="►"/>
              <a:defRPr b="0" i="0" sz="1600" u="none" cap="none" strike="noStrike">
                <a:solidFill>
                  <a:schemeClr val="dk1"/>
                </a:solidFill>
                <a:latin typeface="Century Gothic"/>
                <a:ea typeface="Century Gothic"/>
                <a:cs typeface="Century Gothic"/>
                <a:sym typeface="Century Gothic"/>
              </a:defRPr>
            </a:lvl3pPr>
            <a:lvl4pPr indent="-299719" lvl="3" marL="1828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4pPr>
            <a:lvl5pPr indent="-299720" lvl="4" marL="22860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5pPr>
            <a:lvl6pPr indent="-299720" lvl="5" marL="27432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6pPr>
            <a:lvl7pPr indent="-299720" lvl="6" marL="32004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7pPr>
            <a:lvl8pPr indent="-299720" lvl="7" marL="36576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8pPr>
            <a:lvl9pPr indent="-299720" lvl="8" marL="4114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52" name="Google Shape;152;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Google Shape;153;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4" name="Google Shape;15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6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qCo3wSGYRb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www.youtube.com/watch?v=nf1kT-x_JE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outube.com/watch?v=woP0v-2nJC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2xJ_hbD4TQ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s7EpWhB0Qk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zSJFBeVFta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6A6C"/>
            </a:gs>
            <a:gs pos="100000">
              <a:srgbClr val="1B494C"/>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
          <p:cNvSpPr txBox="1"/>
          <p:nvPr>
            <p:ph type="ctrTitle"/>
          </p:nvPr>
        </p:nvSpPr>
        <p:spPr>
          <a:xfrm>
            <a:off x="1452616" y="962902"/>
            <a:ext cx="4176384" cy="238082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800"/>
              <a:buFont typeface="Century Gothic"/>
              <a:buNone/>
            </a:pPr>
            <a:r>
              <a:rPr lang="en-AU" sz="4800"/>
              <a:t>Culture</a:t>
            </a:r>
            <a:endParaRPr/>
          </a:p>
        </p:txBody>
      </p:sp>
      <p:sp>
        <p:nvSpPr>
          <p:cNvPr id="166" name="Google Shape;166;p1"/>
          <p:cNvSpPr txBox="1"/>
          <p:nvPr>
            <p:ph idx="1" type="subTitle"/>
          </p:nvPr>
        </p:nvSpPr>
        <p:spPr>
          <a:xfrm>
            <a:off x="1452617" y="3531204"/>
            <a:ext cx="4171479" cy="16106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80"/>
              <a:buNone/>
            </a:pPr>
            <a:r>
              <a:t/>
            </a:r>
            <a:endParaRPr sz="1600"/>
          </a:p>
        </p:txBody>
      </p:sp>
      <p:pic>
        <p:nvPicPr>
          <p:cNvPr descr="World" id="167" name="Google Shape;167;p1"/>
          <p:cNvPicPr preferRelativeResize="0"/>
          <p:nvPr/>
        </p:nvPicPr>
        <p:blipFill rotWithShape="1">
          <a:blip r:embed="rId3">
            <a:alphaModFix/>
          </a:blip>
          <a:srcRect b="0" l="0" r="0" t="0"/>
          <a:stretch/>
        </p:blipFill>
        <p:spPr>
          <a:xfrm>
            <a:off x="5935394" y="332498"/>
            <a:ext cx="5638800" cy="556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Socio-biology and Culture</a:t>
            </a:r>
            <a:endParaRPr sz="3600"/>
          </a:p>
        </p:txBody>
      </p:sp>
      <p:sp>
        <p:nvSpPr>
          <p:cNvPr id="225" name="Google Shape;225;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AU">
                <a:latin typeface="Times New Roman"/>
                <a:ea typeface="Times New Roman"/>
                <a:cs typeface="Times New Roman"/>
                <a:sym typeface="Times New Roman"/>
              </a:rPr>
              <a:t>Socio-biology</a:t>
            </a:r>
            <a:r>
              <a:rPr lang="en-AU">
                <a:latin typeface="Times New Roman"/>
                <a:ea typeface="Times New Roman"/>
                <a:cs typeface="Times New Roman"/>
                <a:sym typeface="Times New Roman"/>
              </a:rPr>
              <a:t>: systematic study of how biology affects human social behavior</a:t>
            </a:r>
            <a:endParaRPr>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Founded on Darwin’s theory of evolution</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Most social scientists would agree there is a biological basis for social behavior</a:t>
            </a:r>
            <a:br>
              <a:rPr lang="en-AU">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Aspects of cultural variation: Subculture</a:t>
            </a:r>
            <a:endParaRPr sz="3600">
              <a:latin typeface="Times New Roman"/>
              <a:ea typeface="Times New Roman"/>
              <a:cs typeface="Times New Roman"/>
              <a:sym typeface="Times New Roman"/>
            </a:endParaRPr>
          </a:p>
        </p:txBody>
      </p:sp>
      <p:sp>
        <p:nvSpPr>
          <p:cNvPr id="231" name="Google Shape;231;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AU"/>
              <a:t>A subculture is a segment of society that shares a distinctive pattern of mores, folkways, and values that differ from the patterns of the larger society. </a:t>
            </a:r>
            <a:endParaRPr/>
          </a:p>
          <a:p>
            <a:pPr indent="-342900" lvl="0" marL="342900" rtl="0" algn="just">
              <a:spcBef>
                <a:spcPts val="1000"/>
              </a:spcBef>
              <a:spcAft>
                <a:spcPts val="0"/>
              </a:spcAft>
              <a:buSzPts val="1600"/>
              <a:buChar char="►"/>
            </a:pPr>
            <a:r>
              <a:rPr lang="en-AU"/>
              <a:t>The existence of many subcultures is characteristic of complex societies such as the United States. </a:t>
            </a:r>
            <a:endParaRPr/>
          </a:p>
          <a:p>
            <a:pPr indent="-342900" lvl="0" marL="342900" rtl="0" algn="just">
              <a:spcBef>
                <a:spcPts val="1000"/>
              </a:spcBef>
              <a:spcAft>
                <a:spcPts val="0"/>
              </a:spcAft>
              <a:buSzPts val="1600"/>
              <a:buChar char="►"/>
            </a:pPr>
            <a:r>
              <a:rPr lang="en-AU"/>
              <a:t>Members of a subculture participate in the dominant culture, while at the same time engaging in their unique and distinctive forms of behavior. </a:t>
            </a:r>
            <a:endParaRPr/>
          </a:p>
          <a:p>
            <a:pPr indent="-342900" lvl="0" marL="342900" rtl="0" algn="just">
              <a:spcBef>
                <a:spcPts val="1000"/>
              </a:spcBef>
              <a:spcAft>
                <a:spcPts val="0"/>
              </a:spcAft>
              <a:buSzPts val="1600"/>
              <a:buChar char="►"/>
            </a:pPr>
            <a:r>
              <a:rPr lang="en-AU"/>
              <a:t>Frequently, a subculture will develop an argot, or specialized language, which distinguishes it from the wider society.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Subculture and Counter Culture</a:t>
            </a:r>
            <a:endParaRPr/>
          </a:p>
        </p:txBody>
      </p:sp>
      <p:sp>
        <p:nvSpPr>
          <p:cNvPr id="237" name="Google Shape;237;p1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AU" sz="2400">
                <a:latin typeface="Times New Roman"/>
                <a:ea typeface="Times New Roman"/>
                <a:cs typeface="Times New Roman"/>
                <a:sym typeface="Times New Roman"/>
              </a:rPr>
              <a:t>Subcultures may be based on common age (teenagers or old people), region, ethnic heritage (Garo, Khasia), occupation (fire-fighters), beliefs (deaf activists working to preserve deaf culture), or shared interest or hobby (computer hackers).</a:t>
            </a:r>
            <a:endParaRPr/>
          </a:p>
          <a:p>
            <a:pPr indent="-220980" lvl="0" marL="342900" rtl="0" algn="just">
              <a:spcBef>
                <a:spcPts val="1000"/>
              </a:spcBef>
              <a:spcAft>
                <a:spcPts val="0"/>
              </a:spcAft>
              <a:buSzPts val="1920"/>
              <a:buNone/>
            </a:pPr>
            <a:r>
              <a:t/>
            </a:r>
            <a:endParaRPr sz="2400">
              <a:latin typeface="Times New Roman"/>
              <a:ea typeface="Times New Roman"/>
              <a:cs typeface="Times New Roman"/>
              <a:sym typeface="Times New Roman"/>
            </a:endParaRPr>
          </a:p>
        </p:txBody>
      </p:sp>
      <p:pic>
        <p:nvPicPr>
          <p:cNvPr descr="A person standing in front of a crowd&#10;&#10;Description automatically generated" id="238" name="Google Shape;238;p12"/>
          <p:cNvPicPr preferRelativeResize="0"/>
          <p:nvPr/>
        </p:nvPicPr>
        <p:blipFill rotWithShape="1">
          <a:blip r:embed="rId3">
            <a:alphaModFix/>
          </a:blip>
          <a:srcRect b="0" l="0" r="0" t="0"/>
          <a:stretch/>
        </p:blipFill>
        <p:spPr>
          <a:xfrm>
            <a:off x="1423359" y="3742006"/>
            <a:ext cx="7819116" cy="31159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Counter Culture</a:t>
            </a:r>
            <a:endParaRPr/>
          </a:p>
        </p:txBody>
      </p:sp>
      <p:sp>
        <p:nvSpPr>
          <p:cNvPr id="244" name="Google Shape;244;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latin typeface="Times New Roman"/>
                <a:ea typeface="Times New Roman"/>
                <a:cs typeface="Times New Roman"/>
                <a:sym typeface="Times New Roman"/>
              </a:rPr>
              <a:t>When a subculture conspicuously and deliberately opposes certain aspects of the larger culture, it is known as a Countercultures typically thrive among the young, who have the least investment in the existing culture. In most cases, a 20-year-old can adjust to new cultural standards more easily than someone who has spent 60 years following the patterns of the dominant culture.</a:t>
            </a:r>
            <a:endParaRPr/>
          </a:p>
          <a:p>
            <a:pPr indent="-241300" lvl="0" marL="342900" rtl="0" algn="l">
              <a:spcBef>
                <a:spcPts val="1000"/>
              </a:spcBef>
              <a:spcAft>
                <a:spcPts val="0"/>
              </a:spcAft>
              <a:buSzPts val="1600"/>
              <a:buNone/>
            </a:pPr>
            <a:r>
              <a:t/>
            </a:r>
            <a:endParaRPr>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a:p>
        </p:txBody>
      </p:sp>
      <p:pic>
        <p:nvPicPr>
          <p:cNvPr descr="A picture containing tree, outdoor, person, grass&#10;&#10;Description automatically generated" id="245" name="Google Shape;245;p13"/>
          <p:cNvPicPr preferRelativeResize="0"/>
          <p:nvPr/>
        </p:nvPicPr>
        <p:blipFill rotWithShape="1">
          <a:blip r:embed="rId3">
            <a:alphaModFix/>
          </a:blip>
          <a:srcRect b="0" l="0" r="0" t="0"/>
          <a:stretch/>
        </p:blipFill>
        <p:spPr>
          <a:xfrm>
            <a:off x="1423566" y="3734053"/>
            <a:ext cx="7849772" cy="2781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Cultural Shock</a:t>
            </a:r>
            <a:endParaRPr/>
          </a:p>
        </p:txBody>
      </p:sp>
      <p:sp>
        <p:nvSpPr>
          <p:cNvPr id="251" name="Google Shape;251;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AU" sz="2400">
                <a:latin typeface="Times New Roman"/>
                <a:ea typeface="Times New Roman"/>
                <a:cs typeface="Times New Roman"/>
                <a:sym typeface="Times New Roman"/>
              </a:rPr>
              <a:t>Anyone who feels disoriented, out of place, even fearful, when immersed in an unfamiliar culture may be experiencing culture shock. All of us, to some extent, take for granted the cultural practices of our society. As a result, it can be surprising and even disturbing to realize that other cultures do not follow our ‘way of life.’ [e.g., US people see dog meat eaters in China; a strict Islamic woman is shocked by provocative dress on a US teen.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Elements of Culture: Language</a:t>
            </a:r>
            <a:endParaRPr/>
          </a:p>
        </p:txBody>
      </p:sp>
      <p:sp>
        <p:nvSpPr>
          <p:cNvPr id="257" name="Google Shape;257;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Language is an abstract system of word meanings and symbols for all aspects of culture.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It includes speech, written characters, numerals, symbols, and gestures and expressions of nonverbal communication.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Unlike some other elements of culture, language permeates all parts of society.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While language is a cultural universal, striking differences in the use of language are around the world.</a:t>
            </a:r>
            <a:endParaRPr/>
          </a:p>
          <a:p>
            <a:pPr indent="-220980" lvl="0" marL="342900" rtl="0" algn="l">
              <a:spcBef>
                <a:spcPts val="1000"/>
              </a:spcBef>
              <a:spcAft>
                <a:spcPts val="0"/>
              </a:spcAft>
              <a:buSzPts val="1920"/>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Language: Written and Spoken</a:t>
            </a:r>
            <a:endParaRPr sz="3200">
              <a:latin typeface="Times New Roman"/>
              <a:ea typeface="Times New Roman"/>
              <a:cs typeface="Times New Roman"/>
              <a:sym typeface="Times New Roman"/>
            </a:endParaRPr>
          </a:p>
        </p:txBody>
      </p:sp>
      <p:sp>
        <p:nvSpPr>
          <p:cNvPr id="263" name="Google Shape;263;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AU">
                <a:latin typeface="Times New Roman"/>
                <a:ea typeface="Times New Roman"/>
                <a:cs typeface="Times New Roman"/>
                <a:sym typeface="Times New Roman"/>
              </a:rPr>
              <a:t>Sapir-Whorf Hypothesis</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Language precedes thought</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Language is not a given</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Language is culturally determined</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Language may color how we see the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Nonverbal Communication</a:t>
            </a:r>
            <a:endParaRPr sz="3600">
              <a:latin typeface="Times New Roman"/>
              <a:ea typeface="Times New Roman"/>
              <a:cs typeface="Times New Roman"/>
              <a:sym typeface="Times New Roman"/>
            </a:endParaRPr>
          </a:p>
        </p:txBody>
      </p:sp>
      <p:sp>
        <p:nvSpPr>
          <p:cNvPr id="269" name="Google Shape;269;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Nonverbal communication: use of gestures, facial expressions, and other visual images to communicate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Learned</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Differs by culture</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Symbols: gestures, objects, and words that form basis of human communication</a:t>
            </a:r>
            <a:endParaRPr/>
          </a:p>
          <a:p>
            <a:pPr indent="-342900" lvl="0" marL="342900" rtl="0" algn="l">
              <a:spcBef>
                <a:spcPts val="1000"/>
              </a:spcBef>
              <a:spcAft>
                <a:spcPts val="0"/>
              </a:spcAft>
              <a:buSzPts val="1920"/>
              <a:buChar char="►"/>
            </a:pPr>
            <a:r>
              <a:rPr lang="en-AU" sz="2400" u="sng">
                <a:solidFill>
                  <a:schemeClr val="hlink"/>
                </a:solidFill>
                <a:latin typeface="Times New Roman"/>
                <a:ea typeface="Times New Roman"/>
                <a:cs typeface="Times New Roman"/>
                <a:sym typeface="Times New Roman"/>
                <a:hlinkClick r:id="rId3"/>
              </a:rPr>
              <a:t>https://www.youtube.com/watch?v=qCo3wSGYRbQ</a:t>
            </a:r>
            <a:endParaRPr sz="2400">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Norms and Sanction</a:t>
            </a:r>
            <a:endParaRPr/>
          </a:p>
        </p:txBody>
      </p:sp>
      <p:sp>
        <p:nvSpPr>
          <p:cNvPr id="275" name="Google Shape;275;p1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latin typeface="Times New Roman"/>
                <a:ea typeface="Times New Roman"/>
                <a:cs typeface="Times New Roman"/>
                <a:sym typeface="Times New Roman"/>
              </a:rPr>
              <a:t>All societies have ways to encourage and enforce appropriate behavior, and discourage and punish inappropriate behaviour</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Collective idea of what is good and desirable, and what is not</a:t>
            </a:r>
            <a:br>
              <a:rPr lang="en-AU">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Norms</a:t>
            </a:r>
            <a:endParaRPr sz="3600">
              <a:latin typeface="Times New Roman"/>
              <a:ea typeface="Times New Roman"/>
              <a:cs typeface="Times New Roman"/>
              <a:sym typeface="Times New Roman"/>
            </a:endParaRPr>
          </a:p>
        </p:txBody>
      </p:sp>
      <p:sp>
        <p:nvSpPr>
          <p:cNvPr id="281" name="Google Shape;281;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Norms: established standards of behavior maintained by a society</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To be significant, must be widely shared and understood</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Persistent social norm in contemporary society: heterosexuality</a:t>
            </a:r>
            <a:br>
              <a:rPr lang="en-AU"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2"/>
          <p:cNvSpPr/>
          <p:nvPr/>
        </p:nvSpPr>
        <p:spPr>
          <a:xfrm>
            <a:off x="1"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chemeClr val="lt1"/>
                </a:solidFill>
                <a:latin typeface="Century Gothic"/>
                <a:ea typeface="Century Gothic"/>
                <a:cs typeface="Century Gothic"/>
                <a:sym typeface="Century Gothic"/>
              </a:rPr>
              <a:t> </a:t>
            </a:r>
            <a:endParaRPr b="0" i="0" sz="1800" u="none" cap="none" strike="noStrike">
              <a:solidFill>
                <a:schemeClr val="lt1"/>
              </a:solidFill>
              <a:latin typeface="Century Gothic"/>
              <a:ea typeface="Century Gothic"/>
              <a:cs typeface="Century Gothic"/>
              <a:sym typeface="Century Gothic"/>
            </a:endParaRPr>
          </a:p>
        </p:txBody>
      </p:sp>
      <p:sp>
        <p:nvSpPr>
          <p:cNvPr id="173" name="Google Shape;173;p2"/>
          <p:cNvSpPr/>
          <p:nvPr/>
        </p:nvSpPr>
        <p:spPr>
          <a:xfrm flipH="1">
            <a:off x="4644637" y="0"/>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74" name="Google Shape;174;p2"/>
          <p:cNvSpPr/>
          <p:nvPr/>
        </p:nvSpPr>
        <p:spPr>
          <a:xfrm>
            <a:off x="1" y="1"/>
            <a:ext cx="4990911" cy="6858001"/>
          </a:xfrm>
          <a:custGeom>
            <a:rect b="b" l="l" r="r" t="t"/>
            <a:pathLst>
              <a:path extrusionOk="0" h="6858001" w="499091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5" name="Google Shape;175;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txBox="1"/>
          <p:nvPr>
            <p:ph type="title"/>
          </p:nvPr>
        </p:nvSpPr>
        <p:spPr>
          <a:xfrm>
            <a:off x="653143" y="1645920"/>
            <a:ext cx="3522879" cy="4470821"/>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FFFFFF"/>
              </a:buClr>
              <a:buSzPts val="4200"/>
              <a:buFont typeface="Times New Roman"/>
              <a:buNone/>
            </a:pPr>
            <a:r>
              <a:rPr lang="en-AU">
                <a:solidFill>
                  <a:srgbClr val="FFFFFF"/>
                </a:solidFill>
                <a:latin typeface="Times New Roman"/>
                <a:ea typeface="Times New Roman"/>
                <a:cs typeface="Times New Roman"/>
                <a:sym typeface="Times New Roman"/>
              </a:rPr>
              <a:t>Culture</a:t>
            </a:r>
            <a:endParaRPr/>
          </a:p>
        </p:txBody>
      </p:sp>
      <p:sp>
        <p:nvSpPr>
          <p:cNvPr id="177" name="Google Shape;177;p2"/>
          <p:cNvSpPr txBox="1"/>
          <p:nvPr>
            <p:ph idx="1" type="body"/>
          </p:nvPr>
        </p:nvSpPr>
        <p:spPr>
          <a:xfrm>
            <a:off x="5204109" y="1645920"/>
            <a:ext cx="5919503" cy="447082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u="sng">
                <a:solidFill>
                  <a:schemeClr val="hlink"/>
                </a:solidFill>
                <a:latin typeface="Times New Roman"/>
                <a:ea typeface="Times New Roman"/>
                <a:cs typeface="Times New Roman"/>
                <a:sym typeface="Times New Roman"/>
                <a:hlinkClick r:id="rId4"/>
              </a:rPr>
              <a:t>https://www.youtube.com/watch?v=nf1kT-x_JEE</a:t>
            </a:r>
            <a:endParaRPr>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Culture: totality of learned, socially transmitted customs, knowledge, material objects, and behaviour</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Includes ideas, values, customs, and artifacts of groups of people</a:t>
            </a:r>
            <a:br>
              <a:rPr lang="en-AU">
                <a:latin typeface="Times New Roman"/>
                <a:ea typeface="Times New Roman"/>
                <a:cs typeface="Times New Roman"/>
                <a:sym typeface="Times New Roman"/>
              </a:rPr>
            </a:br>
            <a:r>
              <a:rPr lang="en-AU">
                <a:latin typeface="Times New Roman"/>
                <a:ea typeface="Times New Roman"/>
                <a:cs typeface="Times New Roman"/>
                <a:sym typeface="Times New Roman"/>
              </a:rPr>
              <a:t>Common culture is shared by people in a society—the largest form of human group</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Common culture simplifies day-to-day interactions</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Culture influences human behaviour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Norms</a:t>
            </a:r>
            <a:endParaRPr/>
          </a:p>
        </p:txBody>
      </p:sp>
      <p:sp>
        <p:nvSpPr>
          <p:cNvPr id="287" name="Google Shape;287;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Types of Norms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Formal norms: generally written; specify strict punishments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Law: governmental social control</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Informal norms: generally understood but not precisely recorded</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Mores: norms deemed highly necessary to the welfare of a society</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Folkways: norms governing everyday behavior</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Sanctions</a:t>
            </a:r>
            <a:endParaRPr sz="3600">
              <a:latin typeface="Times New Roman"/>
              <a:ea typeface="Times New Roman"/>
              <a:cs typeface="Times New Roman"/>
              <a:sym typeface="Times New Roman"/>
            </a:endParaRPr>
          </a:p>
        </p:txBody>
      </p:sp>
      <p:sp>
        <p:nvSpPr>
          <p:cNvPr id="293" name="Google Shape;293;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Sanctions: penalties and rewards for conduct concerning social norm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Positive sanctions: pay raises, medals, words of gratitude</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Negative sanctions: fines, threats, imprisonment, and stares of contempt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Acceptance of Norms</a:t>
            </a:r>
            <a:endParaRPr sz="3200">
              <a:latin typeface="Times New Roman"/>
              <a:ea typeface="Times New Roman"/>
              <a:cs typeface="Times New Roman"/>
              <a:sym typeface="Times New Roman"/>
            </a:endParaRPr>
          </a:p>
        </p:txBody>
      </p:sp>
      <p:sp>
        <p:nvSpPr>
          <p:cNvPr id="299" name="Google Shape;299;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Arial"/>
              <a:buChar char="•"/>
            </a:pPr>
            <a:r>
              <a:rPr lang="en-AU" sz="2400">
                <a:latin typeface="Times New Roman"/>
                <a:ea typeface="Times New Roman"/>
                <a:cs typeface="Times New Roman"/>
                <a:sym typeface="Times New Roman"/>
              </a:rPr>
              <a:t>People do not follow norms in all situations</a:t>
            </a:r>
            <a:endParaRPr/>
          </a:p>
          <a:p>
            <a:pPr indent="-342900" lvl="0" marL="342900" rtl="0" algn="l">
              <a:spcBef>
                <a:spcPts val="1000"/>
              </a:spcBef>
              <a:spcAft>
                <a:spcPts val="0"/>
              </a:spcAft>
              <a:buSzPts val="1920"/>
              <a:buFont typeface="Arial"/>
              <a:buChar char="•"/>
            </a:pPr>
            <a:r>
              <a:rPr lang="en-AU" sz="2400">
                <a:latin typeface="Times New Roman"/>
                <a:ea typeface="Times New Roman"/>
                <a:cs typeface="Times New Roman"/>
                <a:sym typeface="Times New Roman"/>
              </a:rPr>
              <a:t>Behavior that appears to violate society’s norms may represent adherence to a particular group’s norms</a:t>
            </a:r>
            <a:endParaRPr/>
          </a:p>
          <a:p>
            <a:pPr indent="-342900" lvl="0" marL="342900" rtl="0" algn="l">
              <a:spcBef>
                <a:spcPts val="1000"/>
              </a:spcBef>
              <a:spcAft>
                <a:spcPts val="0"/>
              </a:spcAft>
              <a:buSzPts val="1920"/>
              <a:buFont typeface="Arial"/>
              <a:buChar char="•"/>
            </a:pPr>
            <a:r>
              <a:rPr lang="en-AU" sz="2400">
                <a:latin typeface="Times New Roman"/>
                <a:ea typeface="Times New Roman"/>
                <a:cs typeface="Times New Roman"/>
                <a:sym typeface="Times New Roman"/>
              </a:rPr>
              <a:t>Norms may be violated because they conflict with other norms</a:t>
            </a:r>
            <a:endParaRPr/>
          </a:p>
          <a:p>
            <a:pPr indent="-342900" lvl="0" marL="342900" rtl="0" algn="l">
              <a:spcBef>
                <a:spcPts val="1000"/>
              </a:spcBef>
              <a:spcAft>
                <a:spcPts val="0"/>
              </a:spcAft>
              <a:buSzPts val="1920"/>
              <a:buFont typeface="Arial"/>
              <a:buChar char="•"/>
            </a:pPr>
            <a:r>
              <a:rPr lang="en-AU" sz="2400">
                <a:latin typeface="Times New Roman"/>
                <a:ea typeface="Times New Roman"/>
                <a:cs typeface="Times New Roman"/>
                <a:sym typeface="Times New Roman"/>
              </a:rPr>
              <a:t>Acceptance of norms is subject to change</a:t>
            </a:r>
            <a:endParaRPr/>
          </a:p>
          <a:p>
            <a:pPr indent="-342900" lvl="0" marL="342900" rtl="0" algn="l">
              <a:spcBef>
                <a:spcPts val="1000"/>
              </a:spcBef>
              <a:spcAft>
                <a:spcPts val="0"/>
              </a:spcAft>
              <a:buSzPts val="1920"/>
              <a:buFont typeface="Arial"/>
              <a:buChar char="•"/>
            </a:pPr>
            <a:r>
              <a:rPr lang="en-AU" sz="2400">
                <a:latin typeface="Times New Roman"/>
                <a:ea typeface="Times New Roman"/>
                <a:cs typeface="Times New Roman"/>
                <a:sym typeface="Times New Roman"/>
              </a:rPr>
              <a:t>Sudden change can upset an entire population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AU"/>
              <a:t> </a:t>
            </a:r>
            <a:r>
              <a:rPr b="1" lang="en-AU" sz="3200">
                <a:latin typeface="Times New Roman"/>
                <a:ea typeface="Times New Roman"/>
                <a:cs typeface="Times New Roman"/>
                <a:sym typeface="Times New Roman"/>
              </a:rPr>
              <a:t>Values</a:t>
            </a:r>
            <a:endParaRPr/>
          </a:p>
        </p:txBody>
      </p:sp>
      <p:sp>
        <p:nvSpPr>
          <p:cNvPr id="305" name="Google Shape;305;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Cultural values: collective conceptions of what is good, desirable, and proper— or bad, undesirable, and improper</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Influence people’s behaviour</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Criteria for evaluating actions of others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Values may change, but most remain relatively stable during any one person’s lifetime</a:t>
            </a:r>
            <a:br>
              <a:rPr lang="en-AU"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Sociological Perspectives on Culture</a:t>
            </a:r>
            <a:endParaRPr sz="3200">
              <a:latin typeface="Times New Roman"/>
              <a:ea typeface="Times New Roman"/>
              <a:cs typeface="Times New Roman"/>
              <a:sym typeface="Times New Roman"/>
            </a:endParaRPr>
          </a:p>
        </p:txBody>
      </p:sp>
      <p:sp>
        <p:nvSpPr>
          <p:cNvPr id="311" name="Google Shape;311;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20"/>
              <a:buChar char="►"/>
            </a:pPr>
            <a:r>
              <a:rPr lang="en-AU" sz="2400">
                <a:latin typeface="Times New Roman"/>
                <a:ea typeface="Times New Roman"/>
                <a:cs typeface="Times New Roman"/>
                <a:sym typeface="Times New Roman"/>
              </a:rPr>
              <a:t>Functionalists maintain that social stability requires a consensus and the support of society’s members; strong central values and common norms provide that support</a:t>
            </a:r>
            <a:endParaRPr/>
          </a:p>
          <a:p>
            <a:pPr indent="-342900" lvl="0" marL="342900" rtl="0" algn="l">
              <a:lnSpc>
                <a:spcPct val="150000"/>
              </a:lnSpc>
              <a:spcBef>
                <a:spcPts val="1000"/>
              </a:spcBef>
              <a:spcAft>
                <a:spcPts val="0"/>
              </a:spcAft>
              <a:buSzPts val="1920"/>
              <a:buChar char="►"/>
            </a:pPr>
            <a:r>
              <a:rPr lang="en-AU" sz="2400">
                <a:latin typeface="Times New Roman"/>
                <a:ea typeface="Times New Roman"/>
                <a:cs typeface="Times New Roman"/>
                <a:sym typeface="Times New Roman"/>
              </a:rPr>
              <a:t>Conflict theorists argue that common culture serves to maintain the privileges of certain groups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Sociological Perspectives on Culture</a:t>
            </a:r>
            <a:endParaRPr sz="3200">
              <a:latin typeface="Times New Roman"/>
              <a:ea typeface="Times New Roman"/>
              <a:cs typeface="Times New Roman"/>
              <a:sym typeface="Times New Roman"/>
            </a:endParaRPr>
          </a:p>
        </p:txBody>
      </p:sp>
      <p:sp>
        <p:nvSpPr>
          <p:cNvPr id="317" name="Google Shape;317;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Dominant ideology: set of cultural beliefs and practices that help maintain powerful interests</a:t>
            </a:r>
            <a:endParaRPr/>
          </a:p>
          <a:p>
            <a:pPr indent="-457200" lvl="0" marL="457200" rtl="0" algn="l">
              <a:spcBef>
                <a:spcPts val="1000"/>
              </a:spcBef>
              <a:spcAft>
                <a:spcPts val="0"/>
              </a:spcAft>
              <a:buSzPts val="1920"/>
              <a:buFont typeface="Century Gothic"/>
              <a:buAutoNum type="arabicPeriod"/>
            </a:pPr>
            <a:r>
              <a:rPr lang="en-AU" sz="2400">
                <a:latin typeface="Times New Roman"/>
                <a:ea typeface="Times New Roman"/>
                <a:cs typeface="Times New Roman"/>
                <a:sym typeface="Times New Roman"/>
              </a:rPr>
              <a:t>Social interests</a:t>
            </a:r>
            <a:endParaRPr/>
          </a:p>
          <a:p>
            <a:pPr indent="-457200" lvl="0" marL="457200" rtl="0" algn="l">
              <a:spcBef>
                <a:spcPts val="1000"/>
              </a:spcBef>
              <a:spcAft>
                <a:spcPts val="0"/>
              </a:spcAft>
              <a:buSzPts val="1920"/>
              <a:buFont typeface="Century Gothic"/>
              <a:buAutoNum type="arabicPeriod"/>
            </a:pPr>
            <a:r>
              <a:rPr lang="en-AU" sz="2400">
                <a:latin typeface="Times New Roman"/>
                <a:ea typeface="Times New Roman"/>
                <a:cs typeface="Times New Roman"/>
                <a:sym typeface="Times New Roman"/>
              </a:rPr>
              <a:t>Economic interests</a:t>
            </a:r>
            <a:endParaRPr/>
          </a:p>
          <a:p>
            <a:pPr indent="-457200" lvl="0" marL="457200" rtl="0" algn="l">
              <a:spcBef>
                <a:spcPts val="1000"/>
              </a:spcBef>
              <a:spcAft>
                <a:spcPts val="0"/>
              </a:spcAft>
              <a:buSzPts val="1920"/>
              <a:buFont typeface="Century Gothic"/>
              <a:buAutoNum type="arabicPeriod"/>
            </a:pPr>
            <a:r>
              <a:rPr lang="en-AU" sz="2400">
                <a:latin typeface="Times New Roman"/>
                <a:ea typeface="Times New Roman"/>
                <a:cs typeface="Times New Roman"/>
                <a:sym typeface="Times New Roman"/>
              </a:rPr>
              <a:t>Political interests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Conflict perspective: dominant ideology has major social significance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Development of Culture around the World</a:t>
            </a:r>
            <a:endParaRPr sz="3600"/>
          </a:p>
        </p:txBody>
      </p:sp>
      <p:sp>
        <p:nvSpPr>
          <p:cNvPr id="323" name="Google Shape;323;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Despite their differences, all societies have developed certain common practices and beliefs known as cultural universals. </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Anthropologist George Murdock compiled a list of cultural universals, including athletic sports, marriage, cooking, funeral ceremonies, medicine, and sexual restrictions.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 The cultural practices listed by Murdock may be universal, but the manner in which they are expressed varies from culture to culture.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Development of Culture around the World</a:t>
            </a:r>
            <a:endParaRPr sz="3600">
              <a:latin typeface="Times New Roman"/>
              <a:ea typeface="Times New Roman"/>
              <a:cs typeface="Times New Roman"/>
              <a:sym typeface="Times New Roman"/>
            </a:endParaRPr>
          </a:p>
        </p:txBody>
      </p:sp>
      <p:sp>
        <p:nvSpPr>
          <p:cNvPr id="329" name="Google Shape;329;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Innovation: process of introducing a new idea or object to a culture </a:t>
            </a:r>
            <a:endParaRPr/>
          </a:p>
          <a:p>
            <a:pPr indent="-457200" lvl="0" marL="457200" rtl="0" algn="l">
              <a:spcBef>
                <a:spcPts val="1000"/>
              </a:spcBef>
              <a:spcAft>
                <a:spcPts val="0"/>
              </a:spcAft>
              <a:buSzPts val="1920"/>
              <a:buFont typeface="Century Gothic"/>
              <a:buAutoNum type="arabicPeriod"/>
            </a:pPr>
            <a:r>
              <a:rPr lang="en-AU" sz="2400">
                <a:latin typeface="Times New Roman"/>
                <a:ea typeface="Times New Roman"/>
                <a:cs typeface="Times New Roman"/>
                <a:sym typeface="Times New Roman"/>
              </a:rPr>
              <a:t>Discovery: making known or sharing existence of an aspect of reality</a:t>
            </a:r>
            <a:endParaRPr/>
          </a:p>
          <a:p>
            <a:pPr indent="-457200" lvl="0" marL="457200" rtl="0" algn="l">
              <a:spcBef>
                <a:spcPts val="1000"/>
              </a:spcBef>
              <a:spcAft>
                <a:spcPts val="0"/>
              </a:spcAft>
              <a:buSzPts val="1920"/>
              <a:buFont typeface="Century Gothic"/>
              <a:buAutoNum type="arabicPeriod"/>
            </a:pPr>
            <a:r>
              <a:rPr lang="en-AU" sz="2400">
                <a:latin typeface="Times New Roman"/>
                <a:ea typeface="Times New Roman"/>
                <a:cs typeface="Times New Roman"/>
                <a:sym typeface="Times New Roman"/>
              </a:rPr>
              <a:t>Invention: existing cultural items combined into form that did not exist before</a:t>
            </a:r>
            <a:br>
              <a:rPr lang="en-AU"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Globalization, Diffusion, and Technology</a:t>
            </a:r>
            <a:endParaRPr sz="3200">
              <a:latin typeface="Times New Roman"/>
              <a:ea typeface="Times New Roman"/>
              <a:cs typeface="Times New Roman"/>
              <a:sym typeface="Times New Roman"/>
            </a:endParaRPr>
          </a:p>
        </p:txBody>
      </p:sp>
      <p:sp>
        <p:nvSpPr>
          <p:cNvPr id="335" name="Google Shape;335;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Diffusion: process by which cultural item spreads from group to group</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McDonaldization of society: process through which principles of fast-food industry dominate certain sectors of society</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Technology: information about how to use material resources of the environment to satisfy human needs and desires (Nolan and Lenski)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Globalization, Diffusion, and Technology</a:t>
            </a:r>
            <a:endParaRPr sz="3200">
              <a:latin typeface="Times New Roman"/>
              <a:ea typeface="Times New Roman"/>
              <a:cs typeface="Times New Roman"/>
              <a:sym typeface="Times New Roman"/>
            </a:endParaRPr>
          </a:p>
        </p:txBody>
      </p:sp>
      <p:sp>
        <p:nvSpPr>
          <p:cNvPr id="341" name="Google Shape;341;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Material culture: physical or technological aspects of daily lives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Nonmaterial culture: ways of using material objects</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Culture lag: period of maladjustment when nonmaterial culture struggles to adapt to new material conditions</a:t>
            </a:r>
            <a:br>
              <a:rPr lang="en-AU">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Culture</a:t>
            </a:r>
            <a:endParaRPr/>
          </a:p>
        </p:txBody>
      </p:sp>
      <p:sp>
        <p:nvSpPr>
          <p:cNvPr id="183" name="Google Shape;183;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AU" sz="2400">
                <a:latin typeface="Times New Roman"/>
                <a:ea typeface="Times New Roman"/>
                <a:cs typeface="Times New Roman"/>
                <a:sym typeface="Times New Roman"/>
              </a:rPr>
              <a:t>A fairly large number of people are said to constitute a society when they live in the same territory, are relatively independent of people outside their area, and participate in a common culture.</a:t>
            </a:r>
            <a:endParaRPr/>
          </a:p>
          <a:p>
            <a:pPr indent="-342900" lvl="0" marL="342900" rtl="0" algn="l">
              <a:spcBef>
                <a:spcPts val="1000"/>
              </a:spcBef>
              <a:spcAft>
                <a:spcPts val="0"/>
              </a:spcAft>
              <a:buSzPts val="1920"/>
              <a:buChar char="►"/>
            </a:pPr>
            <a:r>
              <a:rPr lang="en-AU" sz="2400">
                <a:latin typeface="Times New Roman"/>
                <a:ea typeface="Times New Roman"/>
                <a:cs typeface="Times New Roman"/>
                <a:sym typeface="Times New Roman"/>
              </a:rPr>
              <a:t> Members of a society generally share a common language, which facilitates day-to-day exchanges with others.</a:t>
            </a:r>
            <a:endParaRPr/>
          </a:p>
          <a:p>
            <a:pPr indent="-342900" lvl="0" marL="342900" rtl="0" algn="l">
              <a:spcBef>
                <a:spcPts val="1000"/>
              </a:spcBef>
              <a:spcAft>
                <a:spcPts val="0"/>
              </a:spcAft>
              <a:buSzPts val="1920"/>
              <a:buChar char="►"/>
            </a:pPr>
            <a:r>
              <a:rPr lang="en-AU" sz="2400" u="sng">
                <a:solidFill>
                  <a:schemeClr val="hlink"/>
                </a:solidFill>
                <a:latin typeface="Times New Roman"/>
                <a:ea typeface="Times New Roman"/>
                <a:cs typeface="Times New Roman"/>
                <a:sym typeface="Times New Roman"/>
                <a:hlinkClick r:id="rId3"/>
              </a:rPr>
              <a:t>https://www.youtube.com/watch?v=woP0v-2nJCU</a:t>
            </a:r>
            <a:endParaRPr sz="2400">
              <a:latin typeface="Times New Roman"/>
              <a:ea typeface="Times New Roman"/>
              <a:cs typeface="Times New Roman"/>
              <a:sym typeface="Times New Roman"/>
            </a:endParaRPr>
          </a:p>
          <a:p>
            <a:pPr indent="-220980" lvl="0" marL="342900" rtl="0" algn="l">
              <a:spcBef>
                <a:spcPts val="1000"/>
              </a:spcBef>
              <a:spcAft>
                <a:spcPts val="0"/>
              </a:spcAft>
              <a:buSzPts val="1920"/>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Cultural Change</a:t>
            </a:r>
            <a:endParaRPr/>
          </a:p>
        </p:txBody>
      </p:sp>
      <p:sp>
        <p:nvSpPr>
          <p:cNvPr id="347" name="Google Shape;347;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t> </a:t>
            </a:r>
            <a:r>
              <a:rPr lang="en-AU">
                <a:latin typeface="Times New Roman"/>
                <a:ea typeface="Times New Roman"/>
                <a:cs typeface="Times New Roman"/>
                <a:sym typeface="Times New Roman"/>
              </a:rPr>
              <a:t>If Cultures goes through these different phases , then they have to change </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 As cultures change, they strive to maintain cultural integration, the close relationship among various elements of a cultural system. - William Ogburn’s concept of cultural lag refers to the fact that cultural elements change at different rates, which may disrupt a cultural system. – </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Three phenomena promote cultural change </a:t>
            </a:r>
            <a:endParaRPr/>
          </a:p>
          <a:p>
            <a:pPr indent="-457200" lvl="0" marL="457200" rtl="0" algn="l">
              <a:spcBef>
                <a:spcPts val="1000"/>
              </a:spcBef>
              <a:spcAft>
                <a:spcPts val="0"/>
              </a:spcAft>
              <a:buSzPts val="1600"/>
              <a:buFont typeface="Century Gothic"/>
              <a:buAutoNum type="arabicPeriod"/>
            </a:pPr>
            <a:r>
              <a:rPr lang="en-AU">
                <a:latin typeface="Times New Roman"/>
                <a:ea typeface="Times New Roman"/>
                <a:cs typeface="Times New Roman"/>
                <a:sym typeface="Times New Roman"/>
              </a:rPr>
              <a:t>Inventions, the process of creating new cultural elements.</a:t>
            </a:r>
            <a:endParaRPr/>
          </a:p>
          <a:p>
            <a:pPr indent="-457200" lvl="0" marL="457200" rtl="0" algn="l">
              <a:spcBef>
                <a:spcPts val="1000"/>
              </a:spcBef>
              <a:spcAft>
                <a:spcPts val="0"/>
              </a:spcAft>
              <a:buSzPts val="1600"/>
              <a:buFont typeface="Century Gothic"/>
              <a:buAutoNum type="arabicPeriod"/>
            </a:pPr>
            <a:r>
              <a:rPr lang="en-AU">
                <a:latin typeface="Times New Roman"/>
                <a:ea typeface="Times New Roman"/>
                <a:cs typeface="Times New Roman"/>
                <a:sym typeface="Times New Roman"/>
              </a:rPr>
              <a:t>Discovery, recognizing and understanding an idea not fully understood before.</a:t>
            </a:r>
            <a:endParaRPr/>
          </a:p>
          <a:p>
            <a:pPr indent="-457200" lvl="0" marL="457200" rtl="0" algn="l">
              <a:spcBef>
                <a:spcPts val="1000"/>
              </a:spcBef>
              <a:spcAft>
                <a:spcPts val="0"/>
              </a:spcAft>
              <a:buSzPts val="1600"/>
              <a:buFont typeface="Century Gothic"/>
              <a:buAutoNum type="arabicPeriod"/>
            </a:pPr>
            <a:r>
              <a:rPr lang="en-AU">
                <a:latin typeface="Times New Roman"/>
                <a:ea typeface="Times New Roman"/>
                <a:cs typeface="Times New Roman"/>
                <a:sym typeface="Times New Roman"/>
              </a:rPr>
              <a:t>Diffusion, the spread of cultural traits from one cultural system to another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Characteristics of Culture</a:t>
            </a:r>
            <a:endParaRPr sz="3600">
              <a:latin typeface="Times New Roman"/>
              <a:ea typeface="Times New Roman"/>
              <a:cs typeface="Times New Roman"/>
              <a:sym typeface="Times New Roman"/>
            </a:endParaRPr>
          </a:p>
        </p:txBody>
      </p:sp>
      <p:sp>
        <p:nvSpPr>
          <p:cNvPr id="189" name="Google Shape;189;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latin typeface="Times New Roman"/>
                <a:ea typeface="Times New Roman"/>
                <a:cs typeface="Times New Roman"/>
                <a:sym typeface="Times New Roman"/>
              </a:rPr>
              <a:t>Culture is shared uniquely</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Culture is learned</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Cultural transmission – passing of cultural traits from one generation to the next</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Culture is based on symbols</a:t>
            </a:r>
            <a:endParaRPr/>
          </a:p>
          <a:p>
            <a:pPr indent="0" lvl="0" marL="0" rtl="0" algn="l">
              <a:spcBef>
                <a:spcPts val="1000"/>
              </a:spcBef>
              <a:spcAft>
                <a:spcPts val="0"/>
              </a:spcAft>
              <a:buSzPts val="1600"/>
              <a:buNone/>
            </a:pPr>
            <a:r>
              <a:rPr lang="en-AU">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Characteristics of Culture</a:t>
            </a:r>
            <a:endParaRPr/>
          </a:p>
        </p:txBody>
      </p:sp>
      <p:sp>
        <p:nvSpPr>
          <p:cNvPr id="195" name="Google Shape;195;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AU">
                <a:latin typeface="Times New Roman"/>
                <a:ea typeface="Times New Roman"/>
                <a:cs typeface="Times New Roman"/>
                <a:sym typeface="Times New Roman"/>
              </a:rPr>
              <a:t>Culture is integrated</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Cannot change one element without impacting another</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Cultural integration – close relationship among various elements of a cultural system</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Cultural lag – period of maladjustment when an element of culture changes and disrupts a system</a:t>
            </a:r>
            <a:endParaRPr/>
          </a:p>
          <a:p>
            <a:pPr indent="-342900" lvl="0" marL="342900" rtl="0" algn="l">
              <a:spcBef>
                <a:spcPts val="1000"/>
              </a:spcBef>
              <a:spcAft>
                <a:spcPts val="0"/>
              </a:spcAft>
              <a:buSzPts val="1600"/>
              <a:buChar char="►"/>
            </a:pPr>
            <a:r>
              <a:rPr lang="en-AU" u="sng">
                <a:solidFill>
                  <a:schemeClr val="hlink"/>
                </a:solidFill>
                <a:latin typeface="Times New Roman"/>
                <a:ea typeface="Times New Roman"/>
                <a:cs typeface="Times New Roman"/>
                <a:sym typeface="Times New Roman"/>
                <a:hlinkClick r:id="rId3"/>
              </a:rPr>
              <a:t>https://www.youtube.com/watch?v=2xJ_hbD4TQA</a:t>
            </a:r>
            <a:endParaRPr>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3200"/>
              <a:buFont typeface="Times New Roman"/>
              <a:buNone/>
            </a:pPr>
            <a:r>
              <a:rPr b="1" lang="en-AU" sz="3200">
                <a:latin typeface="Times New Roman"/>
                <a:ea typeface="Times New Roman"/>
                <a:cs typeface="Times New Roman"/>
                <a:sym typeface="Times New Roman"/>
              </a:rPr>
              <a:t>Cultural universals</a:t>
            </a:r>
            <a:endParaRPr/>
          </a:p>
        </p:txBody>
      </p:sp>
      <p:sp>
        <p:nvSpPr>
          <p:cNvPr id="201" name="Google Shape;201;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latin typeface="Times New Roman"/>
                <a:ea typeface="Times New Roman"/>
                <a:cs typeface="Times New Roman"/>
                <a:sym typeface="Times New Roman"/>
              </a:rPr>
              <a:t>Cultural universal: certain common practices and beliefs that all societies have developed</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Many adaptations to meet essential human needs</a:t>
            </a:r>
            <a:endParaRPr/>
          </a:p>
          <a:p>
            <a:pPr indent="-342900" lvl="0" marL="342900" rtl="0" algn="l">
              <a:spcBef>
                <a:spcPts val="1000"/>
              </a:spcBef>
              <a:spcAft>
                <a:spcPts val="0"/>
              </a:spcAft>
              <a:buSzPts val="1600"/>
              <a:buChar char="►"/>
            </a:pPr>
            <a:r>
              <a:rPr lang="en-AU" u="sng">
                <a:solidFill>
                  <a:schemeClr val="hlink"/>
                </a:solidFill>
                <a:latin typeface="Times New Roman"/>
                <a:ea typeface="Times New Roman"/>
                <a:cs typeface="Times New Roman"/>
                <a:sym typeface="Times New Roman"/>
                <a:hlinkClick r:id="rId3"/>
              </a:rPr>
              <a:t>https://www.youtube.com/watch?v=s7EpWhB0Qk0</a:t>
            </a:r>
            <a:endParaRPr>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b="1" lang="en-AU" sz="3600">
                <a:latin typeface="Times New Roman"/>
                <a:ea typeface="Times New Roman"/>
                <a:cs typeface="Times New Roman"/>
                <a:sym typeface="Times New Roman"/>
              </a:rPr>
              <a:t>Ethnocentrism and cultural relativism</a:t>
            </a:r>
            <a:endParaRPr sz="3600"/>
          </a:p>
        </p:txBody>
      </p:sp>
      <p:sp>
        <p:nvSpPr>
          <p:cNvPr id="207" name="Google Shape;207;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AU">
                <a:latin typeface="Times New Roman"/>
                <a:ea typeface="Times New Roman"/>
                <a:cs typeface="Times New Roman"/>
                <a:sym typeface="Times New Roman"/>
              </a:rPr>
              <a:t>Ethnocentrism</a:t>
            </a:r>
            <a:r>
              <a:rPr lang="en-AU">
                <a:latin typeface="Times New Roman"/>
                <a:ea typeface="Times New Roman"/>
                <a:cs typeface="Times New Roman"/>
                <a:sym typeface="Times New Roman"/>
              </a:rPr>
              <a:t>: tendency to assume that one’s own culture and way of life represents the norm or is superior to others</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Our view of the world is dramatically influenced by the society in which we were raised</a:t>
            </a:r>
            <a:endParaRPr/>
          </a:p>
          <a:p>
            <a:pPr indent="-342900" lvl="0" marL="342900" rtl="0" algn="l">
              <a:spcBef>
                <a:spcPts val="1000"/>
              </a:spcBef>
              <a:spcAft>
                <a:spcPts val="0"/>
              </a:spcAft>
              <a:buSzPts val="1600"/>
              <a:buChar char="►"/>
            </a:pPr>
            <a:r>
              <a:rPr lang="en-AU" u="sng">
                <a:solidFill>
                  <a:schemeClr val="hlink"/>
                </a:solidFill>
                <a:latin typeface="Times New Roman"/>
                <a:ea typeface="Times New Roman"/>
                <a:cs typeface="Times New Roman"/>
                <a:sym typeface="Times New Roman"/>
                <a:hlinkClick r:id="rId3"/>
              </a:rPr>
              <a:t>https://www.youtube.com/watch?v=zSJFBeVFtak</a:t>
            </a:r>
            <a:endParaRPr>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b="1" lang="en-AU">
                <a:latin typeface="Times New Roman"/>
                <a:ea typeface="Times New Roman"/>
                <a:cs typeface="Times New Roman"/>
                <a:sym typeface="Times New Roman"/>
              </a:rPr>
              <a:t>Cultural relativism</a:t>
            </a:r>
            <a:r>
              <a:rPr lang="en-AU">
                <a:latin typeface="Times New Roman"/>
                <a:ea typeface="Times New Roman"/>
                <a:cs typeface="Times New Roman"/>
                <a:sym typeface="Times New Roman"/>
              </a:rPr>
              <a:t>: people’s behaviors from the perspective of their own culture</a:t>
            </a:r>
            <a:endParaRPr/>
          </a:p>
          <a:p>
            <a:pPr indent="-342900" lvl="0" marL="342900" rtl="0" algn="l">
              <a:spcBef>
                <a:spcPts val="1000"/>
              </a:spcBef>
              <a:spcAft>
                <a:spcPts val="0"/>
              </a:spcAft>
              <a:buSzPts val="1600"/>
              <a:buChar char="►"/>
            </a:pPr>
            <a:r>
              <a:rPr lang="en-AU">
                <a:latin typeface="Times New Roman"/>
                <a:ea typeface="Times New Roman"/>
                <a:cs typeface="Times New Roman"/>
                <a:sym typeface="Times New Roman"/>
              </a:rPr>
              <a:t>Different social contexts give rise to different norms and values</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Xenocentrism</a:t>
            </a:r>
            <a:endParaRPr sz="3600"/>
          </a:p>
        </p:txBody>
      </p:sp>
      <p:sp>
        <p:nvSpPr>
          <p:cNvPr id="213" name="Google Shape;213;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AU">
                <a:latin typeface="Times New Roman"/>
                <a:ea typeface="Times New Roman"/>
                <a:cs typeface="Times New Roman"/>
                <a:sym typeface="Times New Roman"/>
              </a:rPr>
              <a:t>Xenocentrism is the belief that the products, styles, or ideas of one’s society are inferior to those that originate elsewhere. In a sense, it is a reverse ethnocentrism. [Häagen Dazs ice cream, made in New Jersey, USA, is an example to make it sounded European]</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600"/>
              <a:buFont typeface="Times New Roman"/>
              <a:buNone/>
            </a:pPr>
            <a:r>
              <a:rPr lang="en-AU" sz="3600">
                <a:latin typeface="Times New Roman"/>
                <a:ea typeface="Times New Roman"/>
                <a:cs typeface="Times New Roman"/>
                <a:sym typeface="Times New Roman"/>
              </a:rPr>
              <a:t>Bilingualism</a:t>
            </a:r>
            <a:endParaRPr sz="3600"/>
          </a:p>
        </p:txBody>
      </p:sp>
      <p:sp>
        <p:nvSpPr>
          <p:cNvPr id="219" name="Google Shape;219;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SzPts val="1480"/>
              <a:buChar char="►"/>
            </a:pPr>
            <a:r>
              <a:rPr lang="en-AU" sz="1850">
                <a:latin typeface="Times New Roman"/>
                <a:ea typeface="Times New Roman"/>
                <a:cs typeface="Times New Roman"/>
                <a:sym typeface="Times New Roman"/>
              </a:rPr>
              <a:t>Bilingualism refers to the use of two or more languages in a particular setting, such as the workplace or educational facilities, treating each language as equally legitimate. Thus, a program of bilingual education may instruct children in their native language while gradually introducing them to the language of the host society.</a:t>
            </a:r>
            <a:endParaRPr/>
          </a:p>
          <a:p>
            <a:pPr indent="-342900" lvl="0" marL="342900" rtl="0" algn="just">
              <a:lnSpc>
                <a:spcPct val="90000"/>
              </a:lnSpc>
              <a:spcBef>
                <a:spcPts val="1000"/>
              </a:spcBef>
              <a:spcAft>
                <a:spcPts val="0"/>
              </a:spcAft>
              <a:buSzPts val="1480"/>
              <a:buChar char="►"/>
            </a:pPr>
            <a:r>
              <a:rPr lang="en-AU" sz="1850">
                <a:latin typeface="Times New Roman"/>
                <a:ea typeface="Times New Roman"/>
                <a:cs typeface="Times New Roman"/>
                <a:sym typeface="Times New Roman"/>
              </a:rPr>
              <a:t> For a long time people in the United States demanded conformity to a single language. In a sense, this demand coincides with the functionalist view that language serves to unify members of a society.</a:t>
            </a:r>
            <a:endParaRPr/>
          </a:p>
          <a:p>
            <a:pPr indent="-342900" lvl="0" marL="342900" rtl="0" algn="just">
              <a:lnSpc>
                <a:spcPct val="90000"/>
              </a:lnSpc>
              <a:spcBef>
                <a:spcPts val="1000"/>
              </a:spcBef>
              <a:spcAft>
                <a:spcPts val="0"/>
              </a:spcAft>
              <a:buSzPts val="1480"/>
              <a:buChar char="►"/>
            </a:pPr>
            <a:r>
              <a:rPr lang="en-AU" sz="1850">
                <a:latin typeface="Times New Roman"/>
                <a:ea typeface="Times New Roman"/>
                <a:cs typeface="Times New Roman"/>
                <a:sym typeface="Times New Roman"/>
              </a:rPr>
              <a:t> Beginning in the 1960s, active movements for Black pride and ethnic pride insisted that people regard the traditions of all racial and ethnic subcultures as legitimate and important. Conflict theorists explain this development as a case of subordinated language minorities seeking opportunities of self-expression. The perspective of conflict theory also helps us understand some of the attacks on bilingual programs. Many of them stem from an ethnocentric point of view, which holds that any deviation from the majority is bad.</a:t>
            </a:r>
            <a:endParaRPr/>
          </a:p>
          <a:p>
            <a:pPr indent="-248920" lvl="0" marL="342900" rtl="0" algn="l">
              <a:lnSpc>
                <a:spcPct val="90000"/>
              </a:lnSpc>
              <a:spcBef>
                <a:spcPts val="1000"/>
              </a:spcBef>
              <a:spcAft>
                <a:spcPts val="0"/>
              </a:spcAft>
              <a:buSzPts val="1480"/>
              <a:buNone/>
            </a:pPr>
            <a:r>
              <a:t/>
            </a:r>
            <a:endParaRPr sz="18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2019-06-07T17:23:18Z</dcterms:created>
  <dc:creator>BATUL ANIQUA</dc:creator>
</cp:coreProperties>
</file>