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2"/>
  </p:notesMasterIdLst>
  <p:sldIdLst>
    <p:sldId id="256" r:id="rId2"/>
    <p:sldId id="441" r:id="rId3"/>
    <p:sldId id="443" r:id="rId4"/>
    <p:sldId id="444" r:id="rId5"/>
    <p:sldId id="368" r:id="rId6"/>
    <p:sldId id="419" r:id="rId7"/>
    <p:sldId id="413" r:id="rId8"/>
    <p:sldId id="370" r:id="rId9"/>
    <p:sldId id="416" r:id="rId10"/>
    <p:sldId id="417" r:id="rId11"/>
    <p:sldId id="371" r:id="rId12"/>
    <p:sldId id="421" r:id="rId13"/>
    <p:sldId id="372" r:id="rId14"/>
    <p:sldId id="405" r:id="rId15"/>
    <p:sldId id="377" r:id="rId16"/>
    <p:sldId id="378" r:id="rId17"/>
    <p:sldId id="398" r:id="rId18"/>
    <p:sldId id="385" r:id="rId19"/>
    <p:sldId id="388" r:id="rId20"/>
    <p:sldId id="389" r:id="rId21"/>
    <p:sldId id="422" r:id="rId22"/>
    <p:sldId id="423" r:id="rId23"/>
    <p:sldId id="425" r:id="rId24"/>
    <p:sldId id="427" r:id="rId25"/>
    <p:sldId id="428" r:id="rId26"/>
    <p:sldId id="429" r:id="rId27"/>
    <p:sldId id="446" r:id="rId28"/>
    <p:sldId id="436" r:id="rId29"/>
    <p:sldId id="437" r:id="rId30"/>
    <p:sldId id="439" r:id="rId3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5F5"/>
    <a:srgbClr val="F0E7E6"/>
    <a:srgbClr val="6A0000"/>
    <a:srgbClr val="23476B"/>
    <a:srgbClr val="336699"/>
    <a:srgbClr val="EAEDF6"/>
    <a:srgbClr val="DAE0F0"/>
    <a:srgbClr val="778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3B84EB25-7F7E-43CC-8563-A268333EA4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664D6AE9-BB2F-4214-8A47-DC494C8E70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FC7278E4-743C-4DFA-847E-661F32DA6B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xmlns="" id="{AC1E14D6-E910-4058-9953-4D0C1DE381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xmlns="" id="{42F40D53-0157-4D01-967D-D64961D759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xmlns="" id="{7EFE5382-C36B-48A5-8D7A-7082A9189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202C8C5-D9CB-45EF-A3E4-03C06AAE4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589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B8F9E6-F9B1-43C5-89D0-D4407567052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27">
            <a:extLst>
              <a:ext uri="{FF2B5EF4-FFF2-40B4-BE49-F238E27FC236}">
                <a16:creationId xmlns:a16="http://schemas.microsoft.com/office/drawing/2014/main" xmlns="" id="{076D392B-1C92-4F2A-9CC4-103BD6D0107D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2A20C10-83FB-44AC-8914-BA5955CF6D18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84E56B6-47FB-48C7-9018-110A33D7C0B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5B01134-B235-4B33-9F8E-FA530E01017A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xmlns="" id="{2946B0F5-5E56-4C1F-A5A5-69E08CB4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8A157-A28D-4B69-867E-E1697176AB9F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xmlns="" id="{EDE2D30F-4A88-4DCA-A8C9-C697FACA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xmlns="" id="{54B7C7D9-F4DA-44CD-90F4-19DF47DB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69267-ABCB-4858-85F5-6EA941A02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23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2CEDCD39-540E-42A4-8F9D-3CDE24F7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92899-CBA7-4A16-AB65-9FB63DE9B636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BD69E49C-ABD3-4D01-9774-EF15B75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90616C99-625B-4779-8832-4DE23C1A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E0824-54C4-4754-B8D8-C8954CE59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47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BC9F4A5A-7E32-4285-BEEE-E76C7540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AF2F5-9967-4B17-A97E-228852D5F6A7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C377E20B-FE02-457A-931B-21079B0B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8831F737-F479-4DE7-AA8C-DDE7B872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8CA94-C611-4FF3-AD49-909B38E86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AB50970E-9CA8-4D03-B812-C155F0AB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55D3-7B3F-477E-86ED-A49521BFC3DF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B57E3145-4C8C-4D54-8A22-05C64EF1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8ECD4CFB-3230-4949-A4F2-686B538D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2808A-026C-4B78-909E-6FD8098DB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37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4D45F74-870B-41E8-BBDB-B9F6A1CEDBD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27">
            <a:extLst>
              <a:ext uri="{FF2B5EF4-FFF2-40B4-BE49-F238E27FC236}">
                <a16:creationId xmlns:a16="http://schemas.microsoft.com/office/drawing/2014/main" xmlns="" id="{06DAAB7A-4EDB-46E7-A962-BABED0BB453F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1FB018-2D27-4CC3-B8FA-8409897669EE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BC99B3-41B9-49AE-89ED-7C2483A93B96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0A49B0-B9B4-4BD3-B141-7A95440454EE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62F7A667-0F45-4427-AD36-CA2CD3D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33D2C-FB6F-4213-B93E-2B3587CDCCD3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0D1B339-65FD-4402-A320-18A00DF2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578A0C6-597B-41A0-B794-E8CDE031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19FC9AF-67E1-4941-BE65-00122F33D5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735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xmlns="" id="{5236FD21-69EB-4E31-B2AC-A32BF5D4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E3C68-38A8-48CB-A5AD-8832F8EF0EB4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526C7D7-8150-447A-BF5B-AFE13C9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xmlns="" id="{37E2F389-B1F3-48B6-B0A0-EF22509B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FF86A-670B-48CE-86DC-5389E86FD9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38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xmlns="" id="{1E4FBD92-35DD-4714-B195-74506BEC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98117-5654-4030-A274-73E9C83888B9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02A07A6B-0D80-4581-BB75-7B8EE47F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xmlns="" id="{6E8FA574-C408-45FA-B1D7-3DEFD1E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E61CC-D637-4A42-AE17-7B52FE1E75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3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xmlns="" id="{18E9C36E-1FCA-474D-B45F-3DB24CC7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FF2E-6F58-4155-9BC8-4E5DC8CD9896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53789F44-496B-49BF-B44F-1C6B3CCF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6738AD33-F973-4B66-BA02-D2168AB1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81DD4-AD6E-4F4C-BCA0-82D2CD977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7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xmlns="" id="{51917E88-3872-450D-8014-906FD7D9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865A5-3E77-466A-9E2D-6976B6092354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06B014-E41B-431D-BEEB-2E4E8102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xmlns="" id="{EE4271A2-30F8-4D23-B37C-930F62A9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DA24C-8B27-45B9-8BD9-D1903C48E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1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21F627-5934-44BB-AD6B-4125B0CD29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27">
            <a:extLst>
              <a:ext uri="{FF2B5EF4-FFF2-40B4-BE49-F238E27FC236}">
                <a16:creationId xmlns:a16="http://schemas.microsoft.com/office/drawing/2014/main" xmlns="" id="{99354C0C-0594-45FA-9F3B-6BA5E8998DA2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xmlns="" id="{EE83F878-DA7D-488A-9F74-F6DE4646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1F33-FB2A-4DF8-81D5-516C7B5E8AE7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194DA085-228C-4103-93C6-A4ED3AC9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CF6D4727-79B8-47AA-870C-5893BF84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08157-BC01-44A0-B144-60E5F250D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0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8F3E30-1F92-4BFE-991B-61BC3C51018E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B13EED-2613-4F44-9C2B-A138993BD50B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AFDAC6-780A-464C-8F91-F2FB3A0043B3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3BFD3463-4D84-4001-858D-609EF4E3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FB2F8-1E00-4D4C-8E93-E9017F18CAF2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4810E45A-DF7C-4D45-B20B-A8A6F423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15712871-A2B6-4F1F-8AA6-EC5AD173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A9078CC0-1727-4C2F-BF4C-B09C76DC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1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0005D0F-DB6A-40AC-8109-FE343360F53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xmlns="" id="{01137048-F915-44F5-8C7B-56D0D55D10E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xmlns="" id="{6DCEBFB5-45A1-4C3F-BA20-5E466C2443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35F6F37-F96D-489F-9DC1-90CB78F21D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60B8E2F0-DBAF-4133-B41A-DD99CBE28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78102187-CE0B-4DAA-B6E6-EB3EAD624603}" type="datetimeFigureOut">
              <a:rPr lang="en-US"/>
              <a:pPr>
                <a:defRPr/>
              </a:pPr>
              <a:t>9/19/2020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37D62D-733E-4177-9D0F-CFC4881C2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127A5A47-2588-41DB-BE63-F6FA6631B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E5DC7EBF-E55A-4B22-AA9B-F3B1C6FBD2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xmlns="" id="{00010B9E-9F7A-4BD7-8613-0935A504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905000"/>
            <a:ext cx="8001000" cy="4419600"/>
          </a:xfrm>
          <a:prstGeom prst="rect">
            <a:avLst/>
          </a:prstGeom>
          <a:solidFill>
            <a:srgbClr val="F9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pic>
        <p:nvPicPr>
          <p:cNvPr id="1034" name="Picture 64" descr="test">
            <a:extLst>
              <a:ext uri="{FF2B5EF4-FFF2-40B4-BE49-F238E27FC236}">
                <a16:creationId xmlns:a16="http://schemas.microsoft.com/office/drawing/2014/main" xmlns="" id="{79F5E54B-4730-4DBE-B9C4-D38CEEE6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0194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5">
            <a:extLst>
              <a:ext uri="{FF2B5EF4-FFF2-40B4-BE49-F238E27FC236}">
                <a16:creationId xmlns:a16="http://schemas.microsoft.com/office/drawing/2014/main" xmlns="" id="{E957A9A2-F5A1-4E8E-8E77-233F750E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229600" cy="3048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xmlns="" id="{BAD35A1F-BECC-4CCA-8C84-9DDC11F0D3F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638800" y="3352800"/>
            <a:ext cx="6172200" cy="762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xmlns="" id="{C8F9AA78-22D8-495C-A512-4AFB94387CF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-2371725" y="3357563"/>
            <a:ext cx="6032500" cy="762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xmlns="" id="{6BD51310-D1A9-4F2E-9E6E-4A50AE7087C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-2514600" y="3390900"/>
            <a:ext cx="6172200" cy="762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xmlns="" id="{CE2142AA-94E3-4F9A-A366-4B21F153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8077200" cy="762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xmlns="" id="{F3674E12-8E38-41C7-BE38-E1561263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24600"/>
            <a:ext cx="2514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1400" b="1">
                <a:solidFill>
                  <a:schemeClr val="bg1"/>
                </a:solidFill>
                <a:latin typeface="Tahoma" panose="020B0604030504040204" pitchFamily="34" charset="0"/>
                <a:cs typeface="+mn-cs"/>
              </a:rPr>
              <a:t>McGraw-Hill</a:t>
            </a:r>
          </a:p>
        </p:txBody>
      </p:sp>
      <p:sp>
        <p:nvSpPr>
          <p:cNvPr id="20" name="Text Box 59">
            <a:extLst>
              <a:ext uri="{FF2B5EF4-FFF2-40B4-BE49-F238E27FC236}">
                <a16:creationId xmlns:a16="http://schemas.microsoft.com/office/drawing/2014/main" xmlns="" id="{B2D1C385-E11B-4803-93BC-DDDE7D70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324600"/>
            <a:ext cx="59436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1200" b="1">
                <a:solidFill>
                  <a:schemeClr val="bg1"/>
                </a:solidFill>
                <a:latin typeface="Tahoma" panose="020B0604030504040204" pitchFamily="34" charset="0"/>
                <a:cs typeface="+mn-cs"/>
              </a:rPr>
              <a:t>© 2007 The McGraw-Hill Companies, Inc. All rights reserved.</a:t>
            </a:r>
          </a:p>
        </p:txBody>
      </p:sp>
      <p:sp>
        <p:nvSpPr>
          <p:cNvPr id="21" name="Text Box 62">
            <a:extLst>
              <a:ext uri="{FF2B5EF4-FFF2-40B4-BE49-F238E27FC236}">
                <a16:creationId xmlns:a16="http://schemas.microsoft.com/office/drawing/2014/main" xmlns="" id="{54715073-DF33-4B9C-ACB7-F54B59375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"/>
            <a:ext cx="2514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EAEDF6"/>
                </a:solidFill>
                <a:latin typeface="Tahoma" panose="020B0604030504040204" pitchFamily="34" charset="0"/>
              </a:rPr>
              <a:t>Slide </a:t>
            </a:r>
            <a:fld id="{2D13D0FE-CE9A-4261-8963-56E870C7F9E5}" type="slidenum">
              <a:rPr lang="en-US" altLang="en-US" sz="1400" b="1">
                <a:solidFill>
                  <a:srgbClr val="EAEDF6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EAEDF6"/>
              </a:solidFill>
              <a:latin typeface="Tahoma" panose="020B0604030504040204" pitchFamily="34" charset="0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E0D3DD13-87C4-4BD8-930E-0E1C898D34B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630863" y="3346450"/>
            <a:ext cx="6032500" cy="762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xmlns="" id="{E8D324E4-09ED-42D8-BBEA-C4047718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229600" cy="762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C3A28C1-B431-45E5-A819-3A754474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8089900" cy="76200"/>
          </a:xfrm>
          <a:prstGeom prst="rect">
            <a:avLst/>
          </a:prstGeom>
          <a:gradFill rotWithShape="0">
            <a:gsLst>
              <a:gs pos="0">
                <a:srgbClr val="E8D7D7"/>
              </a:gs>
              <a:gs pos="50000">
                <a:srgbClr val="6A0000"/>
              </a:gs>
              <a:gs pos="100000">
                <a:srgbClr val="E8D7D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9" r:id="rId2"/>
    <p:sldLayoutId id="2147483907" r:id="rId3"/>
    <p:sldLayoutId id="2147483900" r:id="rId4"/>
    <p:sldLayoutId id="2147483901" r:id="rId5"/>
    <p:sldLayoutId id="2147483902" r:id="rId6"/>
    <p:sldLayoutId id="2147483903" r:id="rId7"/>
    <p:sldLayoutId id="2147483908" r:id="rId8"/>
    <p:sldLayoutId id="2147483909" r:id="rId9"/>
    <p:sldLayoutId id="2147483904" r:id="rId10"/>
    <p:sldLayoutId id="214748390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5qig9HIJ7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9eu3LFewG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HMvfDwdr2Q" TargetMode="External"/><Relationship Id="rId2" Type="http://schemas.openxmlformats.org/officeDocument/2006/relationships/hyperlink" Target="https://www.youtube.com/watch?v=aRYYyh0OUK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fXTFtzVmPQ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CQDIwHlXY" TargetMode="External"/><Relationship Id="rId2" Type="http://schemas.openxmlformats.org/officeDocument/2006/relationships/hyperlink" Target="https://www.youtube.com/watch?v=3NXC4Q_4JV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XBC-71aZs" TargetMode="External"/><Relationship Id="rId2" Type="http://schemas.openxmlformats.org/officeDocument/2006/relationships/hyperlink" Target="https://www.youtube.com/watch?v=GsM88JE7X6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QeWHh-dD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9DA10302-A6FA-40F9-9161-F04E4C86D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74663"/>
            <a:ext cx="6348413" cy="2873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</p:txBody>
      </p:sp>
      <p:sp>
        <p:nvSpPr>
          <p:cNvPr id="7171" name="Rectangle 9">
            <a:extLst>
              <a:ext uri="{FF2B5EF4-FFF2-40B4-BE49-F238E27FC236}">
                <a16:creationId xmlns:a16="http://schemas.microsoft.com/office/drawing/2014/main" xmlns="" id="{3795D499-65A3-4122-A257-29C156155E4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838200" y="1828800"/>
            <a:ext cx="7658100" cy="4191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400"/>
              <a:t>Stratification and </a:t>
            </a:r>
            <a:br>
              <a:rPr lang="en-US" altLang="en-US" sz="4400"/>
            </a:br>
            <a:r>
              <a:rPr lang="en-US" altLang="en-US" sz="4400"/>
              <a:t>Social Mobility </a:t>
            </a:r>
            <a:br>
              <a:rPr lang="en-US" altLang="en-US" sz="4400"/>
            </a:br>
            <a:endParaRPr lang="en-US" altLang="en-US" sz="4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A0B2F8-1263-49E6-BC5D-8507776B191C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165D309-1A22-43CD-945A-533A0FE9B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9C96A708-2082-4370-AE22-ADAC9368F75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the oppressed may support laws against their own interests and even make sacrifices that benefit the bourgeoisie.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this to happen the working class has to develop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class consciousness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78680F-44FA-4F79-A9D5-CE126BE0CEF2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792A4550-8352-45FA-9912-813123460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29E735D7-3DDC-44C4-8F25-DD0C5BDB27D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Karl Marx’s View of Class Differentiation</a:t>
            </a:r>
          </a:p>
          <a:p>
            <a:pPr lvl="2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Consciousness: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awareness of common vested interests and the need for collective political action to bring about change</a:t>
            </a:r>
          </a:p>
        </p:txBody>
      </p:sp>
      <p:sp>
        <p:nvSpPr>
          <p:cNvPr id="461828" name="Rectangle 4">
            <a:extLst>
              <a:ext uri="{FF2B5EF4-FFF2-40B4-BE49-F238E27FC236}">
                <a16:creationId xmlns:a16="http://schemas.microsoft.com/office/drawing/2014/main" xmlns="" id="{B3967E72-F708-4544-ABC8-230027FC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400" b="1">
                <a:solidFill>
                  <a:srgbClr val="2347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Consciousness: </a:t>
            </a:r>
            <a:r>
              <a:rPr lang="en-US" altLang="en-US" sz="2400">
                <a:solidFill>
                  <a:srgbClr val="2347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attitude held by members of class that does not accurately reflect their objective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75C3BB-AFAB-4758-887B-352D30F29A8E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E4FBE2D9-0544-4BE9-AD06-3D7CD6B5F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12960961-2BD7-41A8-A6C3-91651C27C17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/>
              <a:t>Max Weber (1864-1920)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 believed that Marx’s economic view of stratification could not capture primary features of modern industrial stratification systems </a:t>
            </a:r>
            <a:b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 noticed that social position did not always seem to be simply a matter of property ownership </a:t>
            </a:r>
            <a:b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 believed that  no single characteristic  (such as class) dictates a person's position within the stratification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E23D86-24C9-4C2D-9BE8-5FA4206D2E17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38737567-E4E1-4C07-8C27-FF0FCB209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ACC391AC-468E-4CDD-9988-D9F6CF148A4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Max Weber’s View of Stratification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single characteristic totally defines a person’s position with the stratification system</a:t>
            </a:r>
          </a:p>
          <a:p>
            <a:pPr lvl="2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Weber, each of us has not one but three ranks in society</a:t>
            </a:r>
          </a:p>
        </p:txBody>
      </p:sp>
      <p:sp>
        <p:nvSpPr>
          <p:cNvPr id="462855" name="Text Box 7">
            <a:extLst>
              <a:ext uri="{FF2B5EF4-FFF2-40B4-BE49-F238E27FC236}">
                <a16:creationId xmlns:a16="http://schemas.microsoft.com/office/drawing/2014/main" xmlns="" id="{8E50484C-88B1-493F-91B8-6EA4F013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38600"/>
            <a:ext cx="2209800" cy="1974850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Power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ability to exercise one’s will over others</a:t>
            </a:r>
            <a:b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</a:br>
            <a:endParaRPr lang="en-US" altLang="en-US" sz="2400">
              <a:solidFill>
                <a:srgbClr val="F9F5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2856" name="Text Box 8">
            <a:extLst>
              <a:ext uri="{FF2B5EF4-FFF2-40B4-BE49-F238E27FC236}">
                <a16:creationId xmlns:a16="http://schemas.microsoft.com/office/drawing/2014/main" xmlns="" id="{C5B4A306-7DFC-4580-9CD8-8353CC67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038600"/>
            <a:ext cx="2209800" cy="1974850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group of people who have similar level of wealth and income</a:t>
            </a:r>
          </a:p>
        </p:txBody>
      </p:sp>
      <p:sp>
        <p:nvSpPr>
          <p:cNvPr id="462857" name="Text Box 9">
            <a:extLst>
              <a:ext uri="{FF2B5EF4-FFF2-40B4-BE49-F238E27FC236}">
                <a16:creationId xmlns:a16="http://schemas.microsoft.com/office/drawing/2014/main" xmlns="" id="{484D1213-D066-4217-97A4-E11592F29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38600"/>
            <a:ext cx="2209800" cy="1974850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Status Group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people who have the same prestige or lifestyle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8F579C-DA05-4359-8D27-D6740E0CBFB4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5" grpId="0" animBg="1" autoUpdateAnimBg="0"/>
      <p:bldP spid="462856" grpId="0" animBg="1" autoUpdateAnimBg="0"/>
      <p:bldP spid="46285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8CEA56F3-AE79-4F6D-8592-DC3CED6A8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EB6D10B1-A563-47C4-A7FE-8DCEED5B876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2000" y="1981200"/>
            <a:ext cx="7772400" cy="4267200"/>
          </a:xfrm>
        </p:spPr>
        <p:txBody>
          <a:bodyPr/>
          <a:lstStyle/>
          <a:p>
            <a:pPr marL="342900" lvl="3" indent="0" eaLnBrk="1" hangingPunct="1">
              <a:buFontTx/>
              <a:buNone/>
            </a:pPr>
            <a:r>
              <a:rPr lang="en-US" altLang="en-US" sz="1800"/>
              <a:t>Table 9-1. Major Perspectives on Social Stratification</a:t>
            </a:r>
          </a:p>
        </p:txBody>
      </p:sp>
      <p:pic>
        <p:nvPicPr>
          <p:cNvPr id="20484" name="Picture 6" descr="table9">
            <a:extLst>
              <a:ext uri="{FF2B5EF4-FFF2-40B4-BE49-F238E27FC236}">
                <a16:creationId xmlns:a16="http://schemas.microsoft.com/office/drawing/2014/main" xmlns="" id="{C2FCEF8E-630B-4F32-BF7E-61F15C47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296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CB8996-A6CE-4010-99FA-0D746FCC0325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6908CB00-29C7-4F8B-8310-544DC59F1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Stratification by Social Class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BBD8F71-1679-4091-B66D-FC3C8BAB853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Measuring Social Class</a:t>
            </a:r>
          </a:p>
        </p:txBody>
      </p:sp>
      <p:sp>
        <p:nvSpPr>
          <p:cNvPr id="467972" name="Rectangle 4">
            <a:extLst>
              <a:ext uri="{FF2B5EF4-FFF2-40B4-BE49-F238E27FC236}">
                <a16:creationId xmlns:a16="http://schemas.microsoft.com/office/drawing/2014/main" xmlns="" id="{8FA3A204-D19E-4E58-90D7-0EEFD9BA7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71763"/>
            <a:ext cx="79248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2800">
                <a:solidFill>
                  <a:srgbClr val="23476B"/>
                </a:solidFill>
                <a:latin typeface="Tahoma" panose="020B0604030504040204" pitchFamily="34" charset="0"/>
              </a:rPr>
              <a:t>Objective Method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23476B"/>
                </a:solidFill>
                <a:latin typeface="Tahoma" panose="020B0604030504040204" pitchFamily="34" charset="0"/>
              </a:rPr>
              <a:t>In this method Class largely viewed as a statistical category based on</a:t>
            </a:r>
          </a:p>
          <a:p>
            <a:pPr lvl="3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Occupation</a:t>
            </a:r>
          </a:p>
          <a:p>
            <a:pPr lvl="3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Education</a:t>
            </a:r>
          </a:p>
          <a:p>
            <a:pPr lvl="3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Income</a:t>
            </a:r>
          </a:p>
          <a:p>
            <a:pPr lvl="3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Place of residence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8734E6-3CA3-497C-B5CF-B96C8592AFE5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build="p" bldLvl="4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01" name="Rectangle 9">
            <a:extLst>
              <a:ext uri="{FF2B5EF4-FFF2-40B4-BE49-F238E27FC236}">
                <a16:creationId xmlns:a16="http://schemas.microsoft.com/office/drawing/2014/main" xmlns="" id="{37634AA6-58F8-4AFB-B568-AD702617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3200">
                <a:solidFill>
                  <a:srgbClr val="23476B"/>
                </a:solidFill>
                <a:latin typeface="Tahoma" panose="020B0604030504040204" pitchFamily="34" charset="0"/>
              </a:rPr>
              <a:t>Wealth and Income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Tahoma" panose="020B0604030504040204" pitchFamily="34" charset="0"/>
              </a:rPr>
              <a:t>One important dimension of economic inequality involves </a:t>
            </a:r>
            <a:r>
              <a:rPr lang="en-US" altLang="en-US" sz="2400" b="1">
                <a:latin typeface="Tahoma" panose="020B0604030504040204" pitchFamily="34" charset="0"/>
              </a:rPr>
              <a:t>income</a:t>
            </a:r>
            <a:r>
              <a:rPr lang="en-US" altLang="en-US" sz="2400">
                <a:latin typeface="Tahoma" panose="020B0604030504040204" pitchFamily="34" charset="0"/>
              </a:rPr>
              <a:t>, wages or salary from work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Whereas </a:t>
            </a:r>
            <a:r>
              <a:rPr lang="en-US" altLang="en-US" sz="2400" b="1">
                <a:latin typeface="Tahoma" panose="020B0604030504040204" pitchFamily="34" charset="0"/>
              </a:rPr>
              <a:t>wealth</a:t>
            </a:r>
            <a:r>
              <a:rPr lang="en-US" altLang="en-US" sz="2400">
                <a:latin typeface="Tahoma" panose="020B0604030504040204" pitchFamily="34" charset="0"/>
              </a:rPr>
              <a:t>, is an individual’s or family’s total financial assets.</a:t>
            </a:r>
            <a:endParaRPr lang="en-US" altLang="en-US" sz="2400">
              <a:solidFill>
                <a:srgbClr val="23476B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640BCD47-A84D-49A9-88BC-93B3300C8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58825"/>
            <a:ext cx="6348413" cy="841375"/>
          </a:xfrm>
        </p:spPr>
        <p:txBody>
          <a:bodyPr/>
          <a:lstStyle/>
          <a:p>
            <a:pPr eaLnBrk="1" hangingPunct="1"/>
            <a:r>
              <a:rPr lang="en-US" altLang="en-US"/>
              <a:t>Stratification by Social Class</a:t>
            </a:r>
          </a:p>
        </p:txBody>
      </p:sp>
      <p:sp>
        <p:nvSpPr>
          <p:cNvPr id="22532" name="Rectangle 11">
            <a:extLst>
              <a:ext uri="{FF2B5EF4-FFF2-40B4-BE49-F238E27FC236}">
                <a16:creationId xmlns:a16="http://schemas.microsoft.com/office/drawing/2014/main" xmlns="" id="{6BB6FFEE-0BA1-4F4F-83A2-1661396C593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2209800"/>
            <a:ext cx="7772400" cy="3706813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xmlns="" id="{BDB21A8C-1889-4CBC-86C6-82C7EA304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6553200"/>
            <a:ext cx="5219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Book Antiqua" panose="02040602050305030304" pitchFamily="18" charset="0"/>
              </a:rPr>
              <a:t>.</a:t>
            </a:r>
            <a:endParaRPr lang="en-US" altLang="en-US" sz="1200" i="1"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EDAFB3-7FDB-497E-882C-173CB65057BC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1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04C9CB8D-89A7-4380-A1FE-1D00F83AC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Stratification by Social Class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9CD6F9C0-2544-4537-AA84-7EF90F15C36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543800" cy="4191000"/>
          </a:xfrm>
        </p:spPr>
        <p:txBody>
          <a:bodyPr/>
          <a:lstStyle/>
          <a:p>
            <a:pPr eaLnBrk="1" hangingPunct="1"/>
            <a:r>
              <a:rPr lang="en-US" altLang="en-US" b="1"/>
              <a:t>Poverty</a:t>
            </a:r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xmlns="" id="{56D6B802-3E14-4161-AA43-D9A43C6E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74676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10000"/>
              </a:spcBef>
              <a:buClrTx/>
              <a:buSzTx/>
              <a:buFontTx/>
              <a:buChar char="–"/>
            </a:pPr>
            <a:r>
              <a:rPr lang="en-US" altLang="en-US" sz="2800" b="1">
                <a:solidFill>
                  <a:srgbClr val="23476B"/>
                </a:solidFill>
                <a:latin typeface="Tahoma" panose="020B0604030504040204" pitchFamily="34" charset="0"/>
              </a:rPr>
              <a:t>Absolute poverty</a:t>
            </a:r>
            <a:r>
              <a:rPr lang="en-US" altLang="en-US" sz="2800">
                <a:solidFill>
                  <a:srgbClr val="23476B"/>
                </a:solidFill>
                <a:latin typeface="Tahoma" panose="020B0604030504040204" pitchFamily="34" charset="0"/>
              </a:rPr>
              <a:t>: minimum level of subsistence that no family should live below </a:t>
            </a:r>
          </a:p>
          <a:p>
            <a:pPr lvl="1" eaLnBrk="1" hangingPunct="1">
              <a:spcBef>
                <a:spcPct val="10000"/>
              </a:spcBef>
              <a:buClrTx/>
              <a:buSzTx/>
              <a:buFontTx/>
              <a:buChar char="–"/>
            </a:pPr>
            <a:r>
              <a:rPr lang="en-US" altLang="en-US" sz="2800" b="1">
                <a:solidFill>
                  <a:srgbClr val="23476B"/>
                </a:solidFill>
                <a:latin typeface="Tahoma" panose="020B0604030504040204" pitchFamily="34" charset="0"/>
              </a:rPr>
              <a:t>Relative poverty</a:t>
            </a:r>
            <a:r>
              <a:rPr lang="en-US" altLang="en-US" sz="2800">
                <a:solidFill>
                  <a:srgbClr val="23476B"/>
                </a:solidFill>
                <a:latin typeface="Tahoma" panose="020B0604030504040204" pitchFamily="34" charset="0"/>
              </a:rPr>
              <a:t>: floating standard by which people at the bottom of a society are judged as being disadvantaged in comparison to the nation as a whole</a:t>
            </a:r>
          </a:p>
          <a:p>
            <a:pPr lvl="1" eaLnBrk="1" hangingPunct="1">
              <a:spcBef>
                <a:spcPct val="10000"/>
              </a:spcBef>
              <a:buClrTx/>
              <a:buSzTx/>
              <a:buFontTx/>
              <a:buChar char="–"/>
            </a:pPr>
            <a:r>
              <a:rPr lang="en-US" altLang="en-US" sz="2800">
                <a:solidFill>
                  <a:srgbClr val="23476B"/>
                </a:solidFill>
                <a:latin typeface="Tahoma" panose="020B0604030504040204" pitchFamily="34" charset="0"/>
                <a:hlinkClick r:id="rId2"/>
              </a:rPr>
              <a:t>https://www.youtube.com/watch?v=U5qig9HIJ7k</a:t>
            </a:r>
            <a:r>
              <a:rPr lang="en-US" altLang="en-US" sz="2800">
                <a:solidFill>
                  <a:srgbClr val="23476B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540E501-B2EF-4731-AC4B-4ED2E0C30DF7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BEE83927-A3A9-4F97-9ED2-D132DB14F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Stratification by Social Class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AB926127-8931-4824-BBFE-1D383DDE4B7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8382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Poverty</a:t>
            </a:r>
          </a:p>
          <a:p>
            <a:pPr lvl="1" eaLnBrk="1" hangingPunct="1"/>
            <a:r>
              <a:rPr lang="en-US" altLang="en-US"/>
              <a:t>Who Are the Poor?</a:t>
            </a:r>
          </a:p>
        </p:txBody>
      </p:sp>
      <p:sp>
        <p:nvSpPr>
          <p:cNvPr id="476164" name="Rectangle 4">
            <a:extLst>
              <a:ext uri="{FF2B5EF4-FFF2-40B4-BE49-F238E27FC236}">
                <a16:creationId xmlns:a16="http://schemas.microsoft.com/office/drawing/2014/main" xmlns="" id="{F3E19787-C105-4A05-9F58-4B2C881C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194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23476B"/>
                </a:solidFill>
                <a:latin typeface="Tahoma" panose="020B0604030504040204" pitchFamily="34" charset="0"/>
              </a:rPr>
              <a:t>Not a static social class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Explaining Poverty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In Gans’s view, poverty and poor satisfy positive functions for many non poor groups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23476B"/>
                </a:solidFill>
                <a:latin typeface="Tahoma" panose="020B0604030504040204" pitchFamily="34" charset="0"/>
                <a:hlinkClick r:id="rId2"/>
              </a:rPr>
              <a:t>https://www.youtube.com/watch?v=_9eu3LFewG0</a:t>
            </a:r>
            <a:r>
              <a:rPr lang="en-US" altLang="en-US" sz="2400">
                <a:solidFill>
                  <a:srgbClr val="23476B"/>
                </a:solidFill>
                <a:latin typeface="Tahoma" panose="020B0604030504040204" pitchFamily="34" charset="0"/>
              </a:rPr>
              <a:t> 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rgbClr val="23476B"/>
              </a:solidFill>
              <a:latin typeface="Tahoma" panose="020B0604030504040204" pitchFamily="34" charset="0"/>
            </a:endParaRP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xmlns="" id="{03AEAD6B-3EE9-44E0-BFF9-DE4FB239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7467600" cy="879475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Life Chances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opportunities to provide material goods, positive living conditions, and favorable life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0DC669-4D6A-4B3B-8FF5-2CF1283DB05A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uild="p" bldLvl="3" autoUpdateAnimBg="0"/>
      <p:bldP spid="47616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5AC7EF78-A0E1-41AF-925A-86CF64F74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Social Mobility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EF390267-6B01-4F59-8202-D85A5EEFA01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2000" y="3048000"/>
            <a:ext cx="7772400" cy="3124200"/>
          </a:xfrm>
        </p:spPr>
        <p:txBody>
          <a:bodyPr/>
          <a:lstStyle/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Stratification system indicates social mobility in a society</a:t>
            </a:r>
          </a:p>
          <a:p>
            <a:pPr lvl="2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System: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position of each individual influenced by the person’s achieved position</a:t>
            </a:r>
          </a:p>
          <a:p>
            <a:pPr lvl="2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Closed System: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allows little or no possibility of moving up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7970EE17-190F-4228-A751-08314C1D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3200">
                <a:solidFill>
                  <a:srgbClr val="23476B"/>
                </a:solidFill>
                <a:latin typeface="Tahoma" panose="020B0604030504040204" pitchFamily="34" charset="0"/>
              </a:rPr>
              <a:t>Open versus Closed Stratification Systems</a:t>
            </a:r>
          </a:p>
        </p:txBody>
      </p:sp>
      <p:sp>
        <p:nvSpPr>
          <p:cNvPr id="479237" name="Text Box 5">
            <a:extLst>
              <a:ext uri="{FF2B5EF4-FFF2-40B4-BE49-F238E27FC236}">
                <a16:creationId xmlns:a16="http://schemas.microsoft.com/office/drawing/2014/main" xmlns="" id="{A6FD9F66-0849-4895-8AA4-BA479D6A9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7467600" cy="879475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Social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Mobility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Movement of individuals or groups from one position in a society’s stratification system to another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B97CE0-6534-469F-A647-5DF40AE5F499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172AE441-0A64-4794-B368-8A6DFA48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Stratification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046EA471-62D8-4E50-849C-AD19B426D4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7543800" cy="3881438"/>
          </a:xfrm>
        </p:spPr>
        <p:txBody>
          <a:bodyPr/>
          <a:lstStyle/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Stratification: structured ranking in which members of society have different amounts of wealth, prestige, and power 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Social Inequality : Condition in which members of society have different amounts of wealth, prestige, and power </a:t>
            </a:r>
          </a:p>
          <a:p>
            <a:pPr eaLnBrk="1" hangingPunct="1"/>
            <a:r>
              <a:rPr lang="en-US" altLang="en-US" sz="2400">
                <a:hlinkClick r:id="rId2"/>
              </a:rPr>
              <a:t>https://www.youtube.com/watch?v=aRYYyh0OUKc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hlinkClick r:id="rId3"/>
              </a:rPr>
              <a:t>https://www.youtube.com/watch?v=0HMvfDwdr2Q</a:t>
            </a:r>
            <a:r>
              <a:rPr lang="en-US" altLang="en-US" sz="240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8A595D-84C8-4F54-8981-D697432CB1EA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AB6CB6D9-EDD3-42F9-BF4B-DCA620C7C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Social Mobility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3036EF43-6CAB-45E8-93E0-C08DCA8568F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b="1"/>
              <a:t>Types of Social Mobility</a:t>
            </a:r>
          </a:p>
        </p:txBody>
      </p:sp>
      <p:sp>
        <p:nvSpPr>
          <p:cNvPr id="480260" name="Rectangle 4">
            <a:extLst>
              <a:ext uri="{FF2B5EF4-FFF2-40B4-BE49-F238E27FC236}">
                <a16:creationId xmlns:a16="http://schemas.microsoft.com/office/drawing/2014/main" xmlns="" id="{23AD144E-0223-4147-A4A2-23701AC5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71763"/>
            <a:ext cx="75438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15000"/>
              </a:spcBef>
              <a:buClrTx/>
              <a:buSzTx/>
              <a:buFontTx/>
              <a:buChar char="–"/>
            </a:pPr>
            <a:r>
              <a:rPr lang="en-US" altLang="en-US" b="1">
                <a:solidFill>
                  <a:srgbClr val="23476B"/>
                </a:solidFill>
                <a:latin typeface="Tahoma" panose="020B0604030504040204" pitchFamily="34" charset="0"/>
              </a:rPr>
              <a:t>Horizontal Mobility</a:t>
            </a: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: movement within same range of prestige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–"/>
            </a:pPr>
            <a:r>
              <a:rPr lang="en-US" altLang="en-US" b="1">
                <a:solidFill>
                  <a:srgbClr val="23476B"/>
                </a:solidFill>
                <a:latin typeface="Tahoma" panose="020B0604030504040204" pitchFamily="34" charset="0"/>
              </a:rPr>
              <a:t>Vertical Mobility</a:t>
            </a: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: movement from one position to another of a different rank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–"/>
            </a:pPr>
            <a:r>
              <a:rPr lang="en-US" altLang="en-US" b="1">
                <a:solidFill>
                  <a:srgbClr val="23476B"/>
                </a:solidFill>
                <a:latin typeface="Tahoma" panose="020B0604030504040204" pitchFamily="34" charset="0"/>
              </a:rPr>
              <a:t>Intergenerational Mobility</a:t>
            </a: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: changes in the social position of children relative to their parents.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–"/>
            </a:pPr>
            <a:r>
              <a:rPr lang="en-US" altLang="en-US" b="1">
                <a:solidFill>
                  <a:srgbClr val="23476B"/>
                </a:solidFill>
                <a:latin typeface="Tahoma" panose="020B0604030504040204" pitchFamily="34" charset="0"/>
              </a:rPr>
              <a:t>Intragenerational Mobility</a:t>
            </a:r>
            <a:r>
              <a:rPr lang="en-US" altLang="en-US">
                <a:solidFill>
                  <a:srgbClr val="23476B"/>
                </a:solidFill>
                <a:latin typeface="Tahoma" panose="020B0604030504040204" pitchFamily="34" charset="0"/>
              </a:rPr>
              <a:t>: social position changes within person’s adult life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35EFF9-3E56-4A97-9548-6E307FD5C468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bldLvl="4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649688DA-C72B-4754-83FB-2BF6861E0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b="1" dirty="0"/>
              <a:t/>
            </a:r>
            <a:br>
              <a:rPr lang="en-AU" b="1" dirty="0"/>
            </a:br>
            <a:r>
              <a:rPr lang="en-AU" b="1" dirty="0"/>
              <a:t/>
            </a:r>
            <a:br>
              <a:rPr lang="en-AU" b="1" dirty="0"/>
            </a:br>
            <a:r>
              <a:rPr lang="en-AU" b="1" dirty="0"/>
              <a:t/>
            </a:r>
            <a:br>
              <a:rPr lang="en-AU" b="1" dirty="0"/>
            </a:br>
            <a:r>
              <a:rPr lang="en-AU" b="1" dirty="0"/>
              <a:t>Inequality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xmlns="" id="{33BBFF5A-3D45-4B3A-A7D0-12CEA0DB7C5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 b="1"/>
              <a:t>Minority, Racial, and Ethnic Groups</a:t>
            </a:r>
          </a:p>
          <a:p>
            <a:pPr eaLnBrk="1" hangingPunct="1"/>
            <a:r>
              <a:rPr lang="en-AU" altLang="en-US"/>
              <a:t>Racial group: Group set apart because of obvious physical differences </a:t>
            </a:r>
          </a:p>
          <a:p>
            <a:pPr eaLnBrk="1" hangingPunct="1"/>
            <a:r>
              <a:rPr lang="en-AU" altLang="en-US"/>
              <a:t>Ethnic group: Group set apart primarily because of its national origin or distinctive cultural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4F2B4-E904-4B9D-944A-4A6B37350DD1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92D56879-E4FC-4D10-B879-3F2112FA9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xmlns="" id="{EA425BCD-5D4D-4F9E-B6D4-394D3666ED3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/>
              <a:t>Minority Groups </a:t>
            </a:r>
          </a:p>
          <a:p>
            <a:pPr eaLnBrk="1" hangingPunct="1"/>
            <a:r>
              <a:rPr lang="en-AU" altLang="en-US"/>
              <a:t>Minority group: Subordinate group whose members have significantly less control or power over their own lives Properties of minority groups include:</a:t>
            </a:r>
          </a:p>
          <a:p>
            <a:pPr eaLnBrk="1" hangingPunct="1"/>
            <a:r>
              <a:rPr lang="en-AU" altLang="en-US"/>
              <a:t> Unequal treatment</a:t>
            </a:r>
          </a:p>
          <a:p>
            <a:pPr eaLnBrk="1" hangingPunct="1"/>
            <a:r>
              <a:rPr lang="en-AU" altLang="en-US"/>
              <a:t> Physical or cultural traits </a:t>
            </a:r>
          </a:p>
          <a:p>
            <a:pPr eaLnBrk="1" hangingPunct="1"/>
            <a:r>
              <a:rPr lang="en-AU" altLang="en-US"/>
              <a:t>Ascribed status </a:t>
            </a:r>
          </a:p>
          <a:p>
            <a:pPr eaLnBrk="1" hangingPunct="1"/>
            <a:r>
              <a:rPr lang="en-AU" altLang="en-US"/>
              <a:t>Solidarity </a:t>
            </a:r>
          </a:p>
          <a:p>
            <a:pPr eaLnBrk="1" hangingPunct="1"/>
            <a:r>
              <a:rPr lang="en-AU" altLang="en-US"/>
              <a:t>In-group marriage</a:t>
            </a:r>
            <a:endParaRPr lang="en-AU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40B00D-9AF8-44EB-BACE-0452DCFAB5FB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FB934416-5561-4B4F-B07E-7148A6B88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xmlns="" id="{A6B4181C-1FCF-417E-B011-0A4BDEA18AB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294188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AU" b="1" dirty="0"/>
              <a:t>Race: Social construction of race</a:t>
            </a:r>
          </a:p>
          <a:p>
            <a:pPr eaLnBrk="1" hangingPunct="1">
              <a:defRPr/>
            </a:pPr>
            <a:r>
              <a:rPr lang="en-AU" dirty="0"/>
              <a:t>Society socially constructs which racial differences are important</a:t>
            </a:r>
          </a:p>
          <a:p>
            <a:pPr eaLnBrk="1" hangingPunct="1">
              <a:defRPr/>
            </a:pPr>
            <a:r>
              <a:rPr lang="en-AU" dirty="0"/>
              <a:t>Racial formation: </a:t>
            </a:r>
            <a:r>
              <a:rPr lang="en-AU" dirty="0" err="1"/>
              <a:t>Sociohistorical</a:t>
            </a:r>
            <a:r>
              <a:rPr lang="en-AU" dirty="0"/>
              <a:t> process in which racial categories are created, inhibited, transformed, and destroyed. E.g. Native Americans “One-drop rule”</a:t>
            </a:r>
          </a:p>
          <a:p>
            <a:pPr eaLnBrk="1" hangingPunct="1">
              <a:defRPr/>
            </a:pPr>
            <a:r>
              <a:rPr lang="en-AU" dirty="0"/>
              <a:t>Ethnic group: Group set apart from others primarily because of its national origin or distinctive cultural patterns </a:t>
            </a:r>
          </a:p>
          <a:p>
            <a:pPr eaLnBrk="1" hangingPunct="1">
              <a:defRPr/>
            </a:pPr>
            <a:r>
              <a:rPr lang="en-AU" dirty="0"/>
              <a:t>Distinction between racial and ethnic minorities is not always clear-cut </a:t>
            </a:r>
          </a:p>
          <a:p>
            <a:pPr eaLnBrk="1" hangingPunct="1">
              <a:defRPr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8458FE-DC73-4B78-A02F-F29A121103EE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xmlns="" id="{F5289117-862E-47B7-88C6-2DE42505E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xmlns="" id="{2543CF08-C9BA-4F06-A0AF-6676AE91D78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AU" altLang="en-US" b="1"/>
              <a:t>Prejudice and Discrimination</a:t>
            </a:r>
          </a:p>
          <a:p>
            <a:pPr eaLnBrk="1" hangingPunct="1"/>
            <a:r>
              <a:rPr lang="en-AU" altLang="en-US"/>
              <a:t>Prejudice: Negative attitude toward an entire category of people </a:t>
            </a:r>
          </a:p>
          <a:p>
            <a:pPr eaLnBrk="1" hangingPunct="1"/>
            <a:r>
              <a:rPr lang="en-AU" altLang="en-US"/>
              <a:t>Ethnocentrism: Tendency to assume one’s culture and way of life are superior to others </a:t>
            </a:r>
          </a:p>
          <a:p>
            <a:pPr eaLnBrk="1" hangingPunct="1"/>
            <a:r>
              <a:rPr lang="en-AU" altLang="en-US"/>
              <a:t>Racism: Belief that one race is supreme and others are innately inferior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09AA52-3F19-4FCC-836E-26ABA36D2846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xmlns="" id="{17E89D7B-0A1E-4A04-A32E-8E1DA673F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xmlns="" id="{5A1B41EE-560D-4E86-93FE-32550A28A9C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AU" altLang="en-US"/>
              <a:t>Color-blind racism: Use of principle of race neutrality to defend racially unequal status quo </a:t>
            </a:r>
          </a:p>
          <a:p>
            <a:pPr eaLnBrk="1" hangingPunct="1"/>
            <a:r>
              <a:rPr lang="en-AU" altLang="en-US"/>
              <a:t>Idea that society should be color- blind perpetuates racial inequality </a:t>
            </a:r>
          </a:p>
          <a:p>
            <a:pPr eaLnBrk="1" hangingPunct="1"/>
            <a:r>
              <a:rPr lang="en-AU" altLang="en-US"/>
              <a:t>Color line still in place, even if more people refuse to acknowledge its existence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14F236-F4ED-4951-8D57-E2DD84DE6369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33CAF18E-C015-4D58-9D80-7C35965C2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CDD90360-6F78-42CF-90D4-6C6B24BF150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 b="1"/>
              <a:t>Discriminatory Behavior</a:t>
            </a:r>
          </a:p>
          <a:p>
            <a:pPr eaLnBrk="1" hangingPunct="1"/>
            <a:r>
              <a:rPr lang="en-AU" altLang="en-US"/>
              <a:t>Discrimination: Denial of opportunities and equal rights to individuals and groups based on some type of arbitrary bias. Discrimination persists even for educated and qualified minority members </a:t>
            </a:r>
          </a:p>
          <a:p>
            <a:pPr eaLnBrk="1" hangingPunct="1"/>
            <a:r>
              <a:rPr lang="en-AU" altLang="en-US"/>
              <a:t>Glass ceiling: invisible barrier blocking promotion of qualified individuals in work environment because of gender, race, or ethnicity</a:t>
            </a:r>
          </a:p>
          <a:p>
            <a:pPr eaLnBrk="1" hangingPunct="1"/>
            <a:r>
              <a:rPr lang="en-AU" altLang="en-US">
                <a:hlinkClick r:id="rId2"/>
              </a:rPr>
              <a:t>https://www.youtube.com/watch?v=afXTFtzVmPQ</a:t>
            </a:r>
            <a:r>
              <a:rPr lang="en-AU" alt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B8701-D4FB-4663-9C4C-BBA3F27B971B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xmlns="" id="{17D99D59-23D9-4F5E-9BC4-29E078A1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xmlns="" id="{F8DF9AF1-A6C4-4356-BC58-C24ED72027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AU" altLang="en-US" b="1"/>
              <a:t>The Privileges of the Dominant</a:t>
            </a:r>
          </a:p>
          <a:p>
            <a:pPr eaLnBrk="1" hangingPunct="1"/>
            <a:r>
              <a:rPr lang="en-AU" altLang="en-US"/>
              <a:t>White privilege: rights or immunities granted to people as a benefit or favour simply because they are white </a:t>
            </a:r>
          </a:p>
          <a:p>
            <a:pPr eaLnBrk="1" hangingPunct="1"/>
            <a:r>
              <a:rPr lang="en-AU" altLang="en-US"/>
              <a:t>Institutional discrimination: Denial of opportunities and equal rights that results from operations of a society </a:t>
            </a:r>
          </a:p>
          <a:p>
            <a:pPr eaLnBrk="1" hangingPunct="1"/>
            <a:r>
              <a:rPr lang="en-AU" altLang="en-US"/>
              <a:t>Affirmative action: Positive efforts to recruit minority members or women for jobs, promotions, and educational opportunities</a:t>
            </a:r>
            <a:endParaRPr lang="en-AU" altLang="en-US" b="1"/>
          </a:p>
          <a:p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875902-03E1-47F4-B1F9-8B1AFA832EED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xmlns="" id="{786DD04D-EBEC-4EC2-A02E-A6086E1A2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xmlns="" id="{B5530A44-ABC7-492F-AC8F-8A7A97CF19C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AU" altLang="en-US" b="1"/>
              <a:t>Spectrum of Intergroup Relations</a:t>
            </a:r>
          </a:p>
          <a:p>
            <a:pPr eaLnBrk="1" hangingPunct="1"/>
            <a:r>
              <a:rPr lang="en-AU" altLang="en-US"/>
              <a:t>Racial and ethnic groups can relate to one another in a variety of ways, from friendships and intermarriages to hostility </a:t>
            </a:r>
          </a:p>
          <a:p>
            <a:pPr eaLnBrk="1" hangingPunct="1"/>
            <a:r>
              <a:rPr lang="en-AU" altLang="en-US"/>
              <a:t>Genocide: Deliberate, systematic killing of an entire people or nation </a:t>
            </a:r>
          </a:p>
          <a:p>
            <a:pPr eaLnBrk="1" hangingPunct="1"/>
            <a:r>
              <a:rPr lang="en-AU" altLang="en-US"/>
              <a:t>Expulsion of a people is another extreme means of acting out racial or ethnic prejudice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D5FF0B-3F52-4179-BC4A-3592A83EB942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xmlns="" id="{64C38D95-6794-4F1F-BA8B-F6303FEC3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xmlns="" id="{745F72CB-509A-4B11-911D-C1F394C1021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AU" dirty="0"/>
          </a:p>
          <a:p>
            <a:pPr eaLnBrk="1" hangingPunct="1">
              <a:defRPr/>
            </a:pPr>
            <a:r>
              <a:rPr lang="en-AU" dirty="0"/>
              <a:t>Amalgamation: Happens when majority group and minority group combine to form a new group </a:t>
            </a:r>
          </a:p>
          <a:p>
            <a:pPr eaLnBrk="1" hangingPunct="1">
              <a:defRPr/>
            </a:pPr>
            <a:r>
              <a:rPr lang="en-AU" dirty="0"/>
              <a:t>Assimilation: Process through which person forsakes his or her cultural tradition to become part of a different culture No guarantee of social acceptance</a:t>
            </a:r>
          </a:p>
          <a:p>
            <a:pPr eaLnBrk="1" hangingPunct="1">
              <a:defRPr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98667C-0021-4ACC-971F-BDFD2BC962E6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47C8B99C-9E6E-4F24-BAE8-E4A7C8F4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Systems of Stratification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C829E62A-72C5-4B59-88CA-EF220637B2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2672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Systems of Stratification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Ascribed Status 			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Achieved Status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 Slavery : Individuals are owned by other people, who treat them as property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https://www.youtube.com/watch?v=3NXC4Q_4JVg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 Caste System : Hereditary ranks usually religiously dictated and tend to be fixed and immobile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https://www.youtube.com/watch?v=HyCQDIwHlXY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8D7CB3-6DE7-4821-A9C8-19B97B960ECD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D7CAD068-3C41-4F75-9F6F-D8B1D6C6E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 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xmlns="" id="{85A04874-69D7-47FF-AB15-8FC7D3A1B99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/>
              <a:t>Segregation: Physical separation of two groups of people in terms of residence, workplace, and social events. Generally, dominant group imposes pattern on a minority group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AU" dirty="0"/>
              <a:t>	Apartheid: Republic of South Africa severely restricted 	the movement of Blacks and non-Whites</a:t>
            </a:r>
          </a:p>
          <a:p>
            <a:pPr eaLnBrk="1" hangingPunct="1">
              <a:defRPr/>
            </a:pPr>
            <a:r>
              <a:rPr lang="en-AU" dirty="0"/>
              <a:t>Pluralism: Based on mutual respect among various groups in a society for one another’s cultures </a:t>
            </a:r>
          </a:p>
          <a:p>
            <a:pPr eaLnBrk="1" hangingPunct="1">
              <a:defRPr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EF03D9-D0CE-4797-A6F5-55D748B80529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441C4073-20E7-4550-8501-9C798429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580C3526-660C-4930-A59D-06DD8B0AF4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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Feudalism/Esates : peasants worked in exchange for land and military protection and other services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https://www.youtube.com/watch?v=GsM88JE7X6I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 Class System : social ranking based primarily on economic position in which achieved characteristics can influence social mobility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https://www.youtube.com/watch?v=9tXBC-71aZs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36CF9D-770C-4126-9D44-D7DD345E9BDD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B796EA04-01F9-4B64-96A0-A2BF22307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Stratification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A2A46BF1-D68B-4E1E-B59A-9EEAD19BD34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2590800"/>
            <a:ext cx="7772400" cy="3352800"/>
          </a:xfrm>
        </p:spPr>
        <p:txBody>
          <a:bodyPr/>
          <a:lstStyle/>
          <a:p>
            <a:pPr lvl="2" eaLnBrk="1" hangingPunct="1">
              <a:spcBef>
                <a:spcPct val="1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Rossides (1997) uses five-class model to describe class system: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https://www.youtube.com/watch?v=cQeWHh-dDks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</a:pPr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xmlns="" id="{5CFD7399-CD49-48C9-B2CF-90152DD1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7772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2347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Classes</a:t>
            </a:r>
          </a:p>
        </p:txBody>
      </p:sp>
      <p:sp>
        <p:nvSpPr>
          <p:cNvPr id="458757" name="Text Box 5">
            <a:extLst>
              <a:ext uri="{FF2B5EF4-FFF2-40B4-BE49-F238E27FC236}">
                <a16:creationId xmlns:a16="http://schemas.microsoft.com/office/drawing/2014/main" xmlns="" id="{51BB2382-D9DB-4D1E-B8A4-C79F38D02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934200" cy="1200150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30188" indent="-23018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Upper class				 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Working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Upper-middle class 		 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Lower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Lower-middle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D2237D-E737-419A-A71A-2CD2B0F6AEB2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9C15E90E-E599-40E1-BEAD-5E016D2ED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AA5682CB-59DC-41DA-BAB7-72BB1169CE7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Is Stratification Universal?</a:t>
            </a: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xmlns="" id="{9AAC1F3E-58CC-4551-A818-115E1D90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09863"/>
            <a:ext cx="754380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2800">
                <a:solidFill>
                  <a:srgbClr val="2347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Inequality exists in all societies—even the simplest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800">
                <a:solidFill>
                  <a:srgbClr val="2347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Functionalist View</a:t>
            </a:r>
          </a:p>
        </p:txBody>
      </p:sp>
      <p:sp>
        <p:nvSpPr>
          <p:cNvPr id="516101" name="Text Box 5">
            <a:extLst>
              <a:ext uri="{FF2B5EF4-FFF2-40B4-BE49-F238E27FC236}">
                <a16:creationId xmlns:a16="http://schemas.microsoft.com/office/drawing/2014/main" xmlns="" id="{43CCD3BF-5366-4299-9060-5F12AF430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7350"/>
            <a:ext cx="3657600" cy="1938338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Social inequity is necessary so that people will be motivated to fill functionally important positions.</a:t>
            </a:r>
          </a:p>
        </p:txBody>
      </p:sp>
      <p:sp>
        <p:nvSpPr>
          <p:cNvPr id="516102" name="Text Box 6">
            <a:extLst>
              <a:ext uri="{FF2B5EF4-FFF2-40B4-BE49-F238E27FC236}">
                <a16:creationId xmlns:a16="http://schemas.microsoft.com/office/drawing/2014/main" xmlns="" id="{16B63776-DF29-42EB-BFA7-0357B10E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91000"/>
            <a:ext cx="3276600" cy="1609725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Does not explain the wide disparity between the rich and the poor</a:t>
            </a:r>
            <a:b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</a:br>
            <a:endParaRPr lang="en-US" altLang="en-US" sz="2400">
              <a:solidFill>
                <a:srgbClr val="F9F5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DFB4F3-9788-414D-9327-7AE5A9809252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0" grpId="0" build="p" bldLvl="4" autoUpdateAnimBg="0"/>
      <p:bldP spid="516101" grpId="0" animBg="1" autoUpdateAnimBg="0"/>
      <p:bldP spid="51610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23848831-F5AF-4E34-9B9C-AA710ED81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1ABB927-AE6D-4BDF-80DE-330C4BAA8B3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Functionalist feel that stratification is functional for the following reasons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must make certain that its positions are filled </a:t>
            </a: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positions are more important than others </a:t>
            </a: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AutoNum type="arabicPeriod" startAt="3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more important positions must be filled by the more qualified people </a:t>
            </a: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AutoNum type="arabicPeriod" startAt="3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motivate the more qualified people to fill these positions, society must offer them greater rewards</a:t>
            </a: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41635E-A604-4DE3-ACC9-0BF6A401280A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9" name="Text Box 9">
            <a:extLst>
              <a:ext uri="{FF2B5EF4-FFF2-40B4-BE49-F238E27FC236}">
                <a16:creationId xmlns:a16="http://schemas.microsoft.com/office/drawing/2014/main" xmlns="" id="{82CAAD1B-EF36-4BF6-B827-F14AE498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33875"/>
            <a:ext cx="6477000" cy="1609725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Proletariat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working class</a:t>
            </a:r>
            <a:b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</a:br>
            <a:endParaRPr lang="en-US" altLang="en-US" sz="2400">
              <a:solidFill>
                <a:srgbClr val="F9F5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C2FB1BED-AF7C-4955-9E6E-8ED4BC27C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9D0F519C-7ECB-4A57-9FAC-307AF052A61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 on Stratification</a:t>
            </a:r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xmlns="" id="{C5B75F73-7530-4886-B4CB-792A6C65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71763"/>
            <a:ext cx="77724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2800">
                <a:solidFill>
                  <a:srgbClr val="2347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Karl Marx’s View of Class Differentiation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2347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relations depend on who controls the primary mode of production</a:t>
            </a:r>
          </a:p>
        </p:txBody>
      </p:sp>
      <p:sp>
        <p:nvSpPr>
          <p:cNvPr id="460808" name="Text Box 8">
            <a:extLst>
              <a:ext uri="{FF2B5EF4-FFF2-40B4-BE49-F238E27FC236}">
                <a16:creationId xmlns:a16="http://schemas.microsoft.com/office/drawing/2014/main" xmlns="" id="{23456022-DBA4-48F9-B0D4-E2EDC31C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33875"/>
            <a:ext cx="6477000" cy="1609725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Bourgeoisie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capitalist class; owns the means of production</a:t>
            </a:r>
            <a:b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</a:br>
            <a:endParaRPr lang="en-US" altLang="en-US" sz="2400">
              <a:solidFill>
                <a:srgbClr val="F9F5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10" name="Text Box 10">
            <a:extLst>
              <a:ext uri="{FF2B5EF4-FFF2-40B4-BE49-F238E27FC236}">
                <a16:creationId xmlns:a16="http://schemas.microsoft.com/office/drawing/2014/main" xmlns="" id="{43295591-8C68-4AC6-A411-8B9C3212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43400"/>
            <a:ext cx="6477000" cy="1609725"/>
          </a:xfrm>
          <a:prstGeom prst="rect">
            <a:avLst/>
          </a:prstGeom>
          <a:solidFill>
            <a:srgbClr val="6A0000"/>
          </a:solidFill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9F5F5"/>
                </a:solidFill>
                <a:latin typeface="Times New Roman" panose="02020603050405020304" pitchFamily="18" charset="0"/>
              </a:rPr>
              <a:t>Capitalism</a:t>
            </a:r>
            <a:r>
              <a:rPr lang="en-US" altLang="en-US" sz="2400">
                <a:solidFill>
                  <a:srgbClr val="F9F5F5"/>
                </a:solidFill>
                <a:latin typeface="Times New Roman" panose="02020603050405020304" pitchFamily="18" charset="0"/>
              </a:rPr>
              <a:t>: economic system in which the means of production are held largely in private hands and the main incentive for economic activity is the accumulation of profits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2F24B4-E409-4E91-8DC1-D5192766C83F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9" grpId="0" animBg="1" autoUpdateAnimBg="0"/>
      <p:bldP spid="460804" grpId="0" build="p" bldLvl="4" autoUpdateAnimBg="0"/>
      <p:bldP spid="460808" grpId="0" animBg="1" autoUpdateAnimBg="0"/>
      <p:bldP spid="4608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7D09C2B6-C6C4-44C6-B934-CB1D10D9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Perspectives on Stratification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1D35AEF-2565-4A15-9D8B-A00634065E8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alt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 perspective, stratification is functional mainly for those at the top of the social hierarchy </a:t>
            </a:r>
            <a:b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ruling groups-from slave masters to modern elites-develop an ideology to justify their position at the top.</a:t>
            </a:r>
            <a:b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ideology often seduces the oppressed into believing that their welfare depends on keeping society stable. 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EF9217-7DD4-44DA-92C0-C44C375A048D}"/>
              </a:ext>
            </a:extLst>
          </p:cNvPr>
          <p:cNvSpPr txBox="1"/>
          <p:nvPr/>
        </p:nvSpPr>
        <p:spPr>
          <a:xfrm>
            <a:off x="609600" y="6198464"/>
            <a:ext cx="8077200" cy="369332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highlight>
                  <a:srgbClr val="FFFF00"/>
                </a:highlight>
                <a:latin typeface="+mn-lt"/>
                <a:cs typeface="+mn-cs"/>
              </a:rPr>
              <a:t>Stratification and social mobility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4880</TotalTime>
  <Words>1329</Words>
  <Application>Microsoft Office PowerPoint</Application>
  <PresentationFormat>On-screen Show (4:3)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Book Antiqua</vt:lpstr>
      <vt:lpstr>Calibri</vt:lpstr>
      <vt:lpstr>Franklin Gothic Book</vt:lpstr>
      <vt:lpstr>Perpetua</vt:lpstr>
      <vt:lpstr>Tahoma</vt:lpstr>
      <vt:lpstr>Times New Roman</vt:lpstr>
      <vt:lpstr>Trebuchet MS</vt:lpstr>
      <vt:lpstr>Wingdings</vt:lpstr>
      <vt:lpstr>Wingdings 2</vt:lpstr>
      <vt:lpstr>Wingdings 3</vt:lpstr>
      <vt:lpstr>Equity</vt:lpstr>
      <vt:lpstr>PowerPoint Presentation</vt:lpstr>
      <vt:lpstr>Stratification </vt:lpstr>
      <vt:lpstr>Systems of Stratification</vt:lpstr>
      <vt:lpstr>PowerPoint Presentation</vt:lpstr>
      <vt:lpstr>Understanding Stratification</vt:lpstr>
      <vt:lpstr>Perspectives on Stratification</vt:lpstr>
      <vt:lpstr>Perspectives on Stratification</vt:lpstr>
      <vt:lpstr>Perspectives on Stratification</vt:lpstr>
      <vt:lpstr>Perspectives on Stratification</vt:lpstr>
      <vt:lpstr>Perspectives on Stratification</vt:lpstr>
      <vt:lpstr>Perspectives on Stratification</vt:lpstr>
      <vt:lpstr>Perspectives on Stratification</vt:lpstr>
      <vt:lpstr>Perspectives on Stratification</vt:lpstr>
      <vt:lpstr>Perspectives on Stratification</vt:lpstr>
      <vt:lpstr>Stratification by Social Class</vt:lpstr>
      <vt:lpstr>Stratification by Social Class</vt:lpstr>
      <vt:lpstr>Stratification by Social Class</vt:lpstr>
      <vt:lpstr>Stratification by Social Class</vt:lpstr>
      <vt:lpstr>Social Mobility</vt:lpstr>
      <vt:lpstr>Social Mobility</vt:lpstr>
      <vt:lpstr>   Inequality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Williams</dc:creator>
  <cp:lastModifiedBy>User</cp:lastModifiedBy>
  <cp:revision>137</cp:revision>
  <dcterms:created xsi:type="dcterms:W3CDTF">2005-01-05T21:36:50Z</dcterms:created>
  <dcterms:modified xsi:type="dcterms:W3CDTF">2020-09-19T03:05:49Z</dcterms:modified>
</cp:coreProperties>
</file>