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4" r:id="rId6"/>
    <p:sldMasterId id="2147483666" r:id="rId7"/>
    <p:sldMasterId id="2147483668" r:id="rId8"/>
    <p:sldMasterId id="2147483670" r:id="rId9"/>
    <p:sldMasterId id="214748367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</p:sldIdLst>
  <p:sldSz cy="6858000" cx="91440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9jShRxIHQqntWXGbz7Qb1zD1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38" Type="http://customschemas.google.com/relationships/presentationmetadata" Target="meta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14:notes"/>
          <p:cNvSpPr txBox="1"/>
          <p:nvPr/>
        </p:nvSpPr>
        <p:spPr>
          <a:xfrm>
            <a:off x="3806825" y="8696325"/>
            <a:ext cx="2913062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7" name="Google Shape;397;p20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1" name="Google Shape;421;p23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9" name="Google Shape;429;p24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5" name="Google Shape;445;p26:notes"/>
          <p:cNvSpPr txBox="1"/>
          <p:nvPr/>
        </p:nvSpPr>
        <p:spPr>
          <a:xfrm>
            <a:off x="3806825" y="8696325"/>
            <a:ext cx="2913062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26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7" name="Google Shape;447;p26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/>
          <p:nvPr>
            <p:ph idx="2" type="sldImg"/>
          </p:nvPr>
        </p:nvSpPr>
        <p:spPr>
          <a:xfrm>
            <a:off x="1336675" y="1162050"/>
            <a:ext cx="4184650" cy="313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 txBox="1"/>
          <p:nvPr/>
        </p:nvSpPr>
        <p:spPr>
          <a:xfrm>
            <a:off x="3884612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Right">
  <p:cSld name="Title &amp; Subtitle Righ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ctrTitle"/>
          </p:nvPr>
        </p:nvSpPr>
        <p:spPr>
          <a:xfrm>
            <a:off x="3276600" y="3581400"/>
            <a:ext cx="5638800" cy="609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3276600" y="4260273"/>
            <a:ext cx="5638800" cy="69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1760"/>
              <a:buNone/>
              <a:defRPr b="0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r">
              <a:spcBef>
                <a:spcPts val="1000"/>
              </a:spcBef>
              <a:spcAft>
                <a:spcPts val="0"/>
              </a:spcAft>
              <a:buSzPts val="1760"/>
              <a:buNone/>
              <a:defRPr b="0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r">
              <a:spcBef>
                <a:spcPts val="1000"/>
              </a:spcBef>
              <a:spcAft>
                <a:spcPts val="0"/>
              </a:spcAft>
              <a:buSzPts val="1760"/>
              <a:buNone/>
              <a:defRPr b="0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r">
              <a:spcBef>
                <a:spcPts val="1000"/>
              </a:spcBef>
              <a:spcAft>
                <a:spcPts val="0"/>
              </a:spcAft>
              <a:buSzPts val="1760"/>
              <a:buNone/>
              <a:defRPr b="0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r">
              <a:spcBef>
                <a:spcPts val="1000"/>
              </a:spcBef>
              <a:spcAft>
                <a:spcPts val="0"/>
              </a:spcAft>
              <a:buSzPts val="1760"/>
              <a:buNone/>
              <a:defRPr b="0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2" type="body"/>
          </p:nvPr>
        </p:nvSpPr>
        <p:spPr>
          <a:xfrm>
            <a:off x="6096000" y="6486525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640"/>
              <a:buNone/>
              <a:defRPr sz="800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97" name="Google Shape;97;p4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4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44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16" name="Google Shape;116;p4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17" name="Google Shape;117;p45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6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4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_Title and Content">
  <p:cSld name="Color_Title and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914400" y="228600"/>
            <a:ext cx="73152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457200" y="1600199"/>
            <a:ext cx="8229600" cy="495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100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50519" lvl="1" marL="914400" algn="l">
              <a:spcBef>
                <a:spcPts val="1000"/>
              </a:spcBef>
              <a:spcAft>
                <a:spcPts val="0"/>
              </a:spcAft>
              <a:buSzPts val="1920"/>
              <a:buChar char="►"/>
              <a:defRPr sz="2400"/>
            </a:lvl2pPr>
            <a:lvl3pPr indent="-330200" lvl="2" marL="13716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2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64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8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_Title and Content">
  <p:cSld name="Black_Title and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914400" y="228600"/>
            <a:ext cx="731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457200" y="1143000"/>
            <a:ext cx="8229600" cy="54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100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50519" lvl="1" marL="914400" algn="l">
              <a:spcBef>
                <a:spcPts val="1000"/>
              </a:spcBef>
              <a:spcAft>
                <a:spcPts val="0"/>
              </a:spcAft>
              <a:buSzPts val="1920"/>
              <a:buChar char="►"/>
              <a:defRPr sz="2400"/>
            </a:lvl2pPr>
            <a:lvl3pPr indent="-330200" lvl="2" marL="13716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2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64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8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8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4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8" name="Google Shape;208;p5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3" name="Google Shape;233;p52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52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" type="body"/>
          </p:nvPr>
        </p:nvSpPr>
        <p:spPr>
          <a:xfrm rot="5400000">
            <a:off x="1843087" y="927099"/>
            <a:ext cx="3881437" cy="634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11" name="Google Shape;11;p27"/>
            <p:cNvSpPr/>
            <p:nvPr/>
          </p:nvSpPr>
          <p:spPr>
            <a:xfrm>
              <a:off x="-8467" y="4013290"/>
              <a:ext cx="457221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27"/>
            <p:cNvCxnSpPr/>
            <p:nvPr/>
          </p:nvCxnSpPr>
          <p:spPr>
            <a:xfrm flipH="1" rot="10800000">
              <a:off x="5130497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" name="Google Shape;13;p27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" name="Google Shape;14;p27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27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6638689" y="3919613"/>
              <a:ext cx="2513124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27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27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27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27"/>
            <p:cNvSpPr/>
            <p:nvPr/>
          </p:nvSpPr>
          <p:spPr>
            <a:xfrm>
              <a:off x="8059564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2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9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29" name="Google Shape;29;p29"/>
            <p:cNvSpPr/>
            <p:nvPr/>
          </p:nvSpPr>
          <p:spPr>
            <a:xfrm>
              <a:off x="-8467" y="4013290"/>
              <a:ext cx="457221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0" name="Google Shape;30;p29"/>
            <p:cNvCxnSpPr/>
            <p:nvPr/>
          </p:nvCxnSpPr>
          <p:spPr>
            <a:xfrm flipH="1" rot="10800000">
              <a:off x="5130497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" name="Google Shape;31;p29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" name="Google Shape;32;p29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6638689" y="3919613"/>
              <a:ext cx="2513124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" name="Google Shape;36;p29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29"/>
            <p:cNvSpPr/>
            <p:nvPr/>
          </p:nvSpPr>
          <p:spPr>
            <a:xfrm>
              <a:off x="8059564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9" name="Google Shape;39;p2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31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128" name="Google Shape;128;p31"/>
            <p:cNvSpPr/>
            <p:nvPr/>
          </p:nvSpPr>
          <p:spPr>
            <a:xfrm>
              <a:off x="-8467" y="4013290"/>
              <a:ext cx="457221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9" name="Google Shape;129;p31"/>
            <p:cNvCxnSpPr/>
            <p:nvPr/>
          </p:nvCxnSpPr>
          <p:spPr>
            <a:xfrm flipH="1" rot="10800000">
              <a:off x="5130497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" name="Google Shape;130;p31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" name="Google Shape;131;p31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6638689" y="3919613"/>
              <a:ext cx="2513124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8059564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8" name="Google Shape;138;p3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4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146" name="Google Shape;146;p34"/>
            <p:cNvSpPr/>
            <p:nvPr/>
          </p:nvSpPr>
          <p:spPr>
            <a:xfrm>
              <a:off x="-8467" y="4013290"/>
              <a:ext cx="457221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47" name="Google Shape;147;p34"/>
            <p:cNvCxnSpPr/>
            <p:nvPr/>
          </p:nvCxnSpPr>
          <p:spPr>
            <a:xfrm flipH="1" rot="10800000">
              <a:off x="5130497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" name="Google Shape;148;p34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" name="Google Shape;149;p34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0" name="Google Shape;150;p34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1" name="Google Shape;151;p34"/>
            <p:cNvSpPr/>
            <p:nvPr/>
          </p:nvSpPr>
          <p:spPr>
            <a:xfrm>
              <a:off x="6638689" y="3919613"/>
              <a:ext cx="2513124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2" name="Google Shape;152;p34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3" name="Google Shape;153;p34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p34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5" name="Google Shape;155;p34"/>
            <p:cNvSpPr/>
            <p:nvPr/>
          </p:nvSpPr>
          <p:spPr>
            <a:xfrm>
              <a:off x="8059564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56" name="Google Shape;156;p34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47"/>
          <p:cNvGrpSpPr/>
          <p:nvPr/>
        </p:nvGrpSpPr>
        <p:grpSpPr>
          <a:xfrm>
            <a:off x="-7937" y="-7937"/>
            <a:ext cx="9169400" cy="6873875"/>
            <a:chOff x="-8466" y="-8468"/>
            <a:chExt cx="9169804" cy="6874935"/>
          </a:xfrm>
        </p:grpSpPr>
        <p:cxnSp>
          <p:nvCxnSpPr>
            <p:cNvPr id="164" name="Google Shape;164;p47"/>
            <p:cNvCxnSpPr/>
            <p:nvPr/>
          </p:nvCxnSpPr>
          <p:spPr>
            <a:xfrm flipH="1" rot="10800000">
              <a:off x="5130498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47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" name="Google Shape;166;p47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47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8" name="Google Shape;168;p47"/>
            <p:cNvSpPr/>
            <p:nvPr/>
          </p:nvSpPr>
          <p:spPr>
            <a:xfrm>
              <a:off x="6638689" y="3919613"/>
              <a:ext cx="2513123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47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0" name="Google Shape;170;p47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1" name="Google Shape;171;p47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2" name="Google Shape;172;p47"/>
            <p:cNvSpPr/>
            <p:nvPr/>
          </p:nvSpPr>
          <p:spPr>
            <a:xfrm>
              <a:off x="8059565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47"/>
            <p:cNvSpPr/>
            <p:nvPr/>
          </p:nvSpPr>
          <p:spPr>
            <a:xfrm>
              <a:off x="-8466" y="-8468"/>
              <a:ext cx="863639" cy="5698416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4" name="Google Shape;174;p47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47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47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4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47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9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187" name="Google Shape;187;p49"/>
            <p:cNvSpPr/>
            <p:nvPr/>
          </p:nvSpPr>
          <p:spPr>
            <a:xfrm>
              <a:off x="-8467" y="4013290"/>
              <a:ext cx="457221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8" name="Google Shape;188;p49"/>
            <p:cNvCxnSpPr/>
            <p:nvPr/>
          </p:nvCxnSpPr>
          <p:spPr>
            <a:xfrm flipH="1" rot="10800000">
              <a:off x="5130497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49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0" name="Google Shape;190;p49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2" name="Google Shape;192;p49"/>
            <p:cNvSpPr/>
            <p:nvPr/>
          </p:nvSpPr>
          <p:spPr>
            <a:xfrm>
              <a:off x="6638689" y="3919613"/>
              <a:ext cx="2513124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3" name="Google Shape;193;p49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4" name="Google Shape;194;p49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5" name="Google Shape;195;p49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6" name="Google Shape;196;p49"/>
            <p:cNvSpPr/>
            <p:nvPr/>
          </p:nvSpPr>
          <p:spPr>
            <a:xfrm>
              <a:off x="8059564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7" name="Google Shape;197;p49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8" name="Google Shape;198;p49"/>
          <p:cNvSpPr txBox="1"/>
          <p:nvPr/>
        </p:nvSpPr>
        <p:spPr>
          <a:xfrm>
            <a:off x="6748462" y="28860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9" name="Google Shape;199;p49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49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1" name="Google Shape;201;p49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2" name="Google Shape;202;p4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3" name="Google Shape;203;p49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51"/>
          <p:cNvGrpSpPr/>
          <p:nvPr/>
        </p:nvGrpSpPr>
        <p:grpSpPr>
          <a:xfrm>
            <a:off x="-7937" y="-7937"/>
            <a:ext cx="9169400" cy="6873875"/>
            <a:chOff x="-8467" y="-8468"/>
            <a:chExt cx="9169805" cy="6874935"/>
          </a:xfrm>
        </p:grpSpPr>
        <p:sp>
          <p:nvSpPr>
            <p:cNvPr id="213" name="Google Shape;213;p51"/>
            <p:cNvSpPr/>
            <p:nvPr/>
          </p:nvSpPr>
          <p:spPr>
            <a:xfrm>
              <a:off x="-8467" y="4013290"/>
              <a:ext cx="457221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4" name="Google Shape;214;p51"/>
            <p:cNvCxnSpPr/>
            <p:nvPr/>
          </p:nvCxnSpPr>
          <p:spPr>
            <a:xfrm flipH="1" rot="10800000">
              <a:off x="5130497" y="4175239"/>
              <a:ext cx="4022902" cy="26832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51"/>
            <p:cNvCxnSpPr/>
            <p:nvPr/>
          </p:nvCxnSpPr>
          <p:spPr>
            <a:xfrm>
              <a:off x="7041932" y="-529"/>
              <a:ext cx="1219254" cy="685905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6" name="Google Shape;216;p51"/>
            <p:cNvSpPr/>
            <p:nvPr/>
          </p:nvSpPr>
          <p:spPr>
            <a:xfrm>
              <a:off x="6891113" y="-529"/>
              <a:ext cx="2270225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51"/>
            <p:cNvSpPr/>
            <p:nvPr/>
          </p:nvSpPr>
          <p:spPr>
            <a:xfrm>
              <a:off x="7205452" y="-8468"/>
              <a:ext cx="1947948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51"/>
            <p:cNvSpPr/>
            <p:nvPr/>
          </p:nvSpPr>
          <p:spPr>
            <a:xfrm>
              <a:off x="6638689" y="3919613"/>
              <a:ext cx="2513124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51"/>
            <p:cNvSpPr/>
            <p:nvPr/>
          </p:nvSpPr>
          <p:spPr>
            <a:xfrm>
              <a:off x="7010180" y="-8468"/>
              <a:ext cx="2143219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51"/>
            <p:cNvSpPr/>
            <p:nvPr/>
          </p:nvSpPr>
          <p:spPr>
            <a:xfrm>
              <a:off x="8296112" y="-8468"/>
              <a:ext cx="857288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51"/>
            <p:cNvSpPr/>
            <p:nvPr/>
          </p:nvSpPr>
          <p:spPr>
            <a:xfrm>
              <a:off x="8077027" y="-8468"/>
              <a:ext cx="1066847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51"/>
            <p:cNvSpPr/>
            <p:nvPr/>
          </p:nvSpPr>
          <p:spPr>
            <a:xfrm>
              <a:off x="8059564" y="4894488"/>
              <a:ext cx="1095423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23" name="Google Shape;223;p51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24" name="Google Shape;224;p51"/>
          <p:cNvSpPr txBox="1"/>
          <p:nvPr/>
        </p:nvSpPr>
        <p:spPr>
          <a:xfrm>
            <a:off x="6748462" y="28860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25" name="Google Shape;225;p51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51"/>
          <p:cNvSpPr txBox="1"/>
          <p:nvPr>
            <p:ph idx="1" type="body"/>
          </p:nvPr>
        </p:nvSpPr>
        <p:spPr>
          <a:xfrm>
            <a:off x="609600" y="2160587"/>
            <a:ext cx="6348412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7" name="Google Shape;227;p51"/>
          <p:cNvSpPr txBox="1"/>
          <p:nvPr>
            <p:ph idx="10" type="dt"/>
          </p:nvPr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8" name="Google Shape;228;p5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9" name="Google Shape;229;p51"/>
          <p:cNvSpPr txBox="1"/>
          <p:nvPr>
            <p:ph idx="12" type="sldNum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xOYLCy5PVg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://www.helpmeharlan.com/nakedroommate/blog/?p=17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en.wikipedia.org/wiki/Social_control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www.bbc.co.uk/totp/interviews/pictures/raised_eyebrow.gif" TargetMode="External"/><Relationship Id="rId7" Type="http://schemas.openxmlformats.org/officeDocument/2006/relationships/image" Target="../media/image7.jpg"/><Relationship Id="rId8" Type="http://schemas.openxmlformats.org/officeDocument/2006/relationships/hyperlink" Target="https://whatisyourdeviantbehavior.wordpress.com/2014/12/07/image-devianc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/>
          <p:nvPr>
            <p:ph type="ctrTitle"/>
          </p:nvPr>
        </p:nvSpPr>
        <p:spPr>
          <a:xfrm>
            <a:off x="3276600" y="2971800"/>
            <a:ext cx="5638800" cy="1219200"/>
          </a:xfrm>
          <a:prstGeom prst="rect">
            <a:avLst/>
          </a:prstGeom>
          <a:noFill/>
          <a:ln>
            <a:noFill/>
          </a:ln>
          <a:effectLst>
            <a:outerShdw blurRad="63500" dir="5400000" dist="38100">
              <a:srgbClr val="00000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440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rgbClr val="6D6440"/>
                </a:solidFill>
                <a:latin typeface="Trebuchet MS"/>
                <a:ea typeface="Trebuchet MS"/>
                <a:cs typeface="Trebuchet MS"/>
                <a:sym typeface="Trebuchet MS"/>
              </a:rPr>
              <a:t>7: Deviance, Crime, and Social Control</a:t>
            </a:r>
            <a:endParaRPr/>
          </a:p>
        </p:txBody>
      </p:sp>
      <p:sp>
        <p:nvSpPr>
          <p:cNvPr id="243" name="Google Shape;243;p1"/>
          <p:cNvSpPr txBox="1"/>
          <p:nvPr>
            <p:ph idx="1" type="body"/>
          </p:nvPr>
        </p:nvSpPr>
        <p:spPr>
          <a:xfrm>
            <a:off x="3276600" y="4260850"/>
            <a:ext cx="56388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1"/>
          <p:cNvSpPr txBox="1"/>
          <p:nvPr>
            <p:ph idx="1" type="body"/>
          </p:nvPr>
        </p:nvSpPr>
        <p:spPr>
          <a:xfrm>
            <a:off x="6096000" y="6486525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0"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300" y="130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Conformity and Obedience</a:t>
            </a:r>
            <a:endParaRPr/>
          </a:p>
        </p:txBody>
      </p:sp>
      <p:sp>
        <p:nvSpPr>
          <p:cNvPr id="320" name="Google Shape;320;p10"/>
          <p:cNvSpPr txBox="1"/>
          <p:nvPr>
            <p:ph idx="1" type="body"/>
          </p:nvPr>
        </p:nvSpPr>
        <p:spPr>
          <a:xfrm>
            <a:off x="1524000" y="1600200"/>
            <a:ext cx="716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Milgram Experiment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Experimenter instructed people to administer increasingly painful electric shocks to a subject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Conformity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going along with peers who have no special right to direct behavior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Obedience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compliance with higher authorities in a hierarchical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sng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https://www.youtube.com/watch?v=xOYLCy5PVgM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16383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10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Conformity and Obedience </a:t>
            </a:r>
            <a:r>
              <a:rPr b="0" i="1" lang="en-US" sz="24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(Continued)</a:t>
            </a:r>
            <a:endParaRPr/>
          </a:p>
        </p:txBody>
      </p:sp>
      <p:sp>
        <p:nvSpPr>
          <p:cNvPr id="328" name="Google Shape;328;p11"/>
          <p:cNvSpPr txBox="1"/>
          <p:nvPr>
            <p:ph idx="1" type="body"/>
          </p:nvPr>
        </p:nvSpPr>
        <p:spPr>
          <a:xfrm>
            <a:off x="1524000" y="1600200"/>
            <a:ext cx="716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Reflecting on the Milgram Experiment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Two-thirds of participants fell into category of “obedient subjects”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in modern industrial world accustomed to submitting to impersonal authority figures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Recent replications of experiment confirm findings</a:t>
            </a:r>
            <a:endParaRPr/>
          </a:p>
        </p:txBody>
      </p:sp>
      <p:sp>
        <p:nvSpPr>
          <p:cNvPr id="329" name="Google Shape;329;p11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Functionalist Perspective</a:t>
            </a:r>
            <a:endParaRPr/>
          </a:p>
        </p:txBody>
      </p:sp>
      <p:sp>
        <p:nvSpPr>
          <p:cNvPr id="336" name="Google Shape;336;p12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Durkheim’s Legacy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Punishments established within a culture help define acceptable behavior and contribute to stability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Anomie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loss of direction felt in society when social control of individual behavior has become ineffective</a:t>
            </a:r>
            <a:endParaRPr/>
          </a:p>
        </p:txBody>
      </p:sp>
      <p:sp>
        <p:nvSpPr>
          <p:cNvPr id="337" name="Google Shape;337;p12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Functionalist Perspective </a:t>
            </a:r>
            <a:r>
              <a:rPr b="0" i="1" lang="en-US" sz="24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(Continued)</a:t>
            </a:r>
            <a:endParaRPr/>
          </a:p>
        </p:txBody>
      </p:sp>
      <p:sp>
        <p:nvSpPr>
          <p:cNvPr id="344" name="Google Shape;344;p13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Merton’s Theory of Deviance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Anomie theory of deviance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five basic forms of adaptation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Conformity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Retreatism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Innovation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Ritualism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Rebellion</a:t>
            </a:r>
            <a:endParaRPr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/>
          <p:nvPr>
            <p:ph type="title"/>
          </p:nvPr>
        </p:nvSpPr>
        <p:spPr>
          <a:xfrm>
            <a:off x="914400" y="685800"/>
            <a:ext cx="731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rebuchet MS"/>
              <a:buNone/>
            </a:pPr>
            <a:r>
              <a:rPr b="1" i="0" lang="en-US" sz="22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7-1  </a:t>
            </a:r>
            <a:r>
              <a:rPr b="1" i="0" lang="en-US" sz="22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Merton’s Deviance Theory</a:t>
            </a:r>
            <a:br>
              <a:rPr b="1" i="0" lang="en-US" sz="22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1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</a:t>
            </a:r>
            <a:r>
              <a:rPr b="0" i="0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 Adapted by Richard T. Schaefer, from Chapter VI, </a:t>
            </a:r>
            <a:br>
              <a:rPr b="0" i="0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“Social Structure and Anomie,” in Merton 1968.</a:t>
            </a:r>
            <a:endParaRPr/>
          </a:p>
        </p:txBody>
      </p:sp>
      <p:sp>
        <p:nvSpPr>
          <p:cNvPr id="353" name="Google Shape;353;p14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Does the individual accept (1) the goals of society and </a:t>
            </a:r>
            <a:b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(2) the use of acceptable means to achieve those goals?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1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Conformist (nondeviant)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accepts both the goals of society and the use of acceptable means </a:t>
            </a:r>
            <a:r>
              <a:rPr b="0" i="1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(yes; yes)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1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Retreatist: 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withdraws from both the goals of society and the use of acceptable means to achieve them </a:t>
            </a:r>
            <a:r>
              <a:rPr b="0" i="1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(no; no)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1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Innovator: 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accepts the goals of society, but pursues them with means considered improper </a:t>
            </a:r>
            <a:r>
              <a:rPr b="0" i="1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(yes; no)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1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Ritualist: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abandons the goals, but becomes compulsively committed to the institutional means </a:t>
            </a:r>
            <a:r>
              <a:rPr b="0" i="1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(no; yes)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1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Rebel: 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feels alienated from both the goals of society and the dominant means of achieving them </a:t>
            </a:r>
            <a:r>
              <a:rPr b="0" i="1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(no; no)</a:t>
            </a:r>
            <a:endParaRPr/>
          </a:p>
        </p:txBody>
      </p:sp>
      <p:sp>
        <p:nvSpPr>
          <p:cNvPr id="354" name="Google Shape;354;p14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Interactionist Perspective</a:t>
            </a:r>
            <a:endParaRPr/>
          </a:p>
        </p:txBody>
      </p:sp>
      <p:sp>
        <p:nvSpPr>
          <p:cNvPr id="361" name="Google Shape;361;p1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Cultural Transmission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</a:t>
            </a:r>
            <a:r>
              <a:rPr b="0" i="1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learn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how to behave, whether properly or improperly, in social situations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Cultural transmission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school of criminology that argues that humans learn criminal behavior by interacting with others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Differential association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process through which exposure to attitudes favorable to criminal acts leads to the violation of rules (Edwin Sutherland)</a:t>
            </a:r>
            <a:endParaRPr/>
          </a:p>
        </p:txBody>
      </p:sp>
      <p:sp>
        <p:nvSpPr>
          <p:cNvPr id="362" name="Google Shape;362;p15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Labeling Perspective</a:t>
            </a:r>
            <a:endParaRPr/>
          </a:p>
        </p:txBody>
      </p:sp>
      <p:sp>
        <p:nvSpPr>
          <p:cNvPr id="369" name="Google Shape;369;p16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Labeling theory</a:t>
            </a: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attempts to explain why some people are viewed as deviants while others engaged in the same behavior are not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Also called the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societal-reaction approach</a:t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Reminds us that the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response</a:t>
            </a: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to an act, not the behavior, determines deviance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“troublemaker” versus “learning-disabled”</a:t>
            </a:r>
            <a:endParaRPr/>
          </a:p>
        </p:txBody>
      </p:sp>
      <p:sp>
        <p:nvSpPr>
          <p:cNvPr id="370" name="Google Shape;370;p16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Labeling Perspective </a:t>
            </a:r>
            <a:r>
              <a:rPr b="0" i="1" lang="en-US" sz="24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(Continued)</a:t>
            </a:r>
            <a:endParaRPr/>
          </a:p>
        </p:txBody>
      </p:sp>
      <p:sp>
        <p:nvSpPr>
          <p:cNvPr id="377" name="Google Shape;377;p17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Labeling and Agents of Social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Labeling theory focuses on police, probation officers, psychiatrists, judges, teachers, employers, school officials, and other regulators of social control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Play significant role in creating deviant identity by designating certain people (and not others) as deviant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racial profiling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constructionist perspective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deviance a product of the culture we live in</a:t>
            </a:r>
            <a:endParaRPr/>
          </a:p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Conflict Perspective</a:t>
            </a:r>
            <a:endParaRPr/>
          </a:p>
        </p:txBody>
      </p:sp>
      <p:sp>
        <p:nvSpPr>
          <p:cNvPr id="385" name="Google Shape;385;p18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with power protect their own interests and define deviance to suit their needs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Lawmaking an attempt by powerful to coerce others into their morality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Differential justice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differences in way social control is exercised over different groups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8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Feminist Perspective</a:t>
            </a:r>
            <a:endParaRPr/>
          </a:p>
        </p:txBody>
      </p:sp>
      <p:sp>
        <p:nvSpPr>
          <p:cNvPr id="393" name="Google Shape;393;p19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Adler and Chesney-Lind suggest existing approaches to deviance and crime developed with only men in mind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Great effort undertaken by feminist organizations to change legal definitions of rape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Feminist scholarship expected to grow in the area of deviance</a:t>
            </a:r>
            <a:endParaRPr/>
          </a:p>
        </p:txBody>
      </p:sp>
      <p:sp>
        <p:nvSpPr>
          <p:cNvPr id="394" name="Google Shape;394;p19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pic>
        <p:nvPicPr>
          <p:cNvPr id="251" name="Google Shape;2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362" y="0"/>
            <a:ext cx="308133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"/>
          <p:cNvSpPr txBox="1"/>
          <p:nvPr/>
        </p:nvSpPr>
        <p:spPr>
          <a:xfrm>
            <a:off x="0" y="6750050"/>
            <a:ext cx="262255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http://www.helpmeharlan.com/nakedroommate/blog/?p=17</a:t>
            </a: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53" name="Google Shape;25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943600" cy="215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"/>
          <p:cNvSpPr txBox="1"/>
          <p:nvPr/>
        </p:nvSpPr>
        <p:spPr>
          <a:xfrm>
            <a:off x="1524000" y="2362200"/>
            <a:ext cx="45720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71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Deviance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--Deviance is behavior that violates the standards of conduct or expectations of a group or society.</a:t>
            </a:r>
            <a:endParaRPr/>
          </a:p>
        </p:txBody>
      </p:sp>
      <p:sp>
        <p:nvSpPr>
          <p:cNvPr id="255" name="Google Shape;255;p2"/>
          <p:cNvSpPr txBox="1"/>
          <p:nvPr/>
        </p:nvSpPr>
        <p:spPr>
          <a:xfrm>
            <a:off x="2971800" y="4757737"/>
            <a:ext cx="617220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--Examples of deviants:		deviance: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alcoholics        	cheating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gamblers      		nose picking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clothes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Crime: A Sociological Approach</a:t>
            </a:r>
            <a:endParaRPr/>
          </a:p>
        </p:txBody>
      </p:sp>
      <p:sp>
        <p:nvSpPr>
          <p:cNvPr id="401" name="Google Shape;401;p20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Crime</a:t>
            </a: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violation of criminal law for which some governmental authority applies formal penalties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Several types of crime differentiated by sociologists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Victimless crimes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 crime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Organized crime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White-collar and technology-based crime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Hate crimes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Transnational crime</a:t>
            </a:r>
            <a:endParaRPr/>
          </a:p>
        </p:txBody>
      </p:sp>
      <p:sp>
        <p:nvSpPr>
          <p:cNvPr id="402" name="Google Shape;402;p20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Crime: A Sociological Approach </a:t>
            </a:r>
            <a:r>
              <a:rPr b="0" i="1" lang="en-US" sz="24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(Continued)</a:t>
            </a:r>
            <a:endParaRPr/>
          </a:p>
        </p:txBody>
      </p:sp>
      <p:sp>
        <p:nvSpPr>
          <p:cNvPr id="409" name="Google Shape;409;p21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Victimless Crimes</a:t>
            </a:r>
            <a:endParaRPr b="0" i="1" sz="28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Victimless 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willing exchange among adults of widely desired but illegal goods and services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prostitution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Some activists working to decriminalize many of these illegal practices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 Crime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Committed by a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 criminal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person who pursues crime as a day-to-day occupation</a:t>
            </a:r>
            <a:endParaRPr/>
          </a:p>
        </p:txBody>
      </p:sp>
      <p:sp>
        <p:nvSpPr>
          <p:cNvPr id="410" name="Google Shape;410;p21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Crime: A Sociological Approach </a:t>
            </a:r>
            <a:r>
              <a:rPr b="0" i="1" lang="en-US" sz="24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(Continued, 2)</a:t>
            </a:r>
            <a:endParaRPr/>
          </a:p>
        </p:txBody>
      </p:sp>
      <p:sp>
        <p:nvSpPr>
          <p:cNvPr id="417" name="Google Shape;417;p22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Organized Crime</a:t>
            </a:r>
            <a:endParaRPr b="0" i="1" sz="28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Organized 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work of a group that regulates relations between various criminal enterprises involved in illegal activities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Dominates world of illegal business just as large corporations dominate conventional business world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Serves as means of upward mobility for groups struggling to escape poverty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characterized by the process of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ethnic succession</a:t>
            </a:r>
            <a:endParaRPr/>
          </a:p>
          <a:p>
            <a: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22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Crime: A Sociological Approach </a:t>
            </a:r>
            <a:r>
              <a:rPr b="0" i="1" lang="en-US" sz="24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(Continued, 3)</a:t>
            </a:r>
            <a:endParaRPr/>
          </a:p>
        </p:txBody>
      </p:sp>
      <p:sp>
        <p:nvSpPr>
          <p:cNvPr id="425" name="Google Shape;425;p23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White-Collar and Technology-Based Crime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White-collar 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illegal acts committed in the course of business activities, often by affluent, “respectable” people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Cybercrime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illegal activity primarily conducted through the use of computer hardware or software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Identity theft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1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Corporate 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any act by a corporation that is punishable by the government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convicted of white-collar crime, person’s reputation and career aspirations not harmed nearly so much as by conviction for street crime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23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Crime: A Sociological Approach </a:t>
            </a:r>
            <a:r>
              <a:rPr b="0" i="1" lang="en-US" sz="24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(Continued, 4)</a:t>
            </a:r>
            <a:endParaRPr/>
          </a:p>
        </p:txBody>
      </p:sp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Hate</a:t>
            </a:r>
            <a:r>
              <a:rPr b="0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Crimes</a:t>
            </a:r>
            <a:endParaRPr b="0" i="1" sz="28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Ordinary crime considered a </a:t>
            </a: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hate 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offender is motivated by victim’s race, religion, ethnic group, national origin, or sexual orientation; and evidence shows hatred prompted offender to act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0" i="0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Also known as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bias crimes</a:t>
            </a:r>
            <a:endParaRPr b="0" i="0" sz="2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2014, official reports of more than 6,933 hate crimes and bias-motivated incidents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Vast majority committed by members of dominant group against the relatively powerless</a:t>
            </a:r>
            <a:endParaRPr/>
          </a:p>
        </p:txBody>
      </p:sp>
      <p:sp>
        <p:nvSpPr>
          <p:cNvPr id="434" name="Google Shape;434;p24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Crime: A Sociological Approach </a:t>
            </a:r>
            <a:r>
              <a:rPr b="0" i="1" lang="en-US" sz="24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(Continued, 5)</a:t>
            </a:r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1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Transnational Crime</a:t>
            </a:r>
            <a:endParaRPr b="0" i="1" sz="28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Transnational crime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crime that occurs across multiple national borders; spans the globe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past, often limited to clandestine shipment of goods across single border; increasingly, crime no more restricted by national borders than is legal commerce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slavery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trafficking in endangered species, drugs, and stolen art and antiquities</a:t>
            </a:r>
            <a:endParaRPr/>
          </a:p>
        </p:txBody>
      </p:sp>
      <p:sp>
        <p:nvSpPr>
          <p:cNvPr id="442" name="Google Shape;442;p25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type="title"/>
          </p:nvPr>
        </p:nvSpPr>
        <p:spPr>
          <a:xfrm>
            <a:off x="914400" y="609600"/>
            <a:ext cx="731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Trebuchet MS"/>
              <a:buNone/>
            </a:pPr>
            <a:r>
              <a:rPr b="1" i="0" lang="en-US" sz="22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7-3  </a:t>
            </a:r>
            <a:r>
              <a:rPr b="1" i="0" lang="en-US" sz="22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Transnational Crime</a:t>
            </a:r>
            <a:br>
              <a:rPr b="1" i="0" lang="en-US" sz="22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1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Source:</a:t>
            </a:r>
            <a:r>
              <a:rPr b="0" i="0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 Compiled and updated by Richard T. Schaefer </a:t>
            </a:r>
            <a:br>
              <a:rPr b="0" i="0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3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 Mueller 2001 and United Nations Office on Drugs and Crime 2015.</a:t>
            </a:r>
            <a:endParaRPr/>
          </a:p>
        </p:txBody>
      </p:sp>
      <p:sp>
        <p:nvSpPr>
          <p:cNvPr id="450" name="Google Shape;450;p26"/>
          <p:cNvSpPr txBox="1"/>
          <p:nvPr>
            <p:ph idx="4294967295" type="body"/>
          </p:nvPr>
        </p:nvSpPr>
        <p:spPr>
          <a:xfrm>
            <a:off x="457200" y="1447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Bankruptcy and insurance fraud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crime (treating computers as both a tool and a target of crime)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Corruption and bribery of public officials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Environmental crime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Hijacking of airplanes (skyjacking)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Illegal drug trade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Illegal money transfers (money laundering)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Illegal sales of firearms and ammunition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Infiltration of legal businesses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Intellectual property crime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Migrant smuggling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of criminal organizations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Sea piracy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Terrorism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Theft of art and cultural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Trafficking in body parts (includes illegal organ transplants)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►"/>
            </a:pPr>
            <a:r>
              <a:rPr b="0" i="0" lang="en-US" sz="194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Trafficking in human beings (includes sex trade)</a:t>
            </a:r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Deviance?</a:t>
            </a:r>
            <a:endParaRPr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685800" y="22860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0" lang="en-US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Deviance</a:t>
            </a:r>
            <a:r>
              <a:rPr b="0" i="0" lang="en-US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includes not only criminal behavior but also many actions that are not subject to prosecution.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Involves violation of group norms, which may or may not be formalized into law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 to social definition within a particular society and at a particular time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Control</a:t>
            </a:r>
            <a:endParaRPr/>
          </a:p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609600" y="22098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1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control</a:t>
            </a:r>
            <a:r>
              <a:rPr b="0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and strategies for preventing deviant human behavior in any society.</a:t>
            </a:r>
            <a:endParaRPr/>
          </a:p>
          <a:p>
            <a:pPr indent="-21082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b="0" i="0" lang="en-US" sz="26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Occurs on all levels of society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Parents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Peer groups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Bureaucratic organizations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►"/>
            </a:pPr>
            <a:r>
              <a:rPr b="0" i="0" lang="en-US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Government</a:t>
            </a:r>
            <a:endParaRPr/>
          </a:p>
          <a:p>
            <a:pPr indent="-23114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4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700" y="0"/>
            <a:ext cx="35433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"/>
          <p:cNvSpPr txBox="1"/>
          <p:nvPr/>
        </p:nvSpPr>
        <p:spPr>
          <a:xfrm>
            <a:off x="6477000" y="4724400"/>
            <a:ext cx="196532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http://en.wikipedia.org/wiki/Social_control</a:t>
            </a: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78" name="Google Shape;2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5562600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"/>
          <p:cNvSpPr txBox="1"/>
          <p:nvPr/>
        </p:nvSpPr>
        <p:spPr>
          <a:xfrm>
            <a:off x="0" y="1676400"/>
            <a:ext cx="187642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rebuchet MS"/>
              <a:buNone/>
            </a:pPr>
            <a:r>
              <a:rPr b="0" i="0" lang="en-US" sz="5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http://www.bbc.co.uk/totp/interviews/pictures/raised_eyebrow.gif</a:t>
            </a:r>
            <a:r>
              <a:rPr b="0" i="0" lang="en-US" sz="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0" name="Google Shape;280;p5"/>
          <p:cNvSpPr txBox="1"/>
          <p:nvPr/>
        </p:nvSpPr>
        <p:spPr>
          <a:xfrm>
            <a:off x="0" y="1676400"/>
            <a:ext cx="5638800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Social Control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--Social control carried out casually by people through such means as laughter, smiles, and ridicule is known as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--Informal social control includes: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smiles, laughter, ridicule, raising an eyebrow</a:t>
            </a:r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3124200" y="4929187"/>
            <a:ext cx="6019800" cy="168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71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Social Control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--Social control carried out by authorized agents—such as police officers, judges, school administrators, and employers</a:t>
            </a:r>
            <a:endParaRPr/>
          </a:p>
        </p:txBody>
      </p:sp>
      <p:pic>
        <p:nvPicPr>
          <p:cNvPr descr="These pictures are of crimes being commited and would be considered deviance.  " id="282" name="Google Shape;28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5900" y="4803775"/>
            <a:ext cx="28575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"/>
          <p:cNvSpPr txBox="1"/>
          <p:nvPr/>
        </p:nvSpPr>
        <p:spPr>
          <a:xfrm>
            <a:off x="-88900" y="6569075"/>
            <a:ext cx="45720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None/>
            </a:pPr>
            <a:r>
              <a:rPr b="0" i="0" lang="en-US" sz="7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https://whatisyourdeviantbehavior.wordpress.com/2014/12/07/image-deviance/</a:t>
            </a: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/>
          <p:nvPr>
            <p:ph type="title"/>
          </p:nvPr>
        </p:nvSpPr>
        <p:spPr>
          <a:xfrm>
            <a:off x="609600" y="609600"/>
            <a:ext cx="634841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2" y="2209800"/>
            <a:ext cx="5715000" cy="410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Law and Society</a:t>
            </a:r>
            <a:endParaRPr/>
          </a:p>
        </p:txBody>
      </p:sp>
      <p:sp>
        <p:nvSpPr>
          <p:cNvPr id="296" name="Google Shape;296;p7"/>
          <p:cNvSpPr txBox="1"/>
          <p:nvPr>
            <p:ph idx="1" type="body"/>
          </p:nvPr>
        </p:nvSpPr>
        <p:spPr>
          <a:xfrm>
            <a:off x="1524000" y="1600200"/>
            <a:ext cx="716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Some norms are so important to a society that they are formalized into laws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1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Law</a:t>
            </a: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governmental social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b="0" i="0" lang="en-US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Law reflects continually changing standards of what is right and wrong, how violations are determined, and what sanctions apply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theory</a:t>
            </a: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connection to members of society leads people to systematically conform to society’s norms</a:t>
            </a:r>
            <a:endParaRPr/>
          </a:p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Deviance and Social Stigma</a:t>
            </a:r>
            <a:endParaRPr/>
          </a:p>
        </p:txBody>
      </p:sp>
      <p:sp>
        <p:nvSpPr>
          <p:cNvPr id="304" name="Google Shape;304;p8"/>
          <p:cNvSpPr txBox="1"/>
          <p:nvPr>
            <p:ph idx="1" type="body"/>
          </p:nvPr>
        </p:nvSpPr>
        <p:spPr>
          <a:xfrm>
            <a:off x="1524000" y="1600200"/>
            <a:ext cx="716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1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Stigma</a:t>
            </a: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labels society uses to devalue members of certain social groups (Erving Goffman)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Stigmatization affects those with mental illnesses; those who look different from others in the eyes of their peers; and others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Some types of deviance will stigmatize a person, while others do not</a:t>
            </a:r>
            <a:endParaRPr/>
          </a:p>
        </p:txBody>
      </p:sp>
      <p:sp>
        <p:nvSpPr>
          <p:cNvPr id="305" name="Google Shape;305;p8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 txBox="1"/>
          <p:nvPr>
            <p:ph type="title"/>
          </p:nvPr>
        </p:nvSpPr>
        <p:spPr>
          <a:xfrm>
            <a:off x="914400" y="228600"/>
            <a:ext cx="7315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Deviance and Technology</a:t>
            </a:r>
            <a:endParaRPr/>
          </a:p>
        </p:txBody>
      </p:sp>
      <p:sp>
        <p:nvSpPr>
          <p:cNvPr id="312" name="Google Shape;312;p9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Technological innovations can redefine social interactions and the standards of behavior related to them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</a:pPr>
            <a:r>
              <a:rPr b="0" i="0" lang="en-US" sz="28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Some deviant uses of technology are criminal</a:t>
            </a:r>
            <a:endParaRPr/>
          </a:p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867400" y="6705600"/>
            <a:ext cx="327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2003-09-24T22:19:22Z</dcterms:created>
  <dc:creator>ridzifm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