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SsKD9y8x8wT6ZZYDImeVwY/b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6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7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8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9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9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9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9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9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0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0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0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2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8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8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3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3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4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AU"/>
              <a:t>Education</a:t>
            </a:r>
            <a:endParaRPr/>
          </a:p>
        </p:txBody>
      </p:sp>
      <p:sp>
        <p:nvSpPr>
          <p:cNvPr id="273" name="Google Shape;273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4" name="Google Shape;2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31242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Bureaucratization of Schools</a:t>
            </a:r>
            <a:endParaRPr/>
          </a:p>
        </p:txBody>
      </p:sp>
      <p:sp>
        <p:nvSpPr>
          <p:cNvPr id="364" name="Google Shape;364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Max Weber’s characteristics of bureaucracy: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Division of labor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Hierarchy of authority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Written rules and regulations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Impersonality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Employment based on technical qualifications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Student Subcultures</a:t>
            </a:r>
            <a:endParaRPr/>
          </a:p>
        </p:txBody>
      </p:sp>
      <p:sp>
        <p:nvSpPr>
          <p:cNvPr id="370" name="Google Shape;370;p1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Student subculture is complex and diverse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High school cliques and social groups form according to race, social class, physical attractiveness, placement in courses, athletic ability, and leadership roles in school and community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2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9" name="Google Shape;379;p1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80" name="Google Shape;380;p12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lang="en-AU" sz="3200">
                <a:solidFill>
                  <a:srgbClr val="EBEBEB"/>
                </a:solidFill>
              </a:rPr>
              <a:t>Student Subcultures</a:t>
            </a:r>
            <a:endParaRPr/>
          </a:p>
        </p:txBody>
      </p:sp>
      <p:sp>
        <p:nvSpPr>
          <p:cNvPr id="381" name="Google Shape;381;p12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AU" sz="2000"/>
              <a:t>Four distinctive subcultures among college students: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Collegiate subculture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Academic subculture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Vocational subculture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Nonconformist subculture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AU" sz="2000"/>
              <a:t>Each student is exposed to competing subcultures and must determine which seems most in line with his or her feelings and interests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entury Gothic"/>
              <a:buNone/>
            </a:pPr>
            <a:r>
              <a:rPr b="1" lang="en-AU" sz="3300">
                <a:solidFill>
                  <a:srgbClr val="FFFFFF"/>
                </a:solidFill>
              </a:rPr>
              <a:t>Sociological Perspectives on Education</a:t>
            </a:r>
            <a:endParaRPr sz="3300">
              <a:solidFill>
                <a:srgbClr val="FFFFFF"/>
              </a:solidFill>
            </a:endParaRPr>
          </a:p>
        </p:txBody>
      </p:sp>
      <p:grpSp>
        <p:nvGrpSpPr>
          <p:cNvPr id="280" name="Google Shape;280;p2"/>
          <p:cNvGrpSpPr/>
          <p:nvPr/>
        </p:nvGrpSpPr>
        <p:grpSpPr>
          <a:xfrm>
            <a:off x="1288108" y="2508357"/>
            <a:ext cx="9623034" cy="3054167"/>
            <a:chOff x="1174" y="184257"/>
            <a:chExt cx="9623034" cy="3054167"/>
          </a:xfrm>
        </p:grpSpPr>
        <p:sp>
          <p:nvSpPr>
            <p:cNvPr id="281" name="Google Shape;281;p2"/>
            <p:cNvSpPr/>
            <p:nvPr/>
          </p:nvSpPr>
          <p:spPr>
            <a:xfrm>
              <a:off x="1174" y="184257"/>
              <a:ext cx="4124157" cy="261883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59414" y="619585"/>
              <a:ext cx="4124157" cy="261883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536117" y="696288"/>
              <a:ext cx="3970800" cy="246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2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</a:t>
              </a:r>
              <a:r>
                <a:rPr b="0" i="0" lang="en-AU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 the past few decades, increasing numbers of people have obtained high school diplomas, college degrees, advanced professional degrees </a:t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041811" y="184257"/>
              <a:ext cx="4124157" cy="261883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500051" y="619585"/>
              <a:ext cx="4124157" cy="261883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 txBox="1"/>
            <p:nvPr/>
          </p:nvSpPr>
          <p:spPr>
            <a:xfrm>
              <a:off x="5576754" y="696288"/>
              <a:ext cx="3970751" cy="24654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AU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Education has become vast and complex social institution; prepares citizens for roles demanded by other social institutions, such as the family, government, and economy</a:t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5" name="Google Shape;295;p3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6" name="Google Shape;296;p3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Functionalist Perspective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297" name="Google Shape;297;p3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Transmitting Culture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Exposing young people to existing beliefs, norms, and values of their culture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Sometimes nations reassess the ways in which they transmit culture to students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Promoting Social and Political Integration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Common identity and social integration fostered by education contributes to societal stability and consensus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6" name="Google Shape;306;p4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7" name="Google Shape;307;p4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Functionalist Perspective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08" name="Google Shape;308;p4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Maintaining Social Control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Schools teach students punctuality, discipline, scheduling, responsible work habits, and how to negotiate a bureaucratic organization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Serving as an Agent of Change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Education can stimulate social change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Best indicator of a person’s lifetime earnings is still number of years of formal schooling that person has received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7" name="Google Shape;317;p5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Conflict Perspective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19" name="Google Shape;319;p5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Education is instrument of elite domination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Educational system socializes students into values dictated by the powerful and stifle individualism and creativity to promote relatively insignificant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8" name="Google Shape;328;p6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9" name="Google Shape;329;p6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Conflict Perspective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Hidden curriculum: standards of behavior that are deemed proper by society and are taught subtly in schools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Credentialism:</a:t>
            </a:r>
            <a:r>
              <a:rPr lang="en-AU" sz="2000"/>
              <a:t> increase in the lowest level of education needed to enter a field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Number of occupations viewed as professions has risen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May reinforce social inequality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9" name="Google Shape;339;p7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Conflict Perspective Bestowal of Status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41" name="Google Shape;341;p7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Education can distribute members among a variety of social positions by sorting people into appropriate levels and courses of study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Tracking: practice of placing students in specific curriculum groups on basis of test scores and other criteria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Correspondence principle: promotes values expected of individuals in each social class, perpetuating social class divisions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50" name="Google Shape;350;p8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51" name="Google Shape;351;p8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b="1" lang="en-AU" sz="3200">
                <a:solidFill>
                  <a:srgbClr val="EBEBEB"/>
                </a:solidFill>
              </a:rPr>
              <a:t>Feminist Perspective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52" name="Google Shape;352;p8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In 20th century, sexism found in education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Stereotypes in textbooks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Pressure to study traditional women’s subjects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Unequal funding for athletics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AU" sz="2000"/>
              <a:t>Employment bias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n-AU"/>
              <a:t>Schools as Formal Organizations</a:t>
            </a:r>
            <a:endParaRPr/>
          </a:p>
        </p:txBody>
      </p:sp>
      <p:sp>
        <p:nvSpPr>
          <p:cNvPr id="358" name="Google Shape;358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Schools are similar to factories, hospitals, and business firms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AU"/>
              <a:t>Do not operate autonomously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2019-06-11T17:19:10Z</dcterms:created>
  <dc:creator>BATUL ANIQUA</dc:creator>
</cp:coreProperties>
</file>