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ms-powerpoint.presentation.macroEnabled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40" autoAdjust="0"/>
    <p:restoredTop sz="94660"/>
  </p:normalViewPr>
  <p:slideViewPr>
    <p:cSldViewPr snapToGrid="0">
      <p:cViewPr varScale="1">
        <p:scale>
          <a:sx n="74" d="100"/>
          <a:sy n="74" d="100"/>
        </p:scale>
        <p:origin x="4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97514E2E-9580-4B9C-9F58-764D392B754B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876477CA-116E-4573-9872-3767BA6853B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0495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14E2E-9580-4B9C-9F58-764D392B754B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477CA-116E-4573-9872-3767BA685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354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14E2E-9580-4B9C-9F58-764D392B754B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477CA-116E-4573-9872-3767BA6853B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36485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14E2E-9580-4B9C-9F58-764D392B754B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477CA-116E-4573-9872-3767BA6853B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40869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14E2E-9580-4B9C-9F58-764D392B754B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477CA-116E-4573-9872-3767BA685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3327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14E2E-9580-4B9C-9F58-764D392B754B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477CA-116E-4573-9872-3767BA6853B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58971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14E2E-9580-4B9C-9F58-764D392B754B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477CA-116E-4573-9872-3767BA6853B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4747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14E2E-9580-4B9C-9F58-764D392B754B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477CA-116E-4573-9872-3767BA6853B6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96561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14E2E-9580-4B9C-9F58-764D392B754B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477CA-116E-4573-9872-3767BA6853B6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3533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14E2E-9580-4B9C-9F58-764D392B754B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477CA-116E-4573-9872-3767BA685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605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14E2E-9580-4B9C-9F58-764D392B754B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477CA-116E-4573-9872-3767BA6853B6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0564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14E2E-9580-4B9C-9F58-764D392B754B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477CA-116E-4573-9872-3767BA6853B6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4617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14E2E-9580-4B9C-9F58-764D392B754B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477CA-116E-4573-9872-3767BA6853B6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9645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14E2E-9580-4B9C-9F58-764D392B754B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477CA-116E-4573-9872-3767BA6853B6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8950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14E2E-9580-4B9C-9F58-764D392B754B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477CA-116E-4573-9872-3767BA685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532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14E2E-9580-4B9C-9F58-764D392B754B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477CA-116E-4573-9872-3767BA6853B6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8287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14E2E-9580-4B9C-9F58-764D392B754B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477CA-116E-4573-9872-3767BA685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884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7514E2E-9580-4B9C-9F58-764D392B754B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76477CA-116E-4573-9872-3767BA685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159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roAQHn5rEoQ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Health and Sociology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811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Women experience higher prevalence of many illnesses but tend to live </a:t>
            </a:r>
            <a:r>
              <a:rPr lang="en-US" dirty="0" smtClean="0"/>
              <a:t>longer</a:t>
            </a:r>
          </a:p>
          <a:p>
            <a:r>
              <a:rPr lang="en-US" dirty="0" smtClean="0"/>
              <a:t>Theorized </a:t>
            </a:r>
            <a:r>
              <a:rPr lang="en-US" dirty="0"/>
              <a:t>reasons for </a:t>
            </a:r>
            <a:r>
              <a:rPr lang="en-US" dirty="0" err="1"/>
              <a:t>longevity:Lower</a:t>
            </a:r>
            <a:r>
              <a:rPr lang="en-US" dirty="0"/>
              <a:t> rate of cigarette </a:t>
            </a:r>
            <a:r>
              <a:rPr lang="en-US" dirty="0" smtClean="0"/>
              <a:t>smoking</a:t>
            </a:r>
          </a:p>
          <a:p>
            <a:r>
              <a:rPr lang="en-US" dirty="0" smtClean="0"/>
              <a:t>Lower </a:t>
            </a:r>
            <a:r>
              <a:rPr lang="en-US" dirty="0"/>
              <a:t>alcohol </a:t>
            </a:r>
            <a:r>
              <a:rPr lang="en-US" dirty="0" smtClean="0"/>
              <a:t>consumption</a:t>
            </a:r>
          </a:p>
          <a:p>
            <a:r>
              <a:rPr lang="en-US" dirty="0" smtClean="0"/>
              <a:t>Lower </a:t>
            </a:r>
            <a:r>
              <a:rPr lang="en-US" dirty="0"/>
              <a:t>rate of employment in dangerous </a:t>
            </a:r>
            <a:r>
              <a:rPr lang="en-US" dirty="0" smtClean="0"/>
              <a:t>occupations</a:t>
            </a:r>
          </a:p>
        </p:txBody>
      </p:sp>
    </p:spTree>
    <p:extLst>
      <p:ext uri="{BB962C8B-B14F-4D97-AF65-F5344CB8AC3E}">
        <p14:creationId xmlns:p14="http://schemas.microsoft.com/office/powerpoint/2010/main" val="1299359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Sociological Perspectives on Health and Illness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Health: “state of complete physical, mental, and social well-being, and not merely the absence of disease and infirmity” (</a:t>
            </a:r>
            <a:r>
              <a:rPr lang="en-US" dirty="0" err="1"/>
              <a:t>Leavell</a:t>
            </a:r>
            <a:r>
              <a:rPr lang="en-US" dirty="0"/>
              <a:t> and Clark</a:t>
            </a:r>
            <a:r>
              <a:rPr lang="en-US" dirty="0" smtClean="0"/>
              <a:t>)</a:t>
            </a:r>
          </a:p>
          <a:p>
            <a:r>
              <a:rPr lang="en-US" dirty="0" smtClean="0"/>
              <a:t>Health </a:t>
            </a:r>
            <a:r>
              <a:rPr lang="en-US" dirty="0"/>
              <a:t>and illness are socially </a:t>
            </a:r>
            <a:r>
              <a:rPr lang="en-US" dirty="0" smtClean="0"/>
              <a:t>constructed</a:t>
            </a:r>
          </a:p>
          <a:p>
            <a:r>
              <a:rPr lang="en-US" dirty="0" smtClean="0"/>
              <a:t>Important </a:t>
            </a:r>
            <a:r>
              <a:rPr lang="en-US" dirty="0"/>
              <a:t>to consider how health varies in different situations or cultures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463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Functionalist Perspective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“Being sick” must be controlled so that not too many people are released from societal </a:t>
            </a:r>
            <a:r>
              <a:rPr lang="en-US" dirty="0" smtClean="0"/>
              <a:t>responsibilities</a:t>
            </a:r>
          </a:p>
          <a:p>
            <a:r>
              <a:rPr lang="en-US" dirty="0" smtClean="0"/>
              <a:t>Sick </a:t>
            </a:r>
            <a:r>
              <a:rPr lang="en-US" dirty="0"/>
              <a:t>role: societal expectations about attitudes and behavior of a person viewed as being </a:t>
            </a:r>
            <a:r>
              <a:rPr lang="en-US" dirty="0" smtClean="0"/>
              <a:t>ill</a:t>
            </a:r>
          </a:p>
          <a:p>
            <a:r>
              <a:rPr lang="en-US" dirty="0" smtClean="0"/>
              <a:t>Physicians </a:t>
            </a:r>
            <a:r>
              <a:rPr lang="en-US" dirty="0"/>
              <a:t>function as “gatekeepers” for the sick role</a:t>
            </a:r>
          </a:p>
        </p:txBody>
      </p:sp>
    </p:spTree>
    <p:extLst>
      <p:ext uri="{BB962C8B-B14F-4D97-AF65-F5344CB8AC3E}">
        <p14:creationId xmlns:p14="http://schemas.microsoft.com/office/powerpoint/2010/main" val="4076024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Conflict </a:t>
            </a:r>
            <a:r>
              <a:rPr lang="en-US" b="1" dirty="0" smtClean="0"/>
              <a:t>Perspective: </a:t>
            </a:r>
            <a:r>
              <a:rPr lang="en-US" b="1" dirty="0"/>
              <a:t>Medicalization of Society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https://www.youtube.com/watch?v=roAQHn5rEoQ</a:t>
            </a:r>
            <a:endParaRPr lang="en-US" dirty="0" smtClean="0"/>
          </a:p>
          <a:p>
            <a:r>
              <a:rPr lang="en-US" dirty="0" smtClean="0"/>
              <a:t>Growing </a:t>
            </a:r>
            <a:r>
              <a:rPr lang="en-US" dirty="0"/>
              <a:t>role of medicine as major institution of social </a:t>
            </a:r>
            <a:r>
              <a:rPr lang="en-US" dirty="0" smtClean="0"/>
              <a:t>control is Medicalization </a:t>
            </a:r>
            <a:r>
              <a:rPr lang="en-US" dirty="0"/>
              <a:t>of </a:t>
            </a:r>
            <a:r>
              <a:rPr lang="en-US" dirty="0" smtClean="0"/>
              <a:t>Society</a:t>
            </a:r>
          </a:p>
          <a:p>
            <a:r>
              <a:rPr lang="en-US" dirty="0" smtClean="0"/>
              <a:t>Greatly </a:t>
            </a:r>
            <a:r>
              <a:rPr lang="en-US" dirty="0"/>
              <a:t>expanded domain of </a:t>
            </a:r>
            <a:r>
              <a:rPr lang="en-US" dirty="0" smtClean="0"/>
              <a:t>expertise</a:t>
            </a:r>
          </a:p>
          <a:p>
            <a:r>
              <a:rPr lang="en-US" dirty="0" smtClean="0"/>
              <a:t>Problems </a:t>
            </a:r>
            <a:r>
              <a:rPr lang="en-US" dirty="0"/>
              <a:t>viewed using a medical </a:t>
            </a:r>
            <a:r>
              <a:rPr lang="en-US" dirty="0" smtClean="0"/>
              <a:t>model</a:t>
            </a:r>
          </a:p>
          <a:p>
            <a:r>
              <a:rPr lang="en-US" dirty="0" smtClean="0"/>
              <a:t>Retains </a:t>
            </a:r>
            <a:r>
              <a:rPr lang="en-US" dirty="0"/>
              <a:t>jurisdiction over health care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003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Conflict </a:t>
            </a:r>
            <a:r>
              <a:rPr lang="en-US" b="1" dirty="0" smtClean="0"/>
              <a:t>Perspective: </a:t>
            </a:r>
            <a:r>
              <a:rPr lang="en-US" b="1" dirty="0"/>
              <a:t>Inequities in Health Care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Obvious inequities </a:t>
            </a:r>
            <a:r>
              <a:rPr lang="en-US" dirty="0" smtClean="0"/>
              <a:t>exist</a:t>
            </a:r>
          </a:p>
          <a:p>
            <a:r>
              <a:rPr lang="en-US" dirty="0" smtClean="0"/>
              <a:t>Brain </a:t>
            </a:r>
            <a:r>
              <a:rPr lang="en-US" dirty="0"/>
              <a:t>drain: immigration to </a:t>
            </a:r>
            <a:r>
              <a:rPr lang="en-US" dirty="0" smtClean="0"/>
              <a:t>developed countries </a:t>
            </a:r>
            <a:r>
              <a:rPr lang="en-US" dirty="0"/>
              <a:t>and other industrialized nations of skilled workers, professionals, and </a:t>
            </a:r>
            <a:r>
              <a:rPr lang="en-US" dirty="0" smtClean="0"/>
              <a:t>technicians</a:t>
            </a:r>
          </a:p>
          <a:p>
            <a:r>
              <a:rPr lang="en-US" dirty="0" smtClean="0"/>
              <a:t>Dramatic </a:t>
            </a:r>
            <a:r>
              <a:rPr lang="en-US" dirty="0"/>
              <a:t>differences in infant morality rate: number of deaths of infants under one year old per 1,000 live births in given year</a:t>
            </a:r>
          </a:p>
        </p:txBody>
      </p:sp>
    </p:spTree>
    <p:extLst>
      <p:ext uri="{BB962C8B-B14F-4D97-AF65-F5344CB8AC3E}">
        <p14:creationId xmlns:p14="http://schemas.microsoft.com/office/powerpoint/2010/main" val="2131665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Interactionist Perspective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Examines roles played by health care professionals and </a:t>
            </a:r>
            <a:r>
              <a:rPr lang="en-US" dirty="0" smtClean="0"/>
              <a:t>patients</a:t>
            </a:r>
          </a:p>
          <a:p>
            <a:r>
              <a:rPr lang="en-US" dirty="0" smtClean="0"/>
              <a:t>Asserts </a:t>
            </a:r>
            <a:r>
              <a:rPr lang="en-US" dirty="0"/>
              <a:t>patients may play an active role in positive or negative health</a:t>
            </a:r>
          </a:p>
        </p:txBody>
      </p:sp>
    </p:spTree>
    <p:extLst>
      <p:ext uri="{BB962C8B-B14F-4D97-AF65-F5344CB8AC3E}">
        <p14:creationId xmlns:p14="http://schemas.microsoft.com/office/powerpoint/2010/main" val="14700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Labeling Perspective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Labeling theory attempts to explain why certain people viewed one way while others engaged in same behavior are </a:t>
            </a:r>
            <a:r>
              <a:rPr lang="en-US" dirty="0" smtClean="0"/>
              <a:t>not</a:t>
            </a:r>
          </a:p>
          <a:p>
            <a:r>
              <a:rPr lang="en-US" dirty="0" smtClean="0"/>
              <a:t>The </a:t>
            </a:r>
            <a:r>
              <a:rPr lang="en-US" dirty="0"/>
              <a:t>designations healthy and ill generally involve social </a:t>
            </a:r>
            <a:r>
              <a:rPr lang="en-US" dirty="0" smtClean="0"/>
              <a:t>definition</a:t>
            </a:r>
          </a:p>
          <a:p>
            <a:r>
              <a:rPr lang="en-US" dirty="0" smtClean="0"/>
              <a:t>Homosexuality </a:t>
            </a:r>
            <a:r>
              <a:rPr lang="en-US" dirty="0"/>
              <a:t>noteworthy medical example of </a:t>
            </a:r>
            <a:r>
              <a:rPr lang="en-US" dirty="0" smtClean="0"/>
              <a:t>labeling</a:t>
            </a:r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862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Social Epidemiology and Health </a:t>
            </a:r>
            <a:r>
              <a:rPr lang="en-US" b="1" dirty="0" smtClean="0"/>
              <a:t>Care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Social epidemiology: study of distribution of disease, impairment, and general health status across a </a:t>
            </a:r>
            <a:r>
              <a:rPr lang="en-US" dirty="0" smtClean="0"/>
              <a:t>population</a:t>
            </a:r>
          </a:p>
          <a:p>
            <a:r>
              <a:rPr lang="en-US" dirty="0" smtClean="0"/>
              <a:t>Epidemiologists </a:t>
            </a:r>
            <a:r>
              <a:rPr lang="en-US" dirty="0"/>
              <a:t>have taken on the new role of tracking </a:t>
            </a:r>
            <a:r>
              <a:rPr lang="en-US" dirty="0" smtClean="0"/>
              <a:t>bioterrorism</a:t>
            </a:r>
          </a:p>
          <a:p>
            <a:r>
              <a:rPr lang="en-US" dirty="0" smtClean="0"/>
              <a:t>Morbidity </a:t>
            </a:r>
            <a:r>
              <a:rPr lang="en-US" dirty="0"/>
              <a:t>rates: disease incidence figures presented as rates or number of reports per 100,000 </a:t>
            </a:r>
            <a:r>
              <a:rPr lang="en-US" dirty="0" smtClean="0"/>
              <a:t>people</a:t>
            </a:r>
          </a:p>
          <a:p>
            <a:r>
              <a:rPr lang="en-US" dirty="0" smtClean="0"/>
              <a:t>Mortality </a:t>
            </a:r>
            <a:r>
              <a:rPr lang="en-US" dirty="0"/>
              <a:t>rate: incidence of death in a given population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514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Social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People in lower classes have higher rates of mortality and </a:t>
            </a:r>
            <a:r>
              <a:rPr lang="en-US" dirty="0" smtClean="0"/>
              <a:t>disability</a:t>
            </a:r>
          </a:p>
          <a:p>
            <a:r>
              <a:rPr lang="en-US" dirty="0" smtClean="0"/>
              <a:t>Effects </a:t>
            </a:r>
            <a:r>
              <a:rPr lang="en-US" dirty="0"/>
              <a:t>appear to be </a:t>
            </a:r>
            <a:r>
              <a:rPr lang="en-US" dirty="0" smtClean="0"/>
              <a:t>cumulative</a:t>
            </a:r>
          </a:p>
          <a:p>
            <a:r>
              <a:rPr lang="en-US" dirty="0" smtClean="0"/>
              <a:t>Poor </a:t>
            </a:r>
            <a:r>
              <a:rPr lang="en-US" dirty="0"/>
              <a:t>are less able to afford quality medical </a:t>
            </a:r>
            <a:r>
              <a:rPr lang="en-US" dirty="0" smtClean="0"/>
              <a:t>care</a:t>
            </a:r>
          </a:p>
          <a:p>
            <a:r>
              <a:rPr lang="en-US" dirty="0" smtClean="0"/>
              <a:t>Conflict </a:t>
            </a:r>
            <a:r>
              <a:rPr lang="en-US" dirty="0"/>
              <a:t>theorists: capitalist societies care more about maximizing profits than they do about the health and safety of industrial workers</a:t>
            </a:r>
          </a:p>
        </p:txBody>
      </p:sp>
    </p:spTree>
    <p:extLst>
      <p:ext uri="{BB962C8B-B14F-4D97-AF65-F5344CB8AC3E}">
        <p14:creationId xmlns:p14="http://schemas.microsoft.com/office/powerpoint/2010/main" val="326840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67</TotalTime>
  <Words>389</Words>
  <Application>Microsoft Office PowerPoint</Application>
  <PresentationFormat>Widescreen</PresentationFormat>
  <Paragraphs>42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Garamond</vt:lpstr>
      <vt:lpstr>Organic</vt:lpstr>
      <vt:lpstr>Health and Sociology</vt:lpstr>
      <vt:lpstr>Sociological Perspectives on Health and Illness</vt:lpstr>
      <vt:lpstr>Functionalist Perspective</vt:lpstr>
      <vt:lpstr>Conflict Perspective: Medicalization of Society</vt:lpstr>
      <vt:lpstr>Conflict Perspective: Inequities in Health Care</vt:lpstr>
      <vt:lpstr>Interactionist Perspective</vt:lpstr>
      <vt:lpstr>Labeling Perspective</vt:lpstr>
      <vt:lpstr>Social Epidemiology and Health Care</vt:lpstr>
      <vt:lpstr>Social Class</vt:lpstr>
      <vt:lpstr>Gender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 and Sociology</dc:title>
  <dc:creator>nub</dc:creator>
  <cp:lastModifiedBy>User</cp:lastModifiedBy>
  <cp:revision>7</cp:revision>
  <dcterms:created xsi:type="dcterms:W3CDTF">2020-04-03T09:35:33Z</dcterms:created>
  <dcterms:modified xsi:type="dcterms:W3CDTF">2020-09-23T14:14:46Z</dcterms:modified>
</cp:coreProperties>
</file>