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Garamon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aramond-regular.fntdata"/><Relationship Id="rId14" Type="http://schemas.openxmlformats.org/officeDocument/2006/relationships/slide" Target="slides/slide10.xml"/><Relationship Id="rId17" Type="http://schemas.openxmlformats.org/officeDocument/2006/relationships/font" Target="fonts/Garamond-italic.fntdata"/><Relationship Id="rId16" Type="http://schemas.openxmlformats.org/officeDocument/2006/relationships/font" Target="fonts/Garamon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Garamon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descr="HD-PanelTitle-V.png"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2"/>
            <p:cNvPicPr preferRelativeResize="0"/>
            <p:nvPr/>
          </p:nvPicPr>
          <p:blipFill rotWithShape="1">
            <a:blip r:embed="rId3">
              <a:alphaModFix/>
            </a:blip>
            <a:srcRect b="0" l="2" r="47673" t="0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2"/>
            <p:cNvPicPr preferRelativeResize="0"/>
            <p:nvPr/>
          </p:nvPicPr>
          <p:blipFill rotWithShape="1">
            <a:blip r:embed="rId3">
              <a:alphaModFix/>
            </a:blip>
            <a:srcRect b="0" l="0" r="48819" t="0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2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1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13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1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1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4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3" type="body"/>
          </p:nvPr>
        </p:nvSpPr>
        <p:spPr>
          <a:xfrm>
            <a:off x="6180671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5" name="Google Shape;55;p6"/>
          <p:cNvSpPr txBox="1"/>
          <p:nvPr>
            <p:ph idx="4" type="body"/>
          </p:nvPr>
        </p:nvSpPr>
        <p:spPr>
          <a:xfrm>
            <a:off x="6180671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jpg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2188825" cy="6856214"/>
            <a:chOff x="0" y="0"/>
            <a:chExt cx="12188825" cy="6856214"/>
          </a:xfrm>
        </p:grpSpPr>
        <p:pic>
          <p:nvPicPr>
            <p:cNvPr descr="HD-PanelContent-V.png" id="7" name="Google Shape;7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1"/>
            <p:cNvPicPr preferRelativeResize="0"/>
            <p:nvPr/>
          </p:nvPicPr>
          <p:blipFill rotWithShape="1">
            <a:blip r:embed="rId3">
              <a:alphaModFix/>
            </a:blip>
            <a:srcRect b="0" l="0" r="5093" t="0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"/>
            <p:cNvPicPr preferRelativeResize="0"/>
            <p:nvPr/>
          </p:nvPicPr>
          <p:blipFill rotWithShape="1">
            <a:blip r:embed="rId3">
              <a:alphaModFix/>
            </a:blip>
            <a:srcRect b="0" l="0" r="5093" t="0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roAQHn5rEoQ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US"/>
              <a:t>Health and Sociology</a:t>
            </a:r>
            <a:endParaRPr/>
          </a:p>
        </p:txBody>
      </p:sp>
      <p:sp>
        <p:nvSpPr>
          <p:cNvPr id="152" name="Google Shape;152;p19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Gender</a:t>
            </a:r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Women experience higher prevalence of many illnesses but tend to live longer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Theorized reasons for longevity:Lower rate of cigarette smoking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Lower alcohol consumption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Lower rate of employment in dangerous occupations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Garamond"/>
              <a:buNone/>
            </a:pPr>
            <a:r>
              <a:rPr b="1" lang="en-US" sz="3959"/>
              <a:t>Sociological Perspectives on Health and Illness</a:t>
            </a:r>
            <a:endParaRPr sz="3959"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Health: “state of complete physical, mental, and social well-being, and not merely the absence of disease and infirmity” (Leavell and Clark)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Health and illness are socially constructed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Important to consider how health varies in different situations or cultures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US"/>
              <a:t>Functionalist Perspective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“Being sick” must be controlled so that not too many people are released from societal responsibilities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Sick role: societal expectations about attitudes and behavior of a person viewed as being ill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Physicians function as “gatekeepers” for the sick role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Garamond"/>
              <a:buNone/>
            </a:pPr>
            <a:r>
              <a:rPr b="1" lang="en-US" sz="3959"/>
              <a:t>Conflict Perspective: Medicalization of Society</a:t>
            </a:r>
            <a:endParaRPr sz="3959"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https://www.youtube.com/watch?v=roAQHn5rEoQ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Growing role of medicine as major institution of social control is Medicalization of Society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Greatly expanded domain of expertise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Problems viewed using a medical model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Retains jurisdiction over health care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Garamond"/>
              <a:buNone/>
            </a:pPr>
            <a:r>
              <a:rPr b="1" lang="en-US" sz="3959"/>
              <a:t>Conflict Perspective: Inequities in Health Care</a:t>
            </a:r>
            <a:endParaRPr sz="3959"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Obvious inequities exist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Brain drain: immigration to developed countries and other industrialized nations of skilled workers, professionals, and technicians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Dramatic differences in infant morality rate: number of deaths of infants under one year old per 1,000 live births in given year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US"/>
              <a:t>Interactionist Perspective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Examines roles played by health care professionals and patients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Asserts patients may play an active role in positive or negative health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Labeling Perspective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Labeling theory attempts to explain why certain people viewed one way while others engaged in same behavior are not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The designations healthy and ill generally involve social definition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Homosexuality noteworthy medical example of labeling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US"/>
              <a:t>Social Epidemiology and Health Care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Social epidemiology: study of distribution of disease, impairment, and general health status across a population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Epidemiologists have taken on the new role of tracking bioterrorism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Morbidity rates: disease incidence figures presented as rates or number of reports per 100,000 people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Mortality rate: incidence of death in a given population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Social Class</a:t>
            </a:r>
            <a:endParaRPr/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People in lower classes have higher rates of mortality and disability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Effects appear to be cumulative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Poor are less able to afford quality medical care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Conflict theorists: capitalist societies care more about maximizing profits than they do about the health and safety of industrial workers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