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8" r:id="rId6"/>
    <p:sldMasterId id="2147483660" r:id="rId7"/>
    <p:sldMasterId id="214748366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</p:sldIdLst>
  <p:sldSz cy="6858000" cx="9144000"/>
  <p:notesSz cx="6896100" cy="9182100"/>
  <p:embeddedFontLst>
    <p:embeddedFont>
      <p:font typeface="Libre Franklin"/>
      <p:regular r:id="rId51"/>
      <p:bold r:id="rId52"/>
      <p:italic r:id="rId53"/>
      <p:boldItalic r:id="rId54"/>
    </p:embeddedFont>
    <p:embeddedFont>
      <p:font typeface="Libre Baskerville"/>
      <p:regular r:id="rId55"/>
      <p:bold r:id="rId56"/>
      <p: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8" roundtripDataSignature="AMtx7mgoOwTZ/ID4xrxyB5bbNSi2/uhs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LibreFranklin-regular.fntdata"/><Relationship Id="rId50" Type="http://schemas.openxmlformats.org/officeDocument/2006/relationships/slide" Target="slides/slide41.xml"/><Relationship Id="rId53" Type="http://schemas.openxmlformats.org/officeDocument/2006/relationships/font" Target="fonts/LibreFranklin-italic.fntdata"/><Relationship Id="rId52" Type="http://schemas.openxmlformats.org/officeDocument/2006/relationships/font" Target="fonts/LibreFranklin-bold.fntdata"/><Relationship Id="rId11" Type="http://schemas.openxmlformats.org/officeDocument/2006/relationships/slide" Target="slides/slide2.xml"/><Relationship Id="rId55" Type="http://schemas.openxmlformats.org/officeDocument/2006/relationships/font" Target="fonts/LibreBaskerville-regular.fntdata"/><Relationship Id="rId10" Type="http://schemas.openxmlformats.org/officeDocument/2006/relationships/slide" Target="slides/slide1.xml"/><Relationship Id="rId54" Type="http://schemas.openxmlformats.org/officeDocument/2006/relationships/font" Target="fonts/LibreFranklin-boldItalic.fntdata"/><Relationship Id="rId13" Type="http://schemas.openxmlformats.org/officeDocument/2006/relationships/slide" Target="slides/slide4.xml"/><Relationship Id="rId57" Type="http://schemas.openxmlformats.org/officeDocument/2006/relationships/font" Target="fonts/LibreBaskerville-italic.fntdata"/><Relationship Id="rId12" Type="http://schemas.openxmlformats.org/officeDocument/2006/relationships/slide" Target="slides/slide3.xml"/><Relationship Id="rId56" Type="http://schemas.openxmlformats.org/officeDocument/2006/relationships/font" Target="fonts/LibreBaskerville-bold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58" Type="http://customschemas.google.com/relationships/presentationmetadata" Target="meta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76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8425" y="0"/>
            <a:ext cx="29876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23312"/>
            <a:ext cx="29876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8425" y="8723312"/>
            <a:ext cx="29876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26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6:notes"/>
          <p:cNvSpPr txBox="1"/>
          <p:nvPr/>
        </p:nvSpPr>
        <p:spPr>
          <a:xfrm>
            <a:off x="3908425" y="8723312"/>
            <a:ext cx="29876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7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8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0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2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2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33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Figure 1 might have problem so promote it or demote it</a:t>
            </a:r>
            <a:endParaRPr/>
          </a:p>
        </p:txBody>
      </p:sp>
      <p:sp>
        <p:nvSpPr>
          <p:cNvPr id="482" name="Google Shape;482;p33:notes"/>
          <p:cNvSpPr txBox="1"/>
          <p:nvPr/>
        </p:nvSpPr>
        <p:spPr>
          <a:xfrm>
            <a:off x="3908425" y="8723312"/>
            <a:ext cx="29876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6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6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7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7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8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8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p39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:notes"/>
          <p:cNvSpPr txBox="1"/>
          <p:nvPr/>
        </p:nvSpPr>
        <p:spPr>
          <a:xfrm>
            <a:off x="3908425" y="8723312"/>
            <a:ext cx="29876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0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0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1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1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If the robot is in a room, y, and an object x is also in that room, then if the robot carries out a Take action, this will result in a new situation in which the robot has object x.</a:t>
            </a:r>
            <a:endParaRPr/>
          </a:p>
        </p:txBody>
      </p:sp>
      <p:sp>
        <p:nvSpPr>
          <p:cNvPr id="188" name="Google Shape;188;p7:notes"/>
          <p:cNvSpPr txBox="1"/>
          <p:nvPr/>
        </p:nvSpPr>
        <p:spPr>
          <a:xfrm>
            <a:off x="3908425" y="8723312"/>
            <a:ext cx="298767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919162" y="4360862"/>
            <a:ext cx="5057775" cy="4132262"/>
          </a:xfrm>
          <a:prstGeom prst="rect">
            <a:avLst/>
          </a:prstGeom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52525" y="688975"/>
            <a:ext cx="4591050" cy="3443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43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5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5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55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5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7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7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57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6" name="Google Shape;126;p5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7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7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0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5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3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3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5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3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42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42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2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42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4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4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Google Shape;17;p4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4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4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4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4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4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Google Shape;31;p4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4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5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52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52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52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5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4" name="Google Shape;84;p5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5" name="Google Shape;85;p5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52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52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5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5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5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5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0" name="Google Shape;100;p5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1" name="Google Shape;101;p5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5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5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56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6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6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6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5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8" name="Google Shape;118;p5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9" name="Google Shape;119;p5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Google Shape;120;p56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1" name="Google Shape;121;p56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32.png"/><Relationship Id="rId7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4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image" Target="../media/image26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Relationship Id="rId7" Type="http://schemas.openxmlformats.org/officeDocument/2006/relationships/image" Target="../media/image31.png"/><Relationship Id="rId8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Relationship Id="rId5" Type="http://schemas.openxmlformats.org/officeDocument/2006/relationships/image" Target="../media/image44.png"/><Relationship Id="rId6" Type="http://schemas.openxmlformats.org/officeDocument/2006/relationships/image" Target="../media/image26.png"/><Relationship Id="rId7" Type="http://schemas.openxmlformats.org/officeDocument/2006/relationships/image" Target="../media/image35.png"/><Relationship Id="rId8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43.png"/><Relationship Id="rId5" Type="http://schemas.openxmlformats.org/officeDocument/2006/relationships/image" Target="../media/image42.png"/><Relationship Id="rId6" Type="http://schemas.openxmlformats.org/officeDocument/2006/relationships/image" Target="../media/image40.png"/><Relationship Id="rId7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Relationship Id="rId5" Type="http://schemas.openxmlformats.org/officeDocument/2006/relationships/image" Target="../media/image38.png"/><Relationship Id="rId6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5" Type="http://schemas.openxmlformats.org/officeDocument/2006/relationships/image" Target="../media/image50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5.png"/><Relationship Id="rId4" Type="http://schemas.openxmlformats.org/officeDocument/2006/relationships/image" Target="../media/image53.png"/><Relationship Id="rId5" Type="http://schemas.openxmlformats.org/officeDocument/2006/relationships/image" Target="../media/image56.png"/><Relationship Id="rId6" Type="http://schemas.openxmlformats.org/officeDocument/2006/relationships/image" Target="../media/image63.png"/><Relationship Id="rId7" Type="http://schemas.openxmlformats.org/officeDocument/2006/relationships/image" Target="../media/image6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2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Relationship Id="rId4" Type="http://schemas.openxmlformats.org/officeDocument/2006/relationships/image" Target="../media/image60.png"/><Relationship Id="rId5" Type="http://schemas.openxmlformats.org/officeDocument/2006/relationships/image" Target="../media/image5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5" Type="http://schemas.openxmlformats.org/officeDocument/2006/relationships/image" Target="../media/image5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4.png"/><Relationship Id="rId4" Type="http://schemas.openxmlformats.org/officeDocument/2006/relationships/image" Target="../media/image5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4.png"/><Relationship Id="rId4" Type="http://schemas.openxmlformats.org/officeDocument/2006/relationships/image" Target="../media/image5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Introduction to Planning</a:t>
            </a:r>
            <a:endParaRPr/>
          </a:p>
        </p:txBody>
      </p:sp>
      <p:sp>
        <p:nvSpPr>
          <p:cNvPr id="134" name="Google Shape;134;p1"/>
          <p:cNvSpPr txBox="1"/>
          <p:nvPr>
            <p:ph idx="1" type="subTitle"/>
          </p:nvPr>
        </p:nvSpPr>
        <p:spPr>
          <a:xfrm>
            <a:off x="1752600" y="3352800"/>
            <a:ext cx="5105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Shazzad Hosain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EECS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 South Universtiy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shazzad@northsouth.edu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5" name="Google Shape;225;p1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Means-Ends Analysis</a:t>
            </a:r>
            <a:endParaRPr/>
          </a:p>
        </p:txBody>
      </p:sp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Means-ends analysis involves examining the differences between the current state and the goal state.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Actions are selected that minimize these differences.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planner can select an action even if it is not currently possible. It must then select another action that will make the first action possible.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32" name="Google Shape;232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Blocks World</a:t>
            </a:r>
            <a:endParaRPr/>
          </a:p>
        </p:txBody>
      </p:sp>
      <p:sp>
        <p:nvSpPr>
          <p:cNvPr id="233" name="Google Shape;233;p11"/>
          <p:cNvSpPr txBox="1"/>
          <p:nvPr>
            <p:ph idx="1" type="body"/>
          </p:nvPr>
        </p:nvSpPr>
        <p:spPr>
          <a:xfrm>
            <a:off x="914400" y="1447800"/>
            <a:ext cx="7772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Many planning systems can be illustrated using the blocks world.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blocks world consists of a number of blocks and a table.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blocks can be picked up and moved around.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following shows the start and goal states of a simple problem: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34" name="Google Shape;2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5105400"/>
            <a:ext cx="19907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5181600"/>
            <a:ext cx="19812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1"/>
          <p:cNvSpPr txBox="1"/>
          <p:nvPr/>
        </p:nvSpPr>
        <p:spPr>
          <a:xfrm>
            <a:off x="2209800" y="6096000"/>
            <a:ext cx="1200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state</a:t>
            </a: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5562600" y="6096000"/>
            <a:ext cx="12160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state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43" name="Google Shape;243;p1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Blocks World</a:t>
            </a:r>
            <a:endParaRPr/>
          </a:p>
        </p:txBody>
      </p:sp>
      <p:sp>
        <p:nvSpPr>
          <p:cNvPr id="244" name="Google Shape;244;p12"/>
          <p:cNvSpPr txBox="1"/>
          <p:nvPr>
            <p:ph idx="1" type="body"/>
          </p:nvPr>
        </p:nvSpPr>
        <p:spPr>
          <a:xfrm>
            <a:off x="914400" y="1447800"/>
            <a:ext cx="77724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Using means-ends analysis, planner considers the difference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Planner now considers the following two possible actions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5105400"/>
            <a:ext cx="19907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5181600"/>
            <a:ext cx="19812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2"/>
          <p:cNvSpPr txBox="1"/>
          <p:nvPr/>
        </p:nvSpPr>
        <p:spPr>
          <a:xfrm>
            <a:off x="2209800" y="6096000"/>
            <a:ext cx="1200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state</a:t>
            </a:r>
            <a:endParaRPr/>
          </a:p>
        </p:txBody>
      </p:sp>
      <p:sp>
        <p:nvSpPr>
          <p:cNvPr id="248" name="Google Shape;248;p12"/>
          <p:cNvSpPr txBox="1"/>
          <p:nvPr/>
        </p:nvSpPr>
        <p:spPr>
          <a:xfrm>
            <a:off x="5562600" y="6096000"/>
            <a:ext cx="12160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state</a:t>
            </a:r>
            <a:endParaRPr/>
          </a:p>
        </p:txBody>
      </p:sp>
      <p:pic>
        <p:nvPicPr>
          <p:cNvPr id="249" name="Google Shape;24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0" y="2076450"/>
            <a:ext cx="34099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14575" y="3810000"/>
            <a:ext cx="45148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56" name="Google Shape;256;p1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Blocks World</a:t>
            </a:r>
            <a:endParaRPr/>
          </a:p>
        </p:txBody>
      </p:sp>
      <p:sp>
        <p:nvSpPr>
          <p:cNvPr id="257" name="Google Shape;257;p13"/>
          <p:cNvSpPr txBox="1"/>
          <p:nvPr>
            <p:ph idx="1" type="body"/>
          </p:nvPr>
        </p:nvSpPr>
        <p:spPr>
          <a:xfrm>
            <a:off x="914400" y="14478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Planner now considers the following two possible actions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Planner might start with action 2 and the goal state are now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Planner’s next action might be to place block a on the table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58" name="Google Shape;2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575" y="1981200"/>
            <a:ext cx="45148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3276600"/>
            <a:ext cx="33432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0" y="5105400"/>
            <a:ext cx="19907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3"/>
          <p:cNvSpPr txBox="1"/>
          <p:nvPr/>
        </p:nvSpPr>
        <p:spPr>
          <a:xfrm>
            <a:off x="2209800" y="6096000"/>
            <a:ext cx="1200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state</a:t>
            </a:r>
            <a:endParaRPr/>
          </a:p>
        </p:txBody>
      </p:sp>
      <p:pic>
        <p:nvPicPr>
          <p:cNvPr id="262" name="Google Shape;26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7200" y="5257800"/>
            <a:ext cx="40767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5257800"/>
            <a:ext cx="407670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4800600"/>
            <a:ext cx="40671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70" name="Google Shape;270;p1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Blocks World</a:t>
            </a:r>
            <a:endParaRPr/>
          </a:p>
        </p:txBody>
      </p:sp>
      <p:sp>
        <p:nvSpPr>
          <p:cNvPr id="271" name="Google Shape;271;p14"/>
          <p:cNvSpPr txBox="1"/>
          <p:nvPr>
            <p:ph idx="1" type="body"/>
          </p:nvPr>
        </p:nvSpPr>
        <p:spPr>
          <a:xfrm>
            <a:off x="914400" y="1447800"/>
            <a:ext cx="7772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However, the robot is not holding block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so we have the following new goal state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So, carry out the following action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Thus the sequence of actions can be</a:t>
            </a:r>
            <a:endParaRPr/>
          </a:p>
        </p:txBody>
      </p:sp>
      <p:pic>
        <p:nvPicPr>
          <p:cNvPr id="272" name="Google Shape;27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0" y="5105400"/>
            <a:ext cx="19907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4"/>
          <p:cNvSpPr txBox="1"/>
          <p:nvPr/>
        </p:nvSpPr>
        <p:spPr>
          <a:xfrm>
            <a:off x="2209800" y="6096000"/>
            <a:ext cx="1200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state</a:t>
            </a:r>
            <a:endParaRPr/>
          </a:p>
        </p:txBody>
      </p:sp>
      <p:pic>
        <p:nvPicPr>
          <p:cNvPr id="274" name="Google Shape;27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19400" y="2362200"/>
            <a:ext cx="319087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95600" y="3200400"/>
            <a:ext cx="20574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Planning Methods: STRIPS</a:t>
            </a:r>
            <a:endParaRPr/>
          </a:p>
        </p:txBody>
      </p:sp>
      <p:sp>
        <p:nvSpPr>
          <p:cNvPr id="281" name="Google Shape;281;p15"/>
          <p:cNvSpPr txBox="1"/>
          <p:nvPr>
            <p:ph idx="1" type="subTitle"/>
          </p:nvPr>
        </p:nvSpPr>
        <p:spPr>
          <a:xfrm>
            <a:off x="685800" y="3352800"/>
            <a:ext cx="7924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Stanford Research Institute Problem Solver (STRIPS)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87" name="Google Shape;287;p1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STRIPS (1)</a:t>
            </a:r>
            <a:endParaRPr/>
          </a:p>
        </p:txBody>
      </p:sp>
      <p:sp>
        <p:nvSpPr>
          <p:cNvPr id="288" name="Google Shape;288;p1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Stanford Research Institute Problem Solver.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operator based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planning system that uses means-ends analysis.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STRIPS uses wffs in FOPC to describe the world.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example: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States that if an object is in one location then it cannot be in another. Here,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are physical coordinates i.e.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= (1,1) etc.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STRIPS was designed to enable a planner to devise plans for a robot which is to solve problems in the blocks world.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89" name="Google Shape;2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808287"/>
            <a:ext cx="47910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95" name="Google Shape;295;p1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Planning and Executing</a:t>
            </a:r>
            <a:endParaRPr/>
          </a:p>
        </p:txBody>
      </p:sp>
      <p:sp>
        <p:nvSpPr>
          <p:cNvPr id="296" name="Google Shape;296;p1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Let, operator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Push (o, x, y)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enables the robot to push object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from location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location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 is difference between operator Push and actually carrying out of the act of pushing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Pushing might need to go the robot to location </a:t>
            </a:r>
            <a:r>
              <a:rPr b="0" i="0" lang="en-US" sz="22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take the object </a:t>
            </a:r>
            <a:r>
              <a:rPr b="0" i="0" lang="en-US" sz="22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move to location </a:t>
            </a:r>
            <a:r>
              <a:rPr b="0" i="0" lang="en-US" sz="22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put </a:t>
            </a:r>
            <a:r>
              <a:rPr b="0" i="0" lang="en-US" sz="22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 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</a:t>
            </a:r>
            <a:r>
              <a:rPr b="0" i="0" lang="en-US" sz="22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is the difference between planning and executing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So, a plan can be a sequence of operators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carrying out a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action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 an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operator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 unexpected result, then plan may not succeed. Robot might need to change plan or so.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02" name="Google Shape;302;p1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Operators</a:t>
            </a:r>
            <a:endParaRPr/>
          </a:p>
        </p:txBody>
      </p:sp>
      <p:sp>
        <p:nvSpPr>
          <p:cNvPr id="303" name="Google Shape;303;p18"/>
          <p:cNvSpPr txBox="1"/>
          <p:nvPr>
            <p:ph idx="1" type="body"/>
          </p:nvPr>
        </p:nvSpPr>
        <p:spPr>
          <a:xfrm>
            <a:off x="304800" y="15240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STRIPS defines operators as in the following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operator schema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for operator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Push(o, x, y)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preconditions specify what must be true for the operator to be applied.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delete and add lists specify the changes that will take place after the operator is applied.</a:t>
            </a:r>
            <a:endParaRPr/>
          </a:p>
        </p:txBody>
      </p:sp>
      <p:pic>
        <p:nvPicPr>
          <p:cNvPr id="304" name="Google Shape;3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057400"/>
            <a:ext cx="25908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Operators</a:t>
            </a:r>
            <a:endParaRPr/>
          </a:p>
        </p:txBody>
      </p:sp>
      <p:sp>
        <p:nvSpPr>
          <p:cNvPr id="310" name="Google Shape;310;p1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real action is an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instance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 the schema, in which variables are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instantiated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with actual object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Let push object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from position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(2,3)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position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(1,4)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world model can instantiate the preconditions of a particular operator, then we say the operator is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applicable.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goal state is also described by a set of wffs. If the planner can reach this goal state, it has successfully solved the problem and is ready to execute the plan.</a:t>
            </a:r>
            <a:endParaRPr/>
          </a:p>
        </p:txBody>
      </p:sp>
      <p:pic>
        <p:nvPicPr>
          <p:cNvPr id="311" name="Google Shape;3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2743200"/>
            <a:ext cx="21812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40" name="Google Shape;140;p2"/>
          <p:cNvSpPr txBox="1"/>
          <p:nvPr>
            <p:ph type="title"/>
          </p:nvPr>
        </p:nvSpPr>
        <p:spPr>
          <a:xfrm>
            <a:off x="914400" y="3810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Planning as Search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Planning involves finding a plan which will enable a system (or a robot) to solve a problem, or carry out some task.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planner aims to find a plan, which is a sequence of actions.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One method is to use search to identify a plan.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search tree contains nodes which represent states, with edges between nodes representing actions.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17" name="Google Shape;317;p2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STRIPS Implementation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STRIPS uses </a:t>
            </a:r>
            <a:r>
              <a:rPr b="0" i="0" lang="en-US" sz="26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resolution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</a:t>
            </a:r>
            <a:r>
              <a:rPr b="0" i="0" lang="en-US" sz="26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means-ends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analysis to devise plans: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goal is negated, and the rule schemata are instantiated with objects from the real world.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resolution fails, then the goal has been achieved.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Otherwise, a plan must be devised. </a:t>
            </a:r>
            <a:endParaRPr/>
          </a:p>
          <a:p>
            <a:pPr indent="-132715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24" name="Google Shape;324;p2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STRIPS Example</a:t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838200" y="3810000"/>
            <a:ext cx="2057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Also, let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So, the goal is: </a:t>
            </a:r>
            <a:endParaRPr/>
          </a:p>
          <a:p>
            <a:pPr indent="-132715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32715" lvl="0" marL="273050" rtl="0" algn="l">
              <a:spcBef>
                <a:spcPts val="575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26" name="Google Shape;3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609600"/>
            <a:ext cx="42005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1"/>
          <p:cNvSpPr txBox="1"/>
          <p:nvPr/>
        </p:nvSpPr>
        <p:spPr>
          <a:xfrm>
            <a:off x="5105400" y="1428750"/>
            <a:ext cx="1200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state</a:t>
            </a:r>
            <a:endParaRPr/>
          </a:p>
        </p:txBody>
      </p:sp>
      <p:sp>
        <p:nvSpPr>
          <p:cNvPr id="328" name="Google Shape;328;p21"/>
          <p:cNvSpPr txBox="1"/>
          <p:nvPr/>
        </p:nvSpPr>
        <p:spPr>
          <a:xfrm>
            <a:off x="7334250" y="1447800"/>
            <a:ext cx="12160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state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1981200"/>
            <a:ext cx="62960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0800" y="3867150"/>
            <a:ext cx="43529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6362" y="4373562"/>
            <a:ext cx="60102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13075" y="5495925"/>
            <a:ext cx="9715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38" name="Google Shape;338;p2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STRIPS Example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685800" y="1600200"/>
            <a:ext cx="3581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also have two operators described as the following schema</a:t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609600"/>
            <a:ext cx="42005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/>
          <p:nvPr/>
        </p:nvSpPr>
        <p:spPr>
          <a:xfrm>
            <a:off x="5105400" y="1428750"/>
            <a:ext cx="1200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state</a:t>
            </a:r>
            <a:endParaRPr/>
          </a:p>
        </p:txBody>
      </p:sp>
      <p:sp>
        <p:nvSpPr>
          <p:cNvPr id="342" name="Google Shape;342;p22"/>
          <p:cNvSpPr txBox="1"/>
          <p:nvPr/>
        </p:nvSpPr>
        <p:spPr>
          <a:xfrm>
            <a:off x="7334250" y="1447800"/>
            <a:ext cx="12160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state</a:t>
            </a:r>
            <a:endParaRPr/>
          </a:p>
        </p:txBody>
      </p:sp>
      <p:pic>
        <p:nvPicPr>
          <p:cNvPr id="343" name="Google Shape;3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2133600"/>
            <a:ext cx="3200400" cy="15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3275012"/>
            <a:ext cx="4191000" cy="187166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45" name="Google Shape;34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7600" y="4341812"/>
            <a:ext cx="3733800" cy="160178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51" name="Google Shape;351;p23"/>
          <p:cNvSpPr txBox="1"/>
          <p:nvPr>
            <p:ph type="title"/>
          </p:nvPr>
        </p:nvSpPr>
        <p:spPr>
          <a:xfrm>
            <a:off x="685800" y="228600"/>
            <a:ext cx="37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STRIPS Example</a:t>
            </a:r>
            <a:b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Chaining</a:t>
            </a:r>
            <a:endParaRPr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457200" y="1524000"/>
            <a:ext cx="3657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Search through the whole space until goal found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From initial state, three operators we could apply</a:t>
            </a:r>
            <a:endParaRPr/>
          </a:p>
        </p:txBody>
      </p:sp>
      <p:pic>
        <p:nvPicPr>
          <p:cNvPr id="353" name="Google Shape;3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609600"/>
            <a:ext cx="42005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3"/>
          <p:cNvSpPr txBox="1"/>
          <p:nvPr/>
        </p:nvSpPr>
        <p:spPr>
          <a:xfrm>
            <a:off x="5105400" y="1428750"/>
            <a:ext cx="1200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state</a:t>
            </a:r>
            <a:endParaRPr/>
          </a:p>
        </p:txBody>
      </p:sp>
      <p:sp>
        <p:nvSpPr>
          <p:cNvPr id="355" name="Google Shape;355;p23"/>
          <p:cNvSpPr txBox="1"/>
          <p:nvPr/>
        </p:nvSpPr>
        <p:spPr>
          <a:xfrm>
            <a:off x="7334250" y="1447800"/>
            <a:ext cx="12160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state</a:t>
            </a:r>
            <a:endParaRPr/>
          </a:p>
        </p:txBody>
      </p:sp>
      <p:pic>
        <p:nvPicPr>
          <p:cNvPr id="356" name="Google Shape;35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2133600"/>
            <a:ext cx="3200400" cy="15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3276600"/>
            <a:ext cx="2066925" cy="12096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58" name="Google Shape;358;p23"/>
          <p:cNvSpPr txBox="1"/>
          <p:nvPr/>
        </p:nvSpPr>
        <p:spPr>
          <a:xfrm>
            <a:off x="533400" y="4800600"/>
            <a:ext cx="3733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Suppose we choose to apply   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               that has precondition</a:t>
            </a:r>
            <a:endParaRPr/>
          </a:p>
        </p:txBody>
      </p:sp>
      <p:pic>
        <p:nvPicPr>
          <p:cNvPr id="359" name="Google Shape;35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" y="5216525"/>
            <a:ext cx="19240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38400" y="5638800"/>
            <a:ext cx="2171700" cy="30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23"/>
          <p:cNvCxnSpPr/>
          <p:nvPr/>
        </p:nvCxnSpPr>
        <p:spPr>
          <a:xfrm flipH="1" rot="10800000">
            <a:off x="3276600" y="3124200"/>
            <a:ext cx="3276600" cy="2590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pic>
        <p:nvPicPr>
          <p:cNvPr id="362" name="Google Shape;362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81600" y="5027612"/>
            <a:ext cx="3733800" cy="160178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63" name="Google Shape;363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29400" y="3924300"/>
            <a:ext cx="1524000" cy="952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69" name="Google Shape;369;p24"/>
          <p:cNvSpPr txBox="1"/>
          <p:nvPr>
            <p:ph type="title"/>
          </p:nvPr>
        </p:nvSpPr>
        <p:spPr>
          <a:xfrm>
            <a:off x="685800" y="228600"/>
            <a:ext cx="373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STRIPS Example</a:t>
            </a:r>
            <a:b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Forward Chaining</a:t>
            </a:r>
            <a:endParaRPr/>
          </a:p>
        </p:txBody>
      </p:sp>
      <p:pic>
        <p:nvPicPr>
          <p:cNvPr id="370" name="Google Shape;3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609600"/>
            <a:ext cx="42005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4"/>
          <p:cNvSpPr txBox="1"/>
          <p:nvPr/>
        </p:nvSpPr>
        <p:spPr>
          <a:xfrm>
            <a:off x="5105400" y="1428750"/>
            <a:ext cx="1200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state</a:t>
            </a:r>
            <a:endParaRPr/>
          </a:p>
        </p:txBody>
      </p:sp>
      <p:sp>
        <p:nvSpPr>
          <p:cNvPr id="372" name="Google Shape;372;p24"/>
          <p:cNvSpPr txBox="1"/>
          <p:nvPr/>
        </p:nvSpPr>
        <p:spPr>
          <a:xfrm>
            <a:off x="7334250" y="1447800"/>
            <a:ext cx="12160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state</a:t>
            </a:r>
            <a:endParaRPr/>
          </a:p>
        </p:txBody>
      </p:sp>
      <p:pic>
        <p:nvPicPr>
          <p:cNvPr id="373" name="Google Shape;3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2133600"/>
            <a:ext cx="3200400" cy="15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4"/>
          <p:cNvSpPr txBox="1"/>
          <p:nvPr/>
        </p:nvSpPr>
        <p:spPr>
          <a:xfrm>
            <a:off x="457200" y="1600200"/>
            <a:ext cx="426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Hence, state description becomes</a:t>
            </a:r>
            <a:endParaRPr/>
          </a:p>
        </p:txBody>
      </p:sp>
      <p:pic>
        <p:nvPicPr>
          <p:cNvPr id="375" name="Google Shape;37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600" y="5027612"/>
            <a:ext cx="3733800" cy="160178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76" name="Google Shape;376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9400" y="3924300"/>
            <a:ext cx="1524000" cy="952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77" name="Google Shape;377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2000" y="2133600"/>
            <a:ext cx="2362200" cy="14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4"/>
          <p:cNvSpPr txBox="1"/>
          <p:nvPr/>
        </p:nvSpPr>
        <p:spPr>
          <a:xfrm>
            <a:off x="457200" y="3733800"/>
            <a:ext cx="426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From this position, we can apply any of the following operators:</a:t>
            </a:r>
            <a:endParaRPr/>
          </a:p>
        </p:txBody>
      </p:sp>
      <p:pic>
        <p:nvPicPr>
          <p:cNvPr id="379" name="Google Shape;379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2000" y="4724400"/>
            <a:ext cx="37528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29400" y="228600"/>
            <a:ext cx="21145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4"/>
          <p:cNvSpPr/>
          <p:nvPr/>
        </p:nvSpPr>
        <p:spPr>
          <a:xfrm>
            <a:off x="2743200" y="5105400"/>
            <a:ext cx="1752600" cy="381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24"/>
          <p:cNvSpPr txBox="1"/>
          <p:nvPr/>
        </p:nvSpPr>
        <p:spPr>
          <a:xfrm>
            <a:off x="838200" y="6091237"/>
            <a:ext cx="4079875" cy="4619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Did not use means-end analysis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88" name="Google Shape;388;p25"/>
          <p:cNvSpPr txBox="1"/>
          <p:nvPr>
            <p:ph type="title"/>
          </p:nvPr>
        </p:nvSpPr>
        <p:spPr>
          <a:xfrm>
            <a:off x="685800" y="228600"/>
            <a:ext cx="396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STRIPS Example</a:t>
            </a:r>
            <a:b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Means-ends analysis</a:t>
            </a:r>
            <a:endParaRPr/>
          </a:p>
        </p:txBody>
      </p:sp>
      <p:pic>
        <p:nvPicPr>
          <p:cNvPr id="389" name="Google Shape;3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609600"/>
            <a:ext cx="42005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"/>
          <p:cNvSpPr txBox="1"/>
          <p:nvPr/>
        </p:nvSpPr>
        <p:spPr>
          <a:xfrm>
            <a:off x="5105400" y="1428750"/>
            <a:ext cx="1200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state</a:t>
            </a:r>
            <a:endParaRPr/>
          </a:p>
        </p:txBody>
      </p:sp>
      <p:sp>
        <p:nvSpPr>
          <p:cNvPr id="391" name="Google Shape;391;p25"/>
          <p:cNvSpPr txBox="1"/>
          <p:nvPr/>
        </p:nvSpPr>
        <p:spPr>
          <a:xfrm>
            <a:off x="7334250" y="1447800"/>
            <a:ext cx="12160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state</a:t>
            </a:r>
            <a:endParaRPr/>
          </a:p>
        </p:txBody>
      </p:sp>
      <p:pic>
        <p:nvPicPr>
          <p:cNvPr id="392" name="Google Shape;39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2133600"/>
            <a:ext cx="3200400" cy="15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5"/>
          <p:cNvSpPr txBox="1"/>
          <p:nvPr/>
        </p:nvSpPr>
        <p:spPr>
          <a:xfrm>
            <a:off x="457200" y="1600200"/>
            <a:ext cx="42672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 noticing the difference between star and goal state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reduce the difference apply 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MoveOnto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no matter that 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movable of not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Operator 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MoveOntoTable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has the desired effect of clearing 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 using backward chaining, identify steps that could lead to the goal.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MoveOnto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also clears 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but makes the problem harder, resulting in backtracking.</a:t>
            </a:r>
            <a:endParaRPr/>
          </a:p>
        </p:txBody>
      </p:sp>
      <p:pic>
        <p:nvPicPr>
          <p:cNvPr id="394" name="Google Shape;39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3919537"/>
            <a:ext cx="4191000" cy="187166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395" name="Google Shape;395;p25"/>
          <p:cNvCxnSpPr/>
          <p:nvPr/>
        </p:nvCxnSpPr>
        <p:spPr>
          <a:xfrm>
            <a:off x="2057400" y="2971800"/>
            <a:ext cx="5867400" cy="12954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02" name="Google Shape;402;p26"/>
          <p:cNvSpPr txBox="1"/>
          <p:nvPr>
            <p:ph type="title"/>
          </p:nvPr>
        </p:nvSpPr>
        <p:spPr>
          <a:xfrm>
            <a:off x="685800" y="228600"/>
            <a:ext cx="632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STRIPS Example Resolution</a:t>
            </a:r>
            <a:endParaRPr/>
          </a:p>
        </p:txBody>
      </p:sp>
      <p:sp>
        <p:nvSpPr>
          <p:cNvPr id="403" name="Google Shape;403;p26"/>
          <p:cNvSpPr txBox="1"/>
          <p:nvPr/>
        </p:nvSpPr>
        <p:spPr>
          <a:xfrm>
            <a:off x="381000" y="1066800"/>
            <a:ext cx="8077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Let take a different example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robot start at position 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take two objects 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together, where 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position 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position </a:t>
            </a:r>
            <a:r>
              <a:rPr b="0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z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Assumptions </a:t>
            </a:r>
            <a:endParaRPr/>
          </a:p>
          <a:p>
            <a:pPr indent="-273050" lvl="1" marL="730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objects are together when they are both at the same position</a:t>
            </a:r>
            <a:endParaRPr/>
          </a:p>
          <a:p>
            <a:pPr indent="-273050" lvl="1" marL="730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Robot can push two objects together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404" name="Google Shape;4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657600"/>
            <a:ext cx="48387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10" name="Google Shape;410;p27"/>
          <p:cNvSpPr txBox="1"/>
          <p:nvPr>
            <p:ph type="title"/>
          </p:nvPr>
        </p:nvSpPr>
        <p:spPr>
          <a:xfrm>
            <a:off x="685800" y="228600"/>
            <a:ext cx="632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STRIPS Example Resolution</a:t>
            </a:r>
            <a:endParaRPr/>
          </a:p>
        </p:txBody>
      </p:sp>
      <p:pic>
        <p:nvPicPr>
          <p:cNvPr id="411" name="Google Shape;4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19200"/>
            <a:ext cx="569595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75" y="3429000"/>
            <a:ext cx="2409825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0" y="2867025"/>
            <a:ext cx="4419600" cy="7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000" y="4267200"/>
            <a:ext cx="5076825" cy="7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57600" y="5480050"/>
            <a:ext cx="5257800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21" name="Google Shape;421;p28"/>
          <p:cNvSpPr txBox="1"/>
          <p:nvPr>
            <p:ph type="title"/>
          </p:nvPr>
        </p:nvSpPr>
        <p:spPr>
          <a:xfrm>
            <a:off x="685800" y="228600"/>
            <a:ext cx="632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STRIPS Example Resolution</a:t>
            </a:r>
            <a:endParaRPr/>
          </a:p>
        </p:txBody>
      </p:sp>
      <p:pic>
        <p:nvPicPr>
          <p:cNvPr id="422" name="Google Shape;42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371600"/>
            <a:ext cx="58102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2895600"/>
            <a:ext cx="70485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4038600"/>
            <a:ext cx="48196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8"/>
          <p:cNvSpPr txBox="1"/>
          <p:nvPr/>
        </p:nvSpPr>
        <p:spPr>
          <a:xfrm>
            <a:off x="609600" y="4953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Rectify the difference</a:t>
            </a:r>
            <a:endParaRPr/>
          </a:p>
          <a:p>
            <a:pPr indent="-273050" lvl="1" marL="730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not at location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but in location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z</a:t>
            </a:r>
            <a:endParaRPr/>
          </a:p>
          <a:p>
            <a:pPr indent="-273050" lvl="1" marL="730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STRIPS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will try to apply operator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Push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z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</p:txBody>
      </p:sp>
      <p:pic>
        <p:nvPicPr>
          <p:cNvPr id="426" name="Google Shape;42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4650" y="457200"/>
            <a:ext cx="2266950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32" name="Google Shape;432;p29"/>
          <p:cNvSpPr txBox="1"/>
          <p:nvPr>
            <p:ph type="title"/>
          </p:nvPr>
        </p:nvSpPr>
        <p:spPr>
          <a:xfrm>
            <a:off x="685800" y="228600"/>
            <a:ext cx="632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STRIPS Example Resolution</a:t>
            </a:r>
            <a:endParaRPr/>
          </a:p>
        </p:txBody>
      </p:sp>
      <p:sp>
        <p:nvSpPr>
          <p:cNvPr id="433" name="Google Shape;433;p29"/>
          <p:cNvSpPr txBox="1"/>
          <p:nvPr/>
        </p:nvSpPr>
        <p:spPr>
          <a:xfrm>
            <a:off x="838200" y="1512887"/>
            <a:ext cx="8077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Rectify the difference</a:t>
            </a:r>
            <a:endParaRPr/>
          </a:p>
          <a:p>
            <a:pPr indent="-273050" lvl="1" marL="730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not at location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but in location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z</a:t>
            </a:r>
            <a:endParaRPr/>
          </a:p>
          <a:p>
            <a:pPr indent="-273050" lvl="1" marL="730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STRIPS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will try to apply operator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Push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z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73050" lvl="1" marL="730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Try to meet preconditions of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Push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operator</a:t>
            </a:r>
            <a:endParaRPr/>
          </a:p>
        </p:txBody>
      </p:sp>
      <p:pic>
        <p:nvPicPr>
          <p:cNvPr id="434" name="Google Shape;4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4650" y="457200"/>
            <a:ext cx="22669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3140075"/>
            <a:ext cx="3049587" cy="21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3417887"/>
            <a:ext cx="2052637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0" y="3875087"/>
            <a:ext cx="4773612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800" y="5005387"/>
            <a:ext cx="5638800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800" y="5932487"/>
            <a:ext cx="4648200" cy="69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43000" y="1066800"/>
            <a:ext cx="34290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47" name="Google Shape;147;p3"/>
          <p:cNvSpPr txBox="1"/>
          <p:nvPr>
            <p:ph type="title"/>
          </p:nvPr>
        </p:nvSpPr>
        <p:spPr>
          <a:xfrm>
            <a:off x="914400" y="3810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Planning as Search</a:t>
            </a:r>
            <a:endParaRPr/>
          </a:p>
        </p:txBody>
      </p:sp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914400" y="1447800"/>
            <a:ext cx="4724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robotic planning agent might have a state that is described by the following variables: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1524000"/>
            <a:ext cx="28956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 txBox="1"/>
          <p:nvPr/>
        </p:nvSpPr>
        <p:spPr>
          <a:xfrm>
            <a:off x="914400" y="2971800"/>
            <a:ext cx="4724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Let, there are three rooms, room1, room2 and room3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 is a door from each room to each other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robot starts from room1 and cheese at room3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robot’s goal is to find the cheese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4883150" y="6019800"/>
            <a:ext cx="3879850" cy="4254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actions the robot can take</a:t>
            </a:r>
            <a:endParaRPr/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3048000"/>
            <a:ext cx="2932112" cy="272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46" name="Google Shape;446;p30"/>
          <p:cNvSpPr txBox="1"/>
          <p:nvPr>
            <p:ph type="title"/>
          </p:nvPr>
        </p:nvSpPr>
        <p:spPr>
          <a:xfrm>
            <a:off x="685800" y="228600"/>
            <a:ext cx="632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STRIPS Example Resolution</a:t>
            </a:r>
            <a:endParaRPr/>
          </a:p>
        </p:txBody>
      </p:sp>
      <p:sp>
        <p:nvSpPr>
          <p:cNvPr id="447" name="Google Shape;447;p30"/>
          <p:cNvSpPr txBox="1"/>
          <p:nvPr/>
        </p:nvSpPr>
        <p:spPr>
          <a:xfrm>
            <a:off x="838200" y="1512887"/>
            <a:ext cx="8077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Rectify the difference</a:t>
            </a:r>
            <a:endParaRPr/>
          </a:p>
          <a:p>
            <a:pPr indent="-273050" lvl="1" marL="730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at location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but in needs to go at location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z</a:t>
            </a:r>
            <a:endParaRPr/>
          </a:p>
          <a:p>
            <a:pPr indent="-273050" lvl="1" marL="730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operator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Push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z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will be successful</a:t>
            </a:r>
            <a:endParaRPr/>
          </a:p>
          <a:p>
            <a:pPr indent="-273050" lvl="1" marL="730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Hence the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 (x, z)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operator is attempted</a:t>
            </a:r>
            <a:endParaRPr/>
          </a:p>
        </p:txBody>
      </p:sp>
      <p:pic>
        <p:nvPicPr>
          <p:cNvPr id="448" name="Google Shape;4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4650" y="457200"/>
            <a:ext cx="22669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3140075"/>
            <a:ext cx="3049587" cy="219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4425" y="1019175"/>
            <a:ext cx="33813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76400" y="3276600"/>
            <a:ext cx="20605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" y="5103812"/>
            <a:ext cx="4267200" cy="687387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0"/>
          <p:cNvSpPr txBox="1"/>
          <p:nvPr/>
        </p:nvSpPr>
        <p:spPr>
          <a:xfrm>
            <a:off x="1143000" y="6019800"/>
            <a:ext cx="5305425" cy="4000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continues and a set of operators are found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/>
          <p:nvPr>
            <p:ph type="title"/>
          </p:nvPr>
        </p:nvSpPr>
        <p:spPr>
          <a:xfrm>
            <a:off x="685800" y="3048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Sussman Anomaly</a:t>
            </a:r>
            <a:endParaRPr/>
          </a:p>
        </p:txBody>
      </p:sp>
      <p:sp>
        <p:nvSpPr>
          <p:cNvPr id="459" name="Google Shape;459;p31"/>
          <p:cNvSpPr txBox="1"/>
          <p:nvPr>
            <p:ph idx="1" type="body"/>
          </p:nvPr>
        </p:nvSpPr>
        <p:spPr>
          <a:xfrm>
            <a:off x="990600" y="32766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STRIPS approach would start by either 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Moving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1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onto the table, then placing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r>
              <a:rPr b="1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moving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on top of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without removing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from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either cases, undo the first move</a:t>
            </a:r>
            <a:endParaRPr/>
          </a:p>
        </p:txBody>
      </p:sp>
      <p:grpSp>
        <p:nvGrpSpPr>
          <p:cNvPr id="460" name="Google Shape;460;p31"/>
          <p:cNvGrpSpPr/>
          <p:nvPr/>
        </p:nvGrpSpPr>
        <p:grpSpPr>
          <a:xfrm>
            <a:off x="2133600" y="1382712"/>
            <a:ext cx="3924300" cy="1436687"/>
            <a:chOff x="4800600" y="990600"/>
            <a:chExt cx="3924300" cy="1436132"/>
          </a:xfrm>
        </p:grpSpPr>
        <p:pic>
          <p:nvPicPr>
            <p:cNvPr id="461" name="Google Shape;461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00600" y="990600"/>
              <a:ext cx="3924300" cy="1228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31"/>
            <p:cNvSpPr txBox="1"/>
            <p:nvPr/>
          </p:nvSpPr>
          <p:spPr>
            <a:xfrm>
              <a:off x="5210937" y="2057400"/>
              <a:ext cx="10374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Start sate</a:t>
              </a:r>
              <a:endParaRPr/>
            </a:p>
          </p:txBody>
        </p:sp>
        <p:sp>
          <p:nvSpPr>
            <p:cNvPr id="463" name="Google Shape;463;p31"/>
            <p:cNvSpPr txBox="1"/>
            <p:nvPr/>
          </p:nvSpPr>
          <p:spPr>
            <a:xfrm>
              <a:off x="7268337" y="2057400"/>
              <a:ext cx="10502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Goal sate</a:t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69" name="Google Shape;469;p3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Partial Order Planning (1)</a:t>
            </a:r>
            <a:endParaRPr/>
          </a:p>
        </p:txBody>
      </p:sp>
      <p:sp>
        <p:nvSpPr>
          <p:cNvPr id="470" name="Google Shape;470;p32"/>
          <p:cNvSpPr txBox="1"/>
          <p:nvPr>
            <p:ph idx="1" type="body"/>
          </p:nvPr>
        </p:nvSpPr>
        <p:spPr>
          <a:xfrm>
            <a:off x="609600" y="1524000"/>
            <a:ext cx="8077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total order plan specifies the order in which all actions must be carried out.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partial order plan can specify some actions in parallel – these actions can be carried out in any order relative to each other.</a:t>
            </a:r>
            <a:endParaRPr/>
          </a:p>
        </p:txBody>
      </p:sp>
      <p:grpSp>
        <p:nvGrpSpPr>
          <p:cNvPr id="471" name="Google Shape;471;p32"/>
          <p:cNvGrpSpPr/>
          <p:nvPr/>
        </p:nvGrpSpPr>
        <p:grpSpPr>
          <a:xfrm>
            <a:off x="609600" y="3200400"/>
            <a:ext cx="4067175" cy="1131887"/>
            <a:chOff x="609600" y="3886200"/>
            <a:chExt cx="4067175" cy="1131332"/>
          </a:xfrm>
        </p:grpSpPr>
        <p:pic>
          <p:nvPicPr>
            <p:cNvPr id="472" name="Google Shape;472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600" y="3886200"/>
              <a:ext cx="4067175" cy="933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3" name="Google Shape;473;p32"/>
            <p:cNvSpPr txBox="1"/>
            <p:nvPr/>
          </p:nvSpPr>
          <p:spPr>
            <a:xfrm>
              <a:off x="1066800" y="4648200"/>
              <a:ext cx="11015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Start state</a:t>
              </a:r>
              <a:endParaRPr/>
            </a:p>
          </p:txBody>
        </p:sp>
        <p:sp>
          <p:nvSpPr>
            <p:cNvPr id="474" name="Google Shape;474;p32"/>
            <p:cNvSpPr txBox="1"/>
            <p:nvPr/>
          </p:nvSpPr>
          <p:spPr>
            <a:xfrm>
              <a:off x="3089416" y="4648200"/>
              <a:ext cx="11144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Goal state</a:t>
              </a:r>
              <a:endParaRPr/>
            </a:p>
          </p:txBody>
        </p:sp>
      </p:grpSp>
      <p:pic>
        <p:nvPicPr>
          <p:cNvPr id="475" name="Google Shape;47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4676775"/>
            <a:ext cx="20288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5225" y="3124200"/>
            <a:ext cx="378777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2"/>
          <p:cNvSpPr txBox="1"/>
          <p:nvPr/>
        </p:nvSpPr>
        <p:spPr>
          <a:xfrm>
            <a:off x="990600" y="6324600"/>
            <a:ext cx="1655762" cy="3698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order plan</a:t>
            </a:r>
            <a:endParaRPr/>
          </a:p>
        </p:txBody>
      </p:sp>
      <p:sp>
        <p:nvSpPr>
          <p:cNvPr id="478" name="Google Shape;478;p32"/>
          <p:cNvSpPr txBox="1"/>
          <p:nvPr/>
        </p:nvSpPr>
        <p:spPr>
          <a:xfrm>
            <a:off x="6096000" y="6324600"/>
            <a:ext cx="1787525" cy="3698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order plan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85" name="Google Shape;485;p3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Problems in Partial Order Planning</a:t>
            </a:r>
            <a:endParaRPr/>
          </a:p>
        </p:txBody>
      </p:sp>
      <p:sp>
        <p:nvSpPr>
          <p:cNvPr id="486" name="Google Shape;486;p33"/>
          <p:cNvSpPr txBox="1"/>
          <p:nvPr>
            <p:ph idx="1" type="body"/>
          </p:nvPr>
        </p:nvSpPr>
        <p:spPr>
          <a:xfrm>
            <a:off x="609600" y="1524000"/>
            <a:ext cx="80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One action might undo the effects of another action, in which case order of actions is important.</a:t>
            </a:r>
            <a:endParaRPr/>
          </a:p>
        </p:txBody>
      </p:sp>
      <p:pic>
        <p:nvPicPr>
          <p:cNvPr id="487" name="Google Shape;48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514600"/>
            <a:ext cx="18097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3"/>
          <p:cNvSpPr txBox="1"/>
          <p:nvPr/>
        </p:nvSpPr>
        <p:spPr>
          <a:xfrm>
            <a:off x="685800" y="4953000"/>
            <a:ext cx="8077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Let, x is in precondition list of Op3, and x is in add list of Op1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Unfortunately x is in delete list of Op2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after Op1, Op2 is executed, Op3 can not be executed.</a:t>
            </a:r>
            <a:endParaRPr/>
          </a:p>
        </p:txBody>
      </p:sp>
      <p:pic>
        <p:nvPicPr>
          <p:cNvPr id="489" name="Google Shape;48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2537" y="2428875"/>
            <a:ext cx="1541462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5600" y="2057400"/>
            <a:ext cx="17589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3"/>
          <p:cNvSpPr txBox="1"/>
          <p:nvPr/>
        </p:nvSpPr>
        <p:spPr>
          <a:xfrm>
            <a:off x="4876800" y="3886200"/>
            <a:ext cx="915987" cy="3698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Demote</a:t>
            </a:r>
            <a:endParaRPr/>
          </a:p>
        </p:txBody>
      </p:sp>
      <p:sp>
        <p:nvSpPr>
          <p:cNvPr id="492" name="Google Shape;492;p33"/>
          <p:cNvSpPr txBox="1"/>
          <p:nvPr/>
        </p:nvSpPr>
        <p:spPr>
          <a:xfrm>
            <a:off x="7162800" y="4495800"/>
            <a:ext cx="966787" cy="3698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98" name="Google Shape;498;p34"/>
          <p:cNvSpPr txBox="1"/>
          <p:nvPr>
            <p:ph idx="1" type="body"/>
          </p:nvPr>
        </p:nvSpPr>
        <p:spPr>
          <a:xfrm>
            <a:off x="914400" y="1447800"/>
            <a:ext cx="7772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building a plan there will be some variables and objects that can be ignored, as they are superfluous to the goal of the plan.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example, there is a block </a:t>
            </a:r>
            <a:r>
              <a:rPr b="1" i="1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on the table that might be used in forward chaining.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However, it does not need to be instantiated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is the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Principle of Least Commitment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9" name="Google Shape;499;p3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Principle of Least Commitment</a:t>
            </a:r>
            <a:endParaRPr/>
          </a:p>
        </p:txBody>
      </p:sp>
      <p:grpSp>
        <p:nvGrpSpPr>
          <p:cNvPr id="500" name="Google Shape;500;p34"/>
          <p:cNvGrpSpPr/>
          <p:nvPr/>
        </p:nvGrpSpPr>
        <p:grpSpPr>
          <a:xfrm>
            <a:off x="1981200" y="4343400"/>
            <a:ext cx="4200525" cy="1238250"/>
            <a:chOff x="4648200" y="609600"/>
            <a:chExt cx="4200525" cy="1238310"/>
          </a:xfrm>
        </p:grpSpPr>
        <p:pic>
          <p:nvPicPr>
            <p:cNvPr id="501" name="Google Shape;501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48200" y="609600"/>
              <a:ext cx="4200525" cy="102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2" name="Google Shape;502;p34"/>
            <p:cNvSpPr txBox="1"/>
            <p:nvPr/>
          </p:nvSpPr>
          <p:spPr>
            <a:xfrm>
              <a:off x="5105400" y="1428690"/>
              <a:ext cx="119936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Start state</a:t>
              </a:r>
              <a:endParaRPr/>
            </a:p>
          </p:txBody>
        </p:sp>
        <p:sp>
          <p:nvSpPr>
            <p:cNvPr id="503" name="Google Shape;503;p34"/>
            <p:cNvSpPr txBox="1"/>
            <p:nvPr/>
          </p:nvSpPr>
          <p:spPr>
            <a:xfrm>
              <a:off x="7335033" y="1447800"/>
              <a:ext cx="12153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Goal state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5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Planning Methods: Planning Graphs</a:t>
            </a:r>
            <a:endParaRPr/>
          </a:p>
        </p:txBody>
      </p:sp>
      <p:sp>
        <p:nvSpPr>
          <p:cNvPr id="509" name="Google Shape;509;p35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515" name="Google Shape;515;p36"/>
          <p:cNvSpPr txBox="1"/>
          <p:nvPr>
            <p:ph type="title"/>
          </p:nvPr>
        </p:nvSpPr>
        <p:spPr>
          <a:xfrm>
            <a:off x="5715000" y="5897562"/>
            <a:ext cx="3124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Planning Graphs</a:t>
            </a:r>
            <a:endParaRPr/>
          </a:p>
        </p:txBody>
      </p:sp>
      <p:pic>
        <p:nvPicPr>
          <p:cNvPr id="516" name="Google Shape;51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54102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3124200"/>
            <a:ext cx="5030787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6"/>
          <p:cNvSpPr txBox="1"/>
          <p:nvPr/>
        </p:nvSpPr>
        <p:spPr>
          <a:xfrm>
            <a:off x="5943600" y="609600"/>
            <a:ext cx="2971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Even-numbered levels represent states. Odds are actions.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 possible actions are shown in the graph.</a:t>
            </a:r>
            <a:endParaRPr/>
          </a:p>
        </p:txBody>
      </p:sp>
      <p:grpSp>
        <p:nvGrpSpPr>
          <p:cNvPr id="519" name="Google Shape;519;p36"/>
          <p:cNvGrpSpPr/>
          <p:nvPr/>
        </p:nvGrpSpPr>
        <p:grpSpPr>
          <a:xfrm>
            <a:off x="5791200" y="3810000"/>
            <a:ext cx="3138487" cy="914400"/>
            <a:chOff x="5791200" y="3124200"/>
            <a:chExt cx="3138487" cy="914400"/>
          </a:xfrm>
        </p:grpSpPr>
        <p:pic>
          <p:nvPicPr>
            <p:cNvPr id="520" name="Google Shape;520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91200" y="3124200"/>
              <a:ext cx="3138487" cy="6163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1" name="Google Shape;521;p36"/>
            <p:cNvSpPr txBox="1"/>
            <p:nvPr/>
          </p:nvSpPr>
          <p:spPr>
            <a:xfrm>
              <a:off x="6019800" y="3657600"/>
              <a:ext cx="11079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Initial state</a:t>
              </a:r>
              <a:endParaRPr/>
            </a:p>
          </p:txBody>
        </p:sp>
        <p:sp>
          <p:nvSpPr>
            <p:cNvPr id="522" name="Google Shape;522;p36"/>
            <p:cNvSpPr txBox="1"/>
            <p:nvPr/>
          </p:nvSpPr>
          <p:spPr>
            <a:xfrm>
              <a:off x="7620000" y="3700046"/>
              <a:ext cx="10134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Goal state</a:t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528" name="Google Shape;528;p37"/>
          <p:cNvSpPr txBox="1"/>
          <p:nvPr>
            <p:ph type="title"/>
          </p:nvPr>
        </p:nvSpPr>
        <p:spPr>
          <a:xfrm>
            <a:off x="5715000" y="5897562"/>
            <a:ext cx="3124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Planning Graphs</a:t>
            </a:r>
            <a:endParaRPr/>
          </a:p>
        </p:txBody>
      </p:sp>
      <p:pic>
        <p:nvPicPr>
          <p:cNvPr id="529" name="Google Shape;5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3124200"/>
            <a:ext cx="5030787" cy="3581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0" name="Google Shape;530;p37"/>
          <p:cNvGrpSpPr/>
          <p:nvPr/>
        </p:nvGrpSpPr>
        <p:grpSpPr>
          <a:xfrm>
            <a:off x="5791200" y="3810000"/>
            <a:ext cx="3138487" cy="914400"/>
            <a:chOff x="5791200" y="3124200"/>
            <a:chExt cx="3138487" cy="914400"/>
          </a:xfrm>
        </p:grpSpPr>
        <p:pic>
          <p:nvPicPr>
            <p:cNvPr id="531" name="Google Shape;531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91200" y="3124200"/>
              <a:ext cx="3138487" cy="6163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2" name="Google Shape;532;p37"/>
            <p:cNvSpPr txBox="1"/>
            <p:nvPr/>
          </p:nvSpPr>
          <p:spPr>
            <a:xfrm>
              <a:off x="6019800" y="3657600"/>
              <a:ext cx="11079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Initial state</a:t>
              </a:r>
              <a:endParaRPr/>
            </a:p>
          </p:txBody>
        </p:sp>
        <p:sp>
          <p:nvSpPr>
            <p:cNvPr id="533" name="Google Shape;533;p37"/>
            <p:cNvSpPr txBox="1"/>
            <p:nvPr/>
          </p:nvSpPr>
          <p:spPr>
            <a:xfrm>
              <a:off x="7620000" y="3700046"/>
              <a:ext cx="10134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Goal state</a:t>
              </a:r>
              <a:endParaRPr/>
            </a:p>
          </p:txBody>
        </p:sp>
      </p:grpSp>
      <p:sp>
        <p:nvSpPr>
          <p:cNvPr id="534" name="Google Shape;534;p37"/>
          <p:cNvSpPr txBox="1"/>
          <p:nvPr/>
        </p:nvSpPr>
        <p:spPr>
          <a:xfrm>
            <a:off x="457200" y="990600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Persistence actions: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Propositions that do not change as a result of a given action.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Shown as an arrow with a clear box on it.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Mutual Exclusoin or Mutexes: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Actions that are mutually exclusive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Shown as heavy black lines</a:t>
            </a:r>
            <a:endParaRPr/>
          </a:p>
        </p:txBody>
      </p:sp>
      <p:cxnSp>
        <p:nvCxnSpPr>
          <p:cNvPr id="535" name="Google Shape;535;p37"/>
          <p:cNvCxnSpPr/>
          <p:nvPr/>
        </p:nvCxnSpPr>
        <p:spPr>
          <a:xfrm flipH="1" rot="-5400000">
            <a:off x="723900" y="2095500"/>
            <a:ext cx="2057400" cy="4572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536" name="Google Shape;536;p37"/>
          <p:cNvCxnSpPr/>
          <p:nvPr/>
        </p:nvCxnSpPr>
        <p:spPr>
          <a:xfrm flipH="1" rot="-5400000">
            <a:off x="2895600" y="2362200"/>
            <a:ext cx="1828800" cy="1066800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542" name="Google Shape;5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3124200"/>
            <a:ext cx="5030787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8"/>
          <p:cNvSpPr txBox="1"/>
          <p:nvPr/>
        </p:nvSpPr>
        <p:spPr>
          <a:xfrm>
            <a:off x="457200" y="838200"/>
            <a:ext cx="8382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Actions that have inconsistent effects. </a:t>
            </a:r>
            <a:endParaRPr/>
          </a:p>
          <a:p>
            <a:pPr indent="-273050" lvl="1" marL="730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MoveOnto (A, B) and MoveOntoTable(A) are mutex, because one has the effect of adding On (A, B) and the other adds On (A, Table)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Effect of one action interferes with the precondition of another.</a:t>
            </a:r>
            <a:endParaRPr/>
          </a:p>
          <a:p>
            <a:pPr indent="-273050" lvl="1" marL="730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MoveOnto(A, B) deletes Clear (B), while MvoeOnto(B, A) has the precondition Clear (B)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One action has P as precondition, and the other has as precondition ¬P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44" name="Google Shape;544;p38"/>
          <p:cNvSpPr txBox="1"/>
          <p:nvPr>
            <p:ph type="title"/>
          </p:nvPr>
        </p:nvSpPr>
        <p:spPr>
          <a:xfrm>
            <a:off x="685800" y="762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Mutex Conditions</a:t>
            </a:r>
            <a:endParaRPr/>
          </a:p>
        </p:txBody>
      </p:sp>
      <p:grpSp>
        <p:nvGrpSpPr>
          <p:cNvPr id="545" name="Google Shape;545;p38"/>
          <p:cNvGrpSpPr/>
          <p:nvPr/>
        </p:nvGrpSpPr>
        <p:grpSpPr>
          <a:xfrm>
            <a:off x="5791200" y="3810000"/>
            <a:ext cx="3138487" cy="914400"/>
            <a:chOff x="5791200" y="3124200"/>
            <a:chExt cx="3138487" cy="914400"/>
          </a:xfrm>
        </p:grpSpPr>
        <p:pic>
          <p:nvPicPr>
            <p:cNvPr id="546" name="Google Shape;546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91200" y="3124200"/>
              <a:ext cx="3138487" cy="6163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7" name="Google Shape;547;p38"/>
            <p:cNvSpPr txBox="1"/>
            <p:nvPr/>
          </p:nvSpPr>
          <p:spPr>
            <a:xfrm>
              <a:off x="6019800" y="3657600"/>
              <a:ext cx="11079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Initial state</a:t>
              </a:r>
              <a:endParaRPr/>
            </a:p>
          </p:txBody>
        </p:sp>
        <p:sp>
          <p:nvSpPr>
            <p:cNvPr id="548" name="Google Shape;548;p38"/>
            <p:cNvSpPr txBox="1"/>
            <p:nvPr/>
          </p:nvSpPr>
          <p:spPr>
            <a:xfrm>
              <a:off x="7620000" y="3700046"/>
              <a:ext cx="10134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Goal state</a:t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555" name="Google Shape;555;p3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Planning Graphs</a:t>
            </a:r>
            <a:endParaRPr/>
          </a:p>
        </p:txBody>
      </p:sp>
      <p:sp>
        <p:nvSpPr>
          <p:cNvPr id="556" name="Google Shape;556;p39"/>
          <p:cNvSpPr txBox="1"/>
          <p:nvPr>
            <p:ph idx="1" type="body"/>
          </p:nvPr>
        </p:nvSpPr>
        <p:spPr>
          <a:xfrm>
            <a:off x="533400" y="1676400"/>
            <a:ext cx="83058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planning graph for even a simple problem can be extremely complex.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 producing a complete planning graph for a problem, it can be determined whether a plan is possible, and the plan itself can also be derived.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Algorithms such as GraphPlan can be used to extract the plan.</a:t>
            </a:r>
            <a:endParaRPr/>
          </a:p>
        </p:txBody>
      </p:sp>
      <p:sp>
        <p:nvSpPr>
          <p:cNvPr id="557" name="Google Shape;557;p39"/>
          <p:cNvSpPr txBox="1"/>
          <p:nvPr/>
        </p:nvSpPr>
        <p:spPr>
          <a:xfrm>
            <a:off x="304800" y="5334000"/>
            <a:ext cx="8305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58" name="Google Shape;158;p4"/>
          <p:cNvSpPr txBox="1"/>
          <p:nvPr>
            <p:ph type="title"/>
          </p:nvPr>
        </p:nvSpPr>
        <p:spPr>
          <a:xfrm>
            <a:off x="914400" y="3810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Planning as Search</a:t>
            </a:r>
            <a:endParaRPr/>
          </a:p>
        </p:txBody>
      </p:sp>
      <p:sp>
        <p:nvSpPr>
          <p:cNvPr id="159" name="Google Shape;159;p4"/>
          <p:cNvSpPr txBox="1"/>
          <p:nvPr>
            <p:ph idx="1" type="body"/>
          </p:nvPr>
        </p:nvSpPr>
        <p:spPr>
          <a:xfrm>
            <a:off x="914400" y="14478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a three-value vector to present current state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(room robot is in, room cheese is in, is robot holding cheese?)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4883150" y="6019800"/>
            <a:ext cx="3879850" cy="4254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actions the robot can take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990600" y="2514600"/>
            <a:ext cx="4572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3, no) is the initial state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(3, 3, yes) is the goal state</a:t>
            </a:r>
            <a:endParaRPr/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3505200"/>
            <a:ext cx="387667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3600" y="3048000"/>
            <a:ext cx="2932112" cy="272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563" name="Google Shape;563;p4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GraphPlan</a:t>
            </a:r>
            <a:endParaRPr/>
          </a:p>
        </p:txBody>
      </p:sp>
      <p:sp>
        <p:nvSpPr>
          <p:cNvPr id="564" name="Google Shape;564;p40"/>
          <p:cNvSpPr txBox="1"/>
          <p:nvPr>
            <p:ph idx="1" type="body"/>
          </p:nvPr>
        </p:nvSpPr>
        <p:spPr>
          <a:xfrm>
            <a:off x="838200" y="1600200"/>
            <a:ext cx="754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Problems are expressed in STRIPS notation.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GraphPlan iteratively builds a planning graph, starting from the initial state and working towards the goal state.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 applicable operators are applied at each level to produce the next level 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the propositions necessary for the goal are included in the current level, and they are not mutex, a possible solution may have been reached.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plan is found by backtracking from final level and including operators that are not mutex and that provide all of the conditions required at each level.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GraphPlan produces a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partial order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plan. 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References</a:t>
            </a:r>
            <a:endParaRPr/>
          </a:p>
        </p:txBody>
      </p:sp>
      <p:sp>
        <p:nvSpPr>
          <p:cNvPr id="570" name="Google Shape;570;p4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15, 16 of “AI Illuminated” by Ben Coppin.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69" name="Google Shape;169;p5"/>
          <p:cNvSpPr txBox="1"/>
          <p:nvPr>
            <p:ph type="title"/>
          </p:nvPr>
        </p:nvSpPr>
        <p:spPr>
          <a:xfrm>
            <a:off x="914400" y="3810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Planning as Search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914400" y="1447800"/>
            <a:ext cx="7620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real world problems, many more states, and many actions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search tree even for a simple problem is prohibitively large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Search always is not from the start state, it may start from goal state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Search is not feasible for multiple independent goals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Buy some eggs, feed the cat, and get little Johnny a haircut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of the three goals can be solved separately not consecutively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 cases order of the goal is important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Feed the cat, and wash the cat’s bowl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Put food into cat’s bowl and then wash it immediately without waiting for the cat to eat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 puzzle problem, if you move a tile to a square other tiles will also move, i.e.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Situation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changes</a:t>
            </a:r>
            <a:endParaRPr/>
          </a:p>
        </p:txBody>
      </p:sp>
      <p:grpSp>
        <p:nvGrpSpPr>
          <p:cNvPr id="171" name="Google Shape;171;p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72" name="Google Shape;172;p5"/>
            <p:cNvCxnSpPr/>
            <p:nvPr/>
          </p:nvCxnSpPr>
          <p:spPr>
            <a:xfrm>
              <a:off x="0" y="0"/>
              <a:ext cx="9144000" cy="6858000"/>
            </a:xfrm>
            <a:prstGeom prst="straightConnector1">
              <a:avLst/>
            </a:prstGeom>
            <a:noFill/>
            <a:ln cap="flat" cmpd="sng" w="1905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" name="Google Shape;173;p5"/>
            <p:cNvCxnSpPr/>
            <p:nvPr/>
          </p:nvCxnSpPr>
          <p:spPr>
            <a:xfrm flipH="1" rot="10800000">
              <a:off x="0" y="0"/>
              <a:ext cx="9144000" cy="6858000"/>
            </a:xfrm>
            <a:prstGeom prst="straightConnector1">
              <a:avLst/>
            </a:prstGeom>
            <a:noFill/>
            <a:ln cap="flat" cmpd="sng" w="1905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79" name="Google Shape;179;p6"/>
          <p:cNvSpPr txBox="1"/>
          <p:nvPr>
            <p:ph type="title"/>
          </p:nvPr>
        </p:nvSpPr>
        <p:spPr>
          <a:xfrm>
            <a:off x="914400" y="3810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Situation Calculus (1)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914400" y="14478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extension of FOPC (First Order Predicate Calculus).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example: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situation variable.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above  statement tells us that in situation S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 robot is in the same room as the cheese.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notation, unlike FOPC, allows us to describe things that change over time.</a:t>
            </a:r>
            <a:endParaRPr/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3200400"/>
            <a:ext cx="4381500" cy="471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83" name="Google Shape;183;p6"/>
            <p:cNvCxnSpPr/>
            <p:nvPr/>
          </p:nvCxnSpPr>
          <p:spPr>
            <a:xfrm>
              <a:off x="0" y="0"/>
              <a:ext cx="9144000" cy="6858000"/>
            </a:xfrm>
            <a:prstGeom prst="straightConnector1">
              <a:avLst/>
            </a:prstGeom>
            <a:noFill/>
            <a:ln cap="flat" cmpd="sng" w="1905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" name="Google Shape;184;p6"/>
            <p:cNvCxnSpPr/>
            <p:nvPr/>
          </p:nvCxnSpPr>
          <p:spPr>
            <a:xfrm flipH="1" rot="10800000">
              <a:off x="0" y="0"/>
              <a:ext cx="9144000" cy="6858000"/>
            </a:xfrm>
            <a:prstGeom prst="straightConnector1">
              <a:avLst/>
            </a:prstGeom>
            <a:noFill/>
            <a:ln cap="flat" cmpd="sng" w="1905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91" name="Google Shape;191;p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Situation Calculus (2)</a:t>
            </a:r>
            <a:endParaRPr/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9144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 all object change over time. We can use standard predicates without a situation variable.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Result function allows us to describe the result of carrying out actions: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states that if in situation S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planner carried out the action Move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1,2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it will be in situation S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	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effect axiom describes the effect of carrying out an action. For example:</a:t>
            </a:r>
            <a:endParaRPr/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438400"/>
            <a:ext cx="26574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3533775"/>
            <a:ext cx="27622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5867400"/>
            <a:ext cx="7496175" cy="39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197" name="Google Shape;197;p7"/>
            <p:cNvCxnSpPr/>
            <p:nvPr/>
          </p:nvCxnSpPr>
          <p:spPr>
            <a:xfrm>
              <a:off x="0" y="0"/>
              <a:ext cx="9144000" cy="6858000"/>
            </a:xfrm>
            <a:prstGeom prst="straightConnector1">
              <a:avLst/>
            </a:prstGeom>
            <a:noFill/>
            <a:ln cap="flat" cmpd="sng" w="1905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8" name="Google Shape;198;p7"/>
            <p:cNvCxnSpPr/>
            <p:nvPr/>
          </p:nvCxnSpPr>
          <p:spPr>
            <a:xfrm flipH="1" rot="10800000">
              <a:off x="0" y="0"/>
              <a:ext cx="9144000" cy="6858000"/>
            </a:xfrm>
            <a:prstGeom prst="straightConnector1">
              <a:avLst/>
            </a:prstGeom>
            <a:noFill/>
            <a:ln cap="flat" cmpd="sng" w="1905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04" name="Google Shape;204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Frame Problem (1)</a:t>
            </a:r>
            <a:endParaRPr/>
          </a:p>
        </p:txBody>
      </p:sp>
      <p:sp>
        <p:nvSpPr>
          <p:cNvPr id="205" name="Google Shape;205;p8"/>
          <p:cNvSpPr txBox="1"/>
          <p:nvPr>
            <p:ph idx="1" type="body"/>
          </p:nvPr>
        </p:nvSpPr>
        <p:spPr>
          <a:xfrm>
            <a:off x="914400" y="14478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effect axiom does not specify what does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change when an action is taken.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Determining what stays the same is the frame problem.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can be difficult – usually there are very many things that do not change when an action is taken.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Frame axioms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specify things that do not change. For example: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∀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s In (Robot,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s) → In (Robot,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Result (Take, s)) 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states that if the robot is in room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and it takes an object then it will still be in room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</p:txBody>
      </p:sp>
      <p:grpSp>
        <p:nvGrpSpPr>
          <p:cNvPr id="206" name="Google Shape;206;p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07" name="Google Shape;207;p8"/>
            <p:cNvCxnSpPr/>
            <p:nvPr/>
          </p:nvCxnSpPr>
          <p:spPr>
            <a:xfrm>
              <a:off x="0" y="0"/>
              <a:ext cx="9144000" cy="6858000"/>
            </a:xfrm>
            <a:prstGeom prst="straightConnector1">
              <a:avLst/>
            </a:prstGeom>
            <a:noFill/>
            <a:ln cap="flat" cmpd="sng" w="1905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8" name="Google Shape;208;p8"/>
            <p:cNvCxnSpPr/>
            <p:nvPr/>
          </p:nvCxnSpPr>
          <p:spPr>
            <a:xfrm flipH="1" rot="10800000">
              <a:off x="0" y="0"/>
              <a:ext cx="9144000" cy="6858000"/>
            </a:xfrm>
            <a:prstGeom prst="straightConnector1">
              <a:avLst/>
            </a:prstGeom>
            <a:noFill/>
            <a:ln cap="flat" cmpd="sng" w="1905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14" name="Google Shape;214;p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Frame Problem (2)</a:t>
            </a:r>
            <a:endParaRPr/>
          </a:p>
        </p:txBody>
      </p:sp>
      <p:sp>
        <p:nvSpPr>
          <p:cNvPr id="215" name="Google Shape;215;p9"/>
          <p:cNvSpPr txBox="1"/>
          <p:nvPr>
            <p:ph idx="1" type="body"/>
          </p:nvPr>
        </p:nvSpPr>
        <p:spPr>
          <a:xfrm>
            <a:off x="914400" y="1447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Even in a simple problem, a planner can need an enormous number of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frame axioms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is the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representational frame problem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One way to solve this problem is to combine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frame axioms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effect axioms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into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successor state axioms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such as: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886200"/>
            <a:ext cx="4343400" cy="1352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9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218" name="Google Shape;218;p9"/>
            <p:cNvCxnSpPr/>
            <p:nvPr/>
          </p:nvCxnSpPr>
          <p:spPr>
            <a:xfrm>
              <a:off x="0" y="0"/>
              <a:ext cx="9144000" cy="6858000"/>
            </a:xfrm>
            <a:prstGeom prst="straightConnector1">
              <a:avLst/>
            </a:prstGeom>
            <a:noFill/>
            <a:ln cap="flat" cmpd="sng" w="1905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9" name="Google Shape;219;p9"/>
            <p:cNvCxnSpPr/>
            <p:nvPr/>
          </p:nvCxnSpPr>
          <p:spPr>
            <a:xfrm flipH="1" rot="10800000">
              <a:off x="0" y="0"/>
              <a:ext cx="9144000" cy="6858000"/>
            </a:xfrm>
            <a:prstGeom prst="straightConnector1">
              <a:avLst/>
            </a:prstGeom>
            <a:noFill/>
            <a:ln cap="flat" cmpd="sng" w="19050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1999-02-14T18:41:17Z</dcterms:created>
  <dc:creator/>
</cp:coreProperties>
</file>