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</p:sldIdLst>
  <p:sldSz cy="6858000" cx="9144000"/>
  <p:notesSz cx="6858000" cy="9144000"/>
  <p:embeddedFontLst>
    <p:embeddedFont>
      <p:font typeface="Libre Franklin"/>
      <p:regular r:id="rId192"/>
      <p:bold r:id="rId193"/>
      <p:italic r:id="rId194"/>
      <p:boldItalic r:id="rId195"/>
    </p:embeddedFont>
    <p:embeddedFont>
      <p:font typeface="Arimo"/>
      <p:regular r:id="rId196"/>
      <p:bold r:id="rId197"/>
      <p:italic r:id="rId198"/>
      <p:boldItalic r:id="rId199"/>
    </p:embeddedFont>
    <p:embeddedFont>
      <p:font typeface="Tahoma"/>
      <p:regular r:id="rId200"/>
      <p:bold r:id="rId201"/>
    </p:embeddedFont>
    <p:embeddedFont>
      <p:font typeface="Libre Baskerville"/>
      <p:regular r:id="rId202"/>
      <p:bold r:id="rId203"/>
      <p: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05723-418A-403E-8339-C0E6BFA4147E}">
  <a:tblStyle styleId="{52505723-418A-403E-8339-C0E6BFA414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190" Type="http://schemas.openxmlformats.org/officeDocument/2006/relationships/slide" Target="slides/slide17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194" Type="http://schemas.openxmlformats.org/officeDocument/2006/relationships/font" Target="fonts/LibreFranklin-italic.fntdata"/><Relationship Id="rId43" Type="http://schemas.openxmlformats.org/officeDocument/2006/relationships/slide" Target="slides/slide30.xml"/><Relationship Id="rId193" Type="http://schemas.openxmlformats.org/officeDocument/2006/relationships/font" Target="fonts/LibreFranklin-bold.fntdata"/><Relationship Id="rId46" Type="http://schemas.openxmlformats.org/officeDocument/2006/relationships/slide" Target="slides/slide33.xml"/><Relationship Id="rId192" Type="http://schemas.openxmlformats.org/officeDocument/2006/relationships/font" Target="fonts/LibreFranklin-regular.fntdata"/><Relationship Id="rId45" Type="http://schemas.openxmlformats.org/officeDocument/2006/relationships/slide" Target="slides/slide32.xml"/><Relationship Id="rId191" Type="http://schemas.openxmlformats.org/officeDocument/2006/relationships/slide" Target="slides/slide178.xml"/><Relationship Id="rId48" Type="http://schemas.openxmlformats.org/officeDocument/2006/relationships/slide" Target="slides/slide35.xml"/><Relationship Id="rId187" Type="http://schemas.openxmlformats.org/officeDocument/2006/relationships/slide" Target="slides/slide174.xml"/><Relationship Id="rId47" Type="http://schemas.openxmlformats.org/officeDocument/2006/relationships/slide" Target="slides/slide34.xml"/><Relationship Id="rId186" Type="http://schemas.openxmlformats.org/officeDocument/2006/relationships/slide" Target="slides/slide173.xml"/><Relationship Id="rId185" Type="http://schemas.openxmlformats.org/officeDocument/2006/relationships/slide" Target="slides/slide172.xml"/><Relationship Id="rId49" Type="http://schemas.openxmlformats.org/officeDocument/2006/relationships/slide" Target="slides/slide36.xml"/><Relationship Id="rId184" Type="http://schemas.openxmlformats.org/officeDocument/2006/relationships/slide" Target="slides/slide171.xml"/><Relationship Id="rId189" Type="http://schemas.openxmlformats.org/officeDocument/2006/relationships/slide" Target="slides/slide176.xml"/><Relationship Id="rId188" Type="http://schemas.openxmlformats.org/officeDocument/2006/relationships/slide" Target="slides/slide17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183" Type="http://schemas.openxmlformats.org/officeDocument/2006/relationships/slide" Target="slides/slide170.xml"/><Relationship Id="rId32" Type="http://schemas.openxmlformats.org/officeDocument/2006/relationships/slide" Target="slides/slide19.xml"/><Relationship Id="rId182" Type="http://schemas.openxmlformats.org/officeDocument/2006/relationships/slide" Target="slides/slide169.xml"/><Relationship Id="rId35" Type="http://schemas.openxmlformats.org/officeDocument/2006/relationships/slide" Target="slides/slide22.xml"/><Relationship Id="rId181" Type="http://schemas.openxmlformats.org/officeDocument/2006/relationships/slide" Target="slides/slide168.xml"/><Relationship Id="rId34" Type="http://schemas.openxmlformats.org/officeDocument/2006/relationships/slide" Target="slides/slide21.xml"/><Relationship Id="rId180" Type="http://schemas.openxmlformats.org/officeDocument/2006/relationships/slide" Target="slides/slide167.xml"/><Relationship Id="rId37" Type="http://schemas.openxmlformats.org/officeDocument/2006/relationships/slide" Target="slides/slide24.xml"/><Relationship Id="rId176" Type="http://schemas.openxmlformats.org/officeDocument/2006/relationships/slide" Target="slides/slide163.xml"/><Relationship Id="rId36" Type="http://schemas.openxmlformats.org/officeDocument/2006/relationships/slide" Target="slides/slide23.xml"/><Relationship Id="rId175" Type="http://schemas.openxmlformats.org/officeDocument/2006/relationships/slide" Target="slides/slide162.xml"/><Relationship Id="rId39" Type="http://schemas.openxmlformats.org/officeDocument/2006/relationships/slide" Target="slides/slide26.xml"/><Relationship Id="rId174" Type="http://schemas.openxmlformats.org/officeDocument/2006/relationships/slide" Target="slides/slide161.xml"/><Relationship Id="rId38" Type="http://schemas.openxmlformats.org/officeDocument/2006/relationships/slide" Target="slides/slide25.xml"/><Relationship Id="rId173" Type="http://schemas.openxmlformats.org/officeDocument/2006/relationships/slide" Target="slides/slide160.xml"/><Relationship Id="rId179" Type="http://schemas.openxmlformats.org/officeDocument/2006/relationships/slide" Target="slides/slide166.xml"/><Relationship Id="rId178" Type="http://schemas.openxmlformats.org/officeDocument/2006/relationships/slide" Target="slides/slide165.xml"/><Relationship Id="rId177" Type="http://schemas.openxmlformats.org/officeDocument/2006/relationships/slide" Target="slides/slide164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2.xml"/><Relationship Id="rId198" Type="http://schemas.openxmlformats.org/officeDocument/2006/relationships/font" Target="fonts/Arimo-italic.fntdata"/><Relationship Id="rId14" Type="http://schemas.openxmlformats.org/officeDocument/2006/relationships/slide" Target="slides/slide1.xml"/><Relationship Id="rId197" Type="http://schemas.openxmlformats.org/officeDocument/2006/relationships/font" Target="fonts/Arimo-bold.fntdata"/><Relationship Id="rId17" Type="http://schemas.openxmlformats.org/officeDocument/2006/relationships/slide" Target="slides/slide4.xml"/><Relationship Id="rId196" Type="http://schemas.openxmlformats.org/officeDocument/2006/relationships/font" Target="fonts/Arimo-regular.fntdata"/><Relationship Id="rId16" Type="http://schemas.openxmlformats.org/officeDocument/2006/relationships/slide" Target="slides/slide3.xml"/><Relationship Id="rId195" Type="http://schemas.openxmlformats.org/officeDocument/2006/relationships/font" Target="fonts/LibreFranklin-bold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99" Type="http://schemas.openxmlformats.org/officeDocument/2006/relationships/font" Target="fonts/Arimo-boldItalic.fntdata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8" Type="http://schemas.openxmlformats.org/officeDocument/2006/relationships/slide" Target="slides/slide75.xml"/><Relationship Id="rId150" Type="http://schemas.openxmlformats.org/officeDocument/2006/relationships/slide" Target="slides/slide137.xml"/><Relationship Id="rId87" Type="http://schemas.openxmlformats.org/officeDocument/2006/relationships/slide" Target="slides/slide74.xml"/><Relationship Id="rId89" Type="http://schemas.openxmlformats.org/officeDocument/2006/relationships/slide" Target="slides/slide76.xml"/><Relationship Id="rId80" Type="http://schemas.openxmlformats.org/officeDocument/2006/relationships/slide" Target="slides/slide67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36.xml"/><Relationship Id="rId4" Type="http://schemas.openxmlformats.org/officeDocument/2006/relationships/tableStyles" Target="tableStyles.xml"/><Relationship Id="rId148" Type="http://schemas.openxmlformats.org/officeDocument/2006/relationships/slide" Target="slides/slide13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30.xml"/><Relationship Id="rId142" Type="http://schemas.openxmlformats.org/officeDocument/2006/relationships/slide" Target="slides/slide129.xml"/><Relationship Id="rId141" Type="http://schemas.openxmlformats.org/officeDocument/2006/relationships/slide" Target="slides/slide128.xml"/><Relationship Id="rId140" Type="http://schemas.openxmlformats.org/officeDocument/2006/relationships/slide" Target="slides/slide12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139" Type="http://schemas.openxmlformats.org/officeDocument/2006/relationships/slide" Target="slides/slide126.xml"/><Relationship Id="rId138" Type="http://schemas.openxmlformats.org/officeDocument/2006/relationships/slide" Target="slides/slide125.xml"/><Relationship Id="rId137" Type="http://schemas.openxmlformats.org/officeDocument/2006/relationships/slide" Target="slides/slide124.xml"/><Relationship Id="rId132" Type="http://schemas.openxmlformats.org/officeDocument/2006/relationships/slide" Target="slides/slide119.xml"/><Relationship Id="rId131" Type="http://schemas.openxmlformats.org/officeDocument/2006/relationships/slide" Target="slides/slide118.xml"/><Relationship Id="rId130" Type="http://schemas.openxmlformats.org/officeDocument/2006/relationships/slide" Target="slides/slide117.xml"/><Relationship Id="rId136" Type="http://schemas.openxmlformats.org/officeDocument/2006/relationships/slide" Target="slides/slide123.xml"/><Relationship Id="rId135" Type="http://schemas.openxmlformats.org/officeDocument/2006/relationships/slide" Target="slides/slide122.xml"/><Relationship Id="rId134" Type="http://schemas.openxmlformats.org/officeDocument/2006/relationships/slide" Target="slides/slide121.xml"/><Relationship Id="rId133" Type="http://schemas.openxmlformats.org/officeDocument/2006/relationships/slide" Target="slides/slide12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6" Type="http://schemas.openxmlformats.org/officeDocument/2006/relationships/slide" Target="slides/slide53.xml"/><Relationship Id="rId172" Type="http://schemas.openxmlformats.org/officeDocument/2006/relationships/slide" Target="slides/slide159.xml"/><Relationship Id="rId65" Type="http://schemas.openxmlformats.org/officeDocument/2006/relationships/slide" Target="slides/slide52.xml"/><Relationship Id="rId171" Type="http://schemas.openxmlformats.org/officeDocument/2006/relationships/slide" Target="slides/slide158.xml"/><Relationship Id="rId68" Type="http://schemas.openxmlformats.org/officeDocument/2006/relationships/slide" Target="slides/slide55.xml"/><Relationship Id="rId170" Type="http://schemas.openxmlformats.org/officeDocument/2006/relationships/slide" Target="slides/slide157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165" Type="http://schemas.openxmlformats.org/officeDocument/2006/relationships/slide" Target="slides/slide152.xml"/><Relationship Id="rId69" Type="http://schemas.openxmlformats.org/officeDocument/2006/relationships/slide" Target="slides/slide56.xml"/><Relationship Id="rId164" Type="http://schemas.openxmlformats.org/officeDocument/2006/relationships/slide" Target="slides/slide151.xml"/><Relationship Id="rId163" Type="http://schemas.openxmlformats.org/officeDocument/2006/relationships/slide" Target="slides/slide150.xml"/><Relationship Id="rId162" Type="http://schemas.openxmlformats.org/officeDocument/2006/relationships/slide" Target="slides/slide149.xml"/><Relationship Id="rId169" Type="http://schemas.openxmlformats.org/officeDocument/2006/relationships/slide" Target="slides/slide156.xml"/><Relationship Id="rId168" Type="http://schemas.openxmlformats.org/officeDocument/2006/relationships/slide" Target="slides/slide155.xml"/><Relationship Id="rId167" Type="http://schemas.openxmlformats.org/officeDocument/2006/relationships/slide" Target="slides/slide154.xml"/><Relationship Id="rId166" Type="http://schemas.openxmlformats.org/officeDocument/2006/relationships/slide" Target="slides/slide153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5" Type="http://schemas.openxmlformats.org/officeDocument/2006/relationships/slide" Target="slides/slide42.xml"/><Relationship Id="rId161" Type="http://schemas.openxmlformats.org/officeDocument/2006/relationships/slide" Target="slides/slide148.xml"/><Relationship Id="rId54" Type="http://schemas.openxmlformats.org/officeDocument/2006/relationships/slide" Target="slides/slide41.xml"/><Relationship Id="rId160" Type="http://schemas.openxmlformats.org/officeDocument/2006/relationships/slide" Target="slides/slide147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159" Type="http://schemas.openxmlformats.org/officeDocument/2006/relationships/slide" Target="slides/slide146.xml"/><Relationship Id="rId59" Type="http://schemas.openxmlformats.org/officeDocument/2006/relationships/slide" Target="slides/slide46.xml"/><Relationship Id="rId154" Type="http://schemas.openxmlformats.org/officeDocument/2006/relationships/slide" Target="slides/slide141.xml"/><Relationship Id="rId58" Type="http://schemas.openxmlformats.org/officeDocument/2006/relationships/slide" Target="slides/slide45.xml"/><Relationship Id="rId153" Type="http://schemas.openxmlformats.org/officeDocument/2006/relationships/slide" Target="slides/slide140.xml"/><Relationship Id="rId152" Type="http://schemas.openxmlformats.org/officeDocument/2006/relationships/slide" Target="slides/slide139.xml"/><Relationship Id="rId151" Type="http://schemas.openxmlformats.org/officeDocument/2006/relationships/slide" Target="slides/slide138.xml"/><Relationship Id="rId158" Type="http://schemas.openxmlformats.org/officeDocument/2006/relationships/slide" Target="slides/slide145.xml"/><Relationship Id="rId157" Type="http://schemas.openxmlformats.org/officeDocument/2006/relationships/slide" Target="slides/slide144.xml"/><Relationship Id="rId156" Type="http://schemas.openxmlformats.org/officeDocument/2006/relationships/slide" Target="slides/slide143.xml"/><Relationship Id="rId155" Type="http://schemas.openxmlformats.org/officeDocument/2006/relationships/slide" Target="slides/slide142.xml"/><Relationship Id="rId107" Type="http://schemas.openxmlformats.org/officeDocument/2006/relationships/slide" Target="slides/slide94.xml"/><Relationship Id="rId106" Type="http://schemas.openxmlformats.org/officeDocument/2006/relationships/slide" Target="slides/slide93.xml"/><Relationship Id="rId105" Type="http://schemas.openxmlformats.org/officeDocument/2006/relationships/slide" Target="slides/slide92.xml"/><Relationship Id="rId104" Type="http://schemas.openxmlformats.org/officeDocument/2006/relationships/slide" Target="slides/slide91.xml"/><Relationship Id="rId109" Type="http://schemas.openxmlformats.org/officeDocument/2006/relationships/slide" Target="slides/slide96.xml"/><Relationship Id="rId108" Type="http://schemas.openxmlformats.org/officeDocument/2006/relationships/slide" Target="slides/slide95.xml"/><Relationship Id="rId103" Type="http://schemas.openxmlformats.org/officeDocument/2006/relationships/slide" Target="slides/slide90.xml"/><Relationship Id="rId102" Type="http://schemas.openxmlformats.org/officeDocument/2006/relationships/slide" Target="slides/slide89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29" Type="http://schemas.openxmlformats.org/officeDocument/2006/relationships/slide" Target="slides/slide116.xml"/><Relationship Id="rId128" Type="http://schemas.openxmlformats.org/officeDocument/2006/relationships/slide" Target="slides/slide115.xml"/><Relationship Id="rId127" Type="http://schemas.openxmlformats.org/officeDocument/2006/relationships/slide" Target="slides/slide114.xml"/><Relationship Id="rId126" Type="http://schemas.openxmlformats.org/officeDocument/2006/relationships/slide" Target="slides/slide113.xml"/><Relationship Id="rId121" Type="http://schemas.openxmlformats.org/officeDocument/2006/relationships/slide" Target="slides/slide108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24" Type="http://schemas.openxmlformats.org/officeDocument/2006/relationships/slide" Target="slides/slide111.xml"/><Relationship Id="rId123" Type="http://schemas.openxmlformats.org/officeDocument/2006/relationships/slide" Target="slides/slide110.xml"/><Relationship Id="rId122" Type="http://schemas.openxmlformats.org/officeDocument/2006/relationships/slide" Target="slides/slide109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118" Type="http://schemas.openxmlformats.org/officeDocument/2006/relationships/slide" Target="slides/slide105.xml"/><Relationship Id="rId117" Type="http://schemas.openxmlformats.org/officeDocument/2006/relationships/slide" Target="slides/slide104.xml"/><Relationship Id="rId116" Type="http://schemas.openxmlformats.org/officeDocument/2006/relationships/slide" Target="slides/slide103.xml"/><Relationship Id="rId115" Type="http://schemas.openxmlformats.org/officeDocument/2006/relationships/slide" Target="slides/slide102.xml"/><Relationship Id="rId119" Type="http://schemas.openxmlformats.org/officeDocument/2006/relationships/slide" Target="slides/slide106.xml"/><Relationship Id="rId110" Type="http://schemas.openxmlformats.org/officeDocument/2006/relationships/slide" Target="slides/slide97.xml"/><Relationship Id="rId114" Type="http://schemas.openxmlformats.org/officeDocument/2006/relationships/slide" Target="slides/slide101.xml"/><Relationship Id="rId113" Type="http://schemas.openxmlformats.org/officeDocument/2006/relationships/slide" Target="slides/slide100.xml"/><Relationship Id="rId112" Type="http://schemas.openxmlformats.org/officeDocument/2006/relationships/slide" Target="slides/slide99.xml"/><Relationship Id="rId111" Type="http://schemas.openxmlformats.org/officeDocument/2006/relationships/slide" Target="slides/slide98.xml"/><Relationship Id="rId204" Type="http://schemas.openxmlformats.org/officeDocument/2006/relationships/font" Target="fonts/LibreBaskerville-italic.fntdata"/><Relationship Id="rId203" Type="http://schemas.openxmlformats.org/officeDocument/2006/relationships/font" Target="fonts/LibreBaskerville-bold.fntdata"/><Relationship Id="rId202" Type="http://schemas.openxmlformats.org/officeDocument/2006/relationships/font" Target="fonts/LibreBaskerville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3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5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5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6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6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2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6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7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4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5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9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8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78" name="Google Shape;178;p23"/>
          <p:cNvSpPr txBox="1"/>
          <p:nvPr>
            <p:ph type="ctrTitle"/>
          </p:nvPr>
        </p:nvSpPr>
        <p:spPr>
          <a:xfrm>
            <a:off x="1066800" y="1219200"/>
            <a:ext cx="7696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ibre Franklin"/>
              <a:buNone/>
            </a:pP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03 – Part A</a:t>
            </a:r>
            <a:b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810000"/>
            <a:ext cx="3038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09600" y="381000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(2-Swap) for TSP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88" name="Google Shape;1388;p1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89" name="Google Shape;1389;p12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90" name="Google Shape;1390;p12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1" name="Google Shape;1391;p12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2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12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12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122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2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01" name="Google Shape;1401;p1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02" name="Google Shape;1402;p12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3" name="Google Shape;1403;p12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12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5" name="Google Shape;1405;p12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12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12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23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14" name="Google Shape;1414;p1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15" name="Google Shape;1415;p12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6" name="Google Shape;1416;p12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12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12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12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124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124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2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124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124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24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31" name="Google Shape;1431;p1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32" name="Google Shape;1432;p12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33" name="Google Shape;1433;p12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4" name="Google Shape;1434;p12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12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125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7" name="Google Shape;1437;p12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p125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2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1" name="Google Shape;1441;p125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125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48" name="Google Shape;1448;p1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49" name="Google Shape;1449;p12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50" name="Google Shape;1450;p12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2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2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3" name="Google Shape;1453;p126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5" name="Google Shape;1455;p126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61" name="Google Shape;1461;p1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62" name="Google Shape;1462;p12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63" name="Google Shape;1463;p12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4" name="Google Shape;1464;p12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p12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27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p12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9" name="Google Shape;1469;p127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1" name="Google Shape;1471;p127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127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78" name="Google Shape;1478;p1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79" name="Google Shape;1479;p12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12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12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2" name="Google Shape;1482;p12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3" name="Google Shape;1483;p128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28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28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128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7" name="Google Shape;1487;p128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28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128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2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95" name="Google Shape;1495;p1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96" name="Google Shape;1496;p12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97" name="Google Shape;1497;p12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8" name="Google Shape;1498;p12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9" name="Google Shape;1499;p129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p129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129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29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3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08" name="Google Shape;1508;p1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09" name="Google Shape;1509;p13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10" name="Google Shape;1510;p13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1" name="Google Shape;1511;p13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130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130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4" name="Google Shape;1514;p130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30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30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130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130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p130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25" name="Google Shape;1525;p1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26" name="Google Shape;1526;p13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27" name="Google Shape;1527;p13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8" name="Google Shape;1528;p13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31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31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p131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31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3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131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131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p131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5" name="Google Shape;295;p33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3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42" name="Google Shape;1542;p1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43" name="Google Shape;1543;p13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4" name="Google Shape;1544;p13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13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132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3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32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132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3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55" name="Google Shape;1555;p1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56" name="Google Shape;1556;p13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7" name="Google Shape;1557;p13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8" name="Google Shape;1558;p13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133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3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133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133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133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133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33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33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72" name="Google Shape;1572;p1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73" name="Google Shape;1573;p13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74" name="Google Shape;1574;p13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5" name="Google Shape;1575;p13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134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7" name="Google Shape;1577;p13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34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9" name="Google Shape;1579;p134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0" name="Google Shape;1580;p134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134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2" name="Google Shape;1582;p134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34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3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89" name="Google Shape;1589;p1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90" name="Google Shape;1590;p13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91" name="Google Shape;1591;p13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2" name="Google Shape;1592;p13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35"/>
          <p:cNvSpPr/>
          <p:nvPr/>
        </p:nvSpPr>
        <p:spPr>
          <a:xfrm>
            <a:off x="44196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p135"/>
          <p:cNvSpPr/>
          <p:nvPr/>
        </p:nvSpPr>
        <p:spPr>
          <a:xfrm>
            <a:off x="45720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135"/>
          <p:cNvSpPr/>
          <p:nvPr/>
        </p:nvSpPr>
        <p:spPr>
          <a:xfrm>
            <a:off x="47244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35"/>
          <p:cNvSpPr/>
          <p:nvPr/>
        </p:nvSpPr>
        <p:spPr>
          <a:xfrm>
            <a:off x="48768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135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135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variant of stochastic beam search</a:t>
            </a:r>
            <a:endParaRPr/>
          </a:p>
        </p:txBody>
      </p:sp>
      <p:sp>
        <p:nvSpPr>
          <p:cNvPr id="1604" name="Google Shape;1604;p1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37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- History</a:t>
            </a:r>
            <a:endParaRPr/>
          </a:p>
        </p:txBody>
      </p:sp>
      <p:sp>
        <p:nvSpPr>
          <p:cNvPr id="1610" name="Google Shape;1610;p137"/>
          <p:cNvSpPr txBox="1"/>
          <p:nvPr>
            <p:ph idx="1" type="body"/>
          </p:nvPr>
        </p:nvSpPr>
        <p:spPr>
          <a:xfrm>
            <a:off x="914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Pioneered by John Holland in the 1970’s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Got popular in the late 1980’s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ideas from Darwinian Evolution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to solve a variety of problems that are not easy to solve using other techniques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557212"/>
            <a:ext cx="83042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39"/>
          <p:cNvSpPr txBox="1"/>
          <p:nvPr>
            <p:ph type="title"/>
          </p:nvPr>
        </p:nvSpPr>
        <p:spPr>
          <a:xfrm>
            <a:off x="685800" y="255587"/>
            <a:ext cx="77724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Evolution in the real world</a:t>
            </a:r>
            <a:endParaRPr/>
          </a:p>
        </p:txBody>
      </p:sp>
      <p:sp>
        <p:nvSpPr>
          <p:cNvPr id="1621" name="Google Shape;1621;p139"/>
          <p:cNvSpPr txBox="1"/>
          <p:nvPr>
            <p:ph idx="1" type="body"/>
          </p:nvPr>
        </p:nvSpPr>
        <p:spPr>
          <a:xfrm>
            <a:off x="658812" y="1204912"/>
            <a:ext cx="8054975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cell of a living thing contains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chromosomes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strings of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chromosome contains a set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blocks of 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gene determines some aspect of the organism (like eye colour)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genes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genotype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aspects (like eye colour)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phenotype</a:t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Reproduction involves recombination of genes from parents and then small amounts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mutation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(errors) in copying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an organism is how much it can reproduce before it dies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based on “survival of the fittest”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 Dream…</a:t>
            </a:r>
            <a:endParaRPr/>
          </a:p>
        </p:txBody>
      </p:sp>
      <p:sp>
        <p:nvSpPr>
          <p:cNvPr id="1627" name="Google Shape;1627;p1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you have a problem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know how to solve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can you do?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use a computer to somehow find a solution for you?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would be nice! Can it be done?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dumb solution</a:t>
            </a:r>
            <a:endParaRPr/>
          </a:p>
        </p:txBody>
      </p:sp>
      <p:sp>
        <p:nvSpPr>
          <p:cNvPr id="1633" name="Google Shape;1633;p14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“blind generate and test” algorithm: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random possible solution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the solution and see how good it is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solution is good enough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34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879475" y="5610225"/>
            <a:ext cx="1474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them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this dumb idea?</a:t>
            </a:r>
            <a:endParaRPr/>
          </a:p>
        </p:txBody>
      </p:sp>
      <p:sp>
        <p:nvSpPr>
          <p:cNvPr id="1639" name="Google Shape;1639;p1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Sometimes - yes: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only a few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you have enough time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such a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could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most problems - no: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no time to try them all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this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“less-dumb” idea (GA)</a:t>
            </a:r>
            <a:endParaRPr/>
          </a:p>
        </p:txBody>
      </p:sp>
      <p:sp>
        <p:nvSpPr>
          <p:cNvPr id="1645" name="Google Shape;1645;p143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44"/>
          <p:cNvSpPr txBox="1"/>
          <p:nvPr>
            <p:ph type="title"/>
          </p:nvPr>
        </p:nvSpPr>
        <p:spPr>
          <a:xfrm>
            <a:off x="914400" y="2286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Stochastic Search: Genetic Algorithms</a:t>
            </a:r>
            <a:endParaRPr/>
          </a:p>
        </p:txBody>
      </p:sp>
      <p:sp>
        <p:nvSpPr>
          <p:cNvPr id="1651" name="Google Shape;1651;p1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52" name="Google Shape;1652;p144"/>
          <p:cNvSpPr txBox="1"/>
          <p:nvPr>
            <p:ph idx="1" type="body"/>
          </p:nvPr>
        </p:nvSpPr>
        <p:spPr>
          <a:xfrm>
            <a:off x="381000" y="12954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emulate ideas from genetics and natural selection and can search potentially large spaces.</a:t>
            </a:r>
            <a:endParaRPr/>
          </a:p>
          <a:p>
            <a:pPr indent="-555625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we can apply Genetic Algorithm to a problem, we need to answer:</a:t>
            </a:r>
            <a:endParaRPr/>
          </a:p>
          <a:p>
            <a:pPr indent="-48006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is an individual represented?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What is the fitness function?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are individuals selected?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do individuals reproduce?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you encode a solution?</a:t>
            </a:r>
            <a:endParaRPr/>
          </a:p>
        </p:txBody>
      </p:sp>
      <p:sp>
        <p:nvSpPr>
          <p:cNvPr id="1658" name="Google Shape;1658;p145"/>
          <p:cNvSpPr txBox="1"/>
          <p:nvPr>
            <p:ph idx="1" type="body"/>
          </p:nvPr>
        </p:nvSpPr>
        <p:spPr>
          <a:xfrm>
            <a:off x="685800" y="17526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Obviously this depends on the problem!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GA’s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 solutions as fixed length “bitstrings” (e.g. 101110, 111111, 000101)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bit represents some aspect of the proposed solution to the problem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GA’s to work, we need to be able to “test” any string and get a “score” indicating how “good” that solution is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6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Silly Example - Drilling for Oil</a:t>
            </a:r>
            <a:endParaRPr/>
          </a:p>
        </p:txBody>
      </p:sp>
      <p:sp>
        <p:nvSpPr>
          <p:cNvPr id="1664" name="Google Shape;1664;p14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Imagine you had to drill for oil somewhere along a single 1km desert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choose the best place on the road that produces the most oil per day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could represent each solution as a position on the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Say, a whole number between [0..1000]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4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to drill for oil?</a:t>
            </a:r>
            <a:endParaRPr/>
          </a:p>
        </p:txBody>
      </p:sp>
      <p:grpSp>
        <p:nvGrpSpPr>
          <p:cNvPr id="1670" name="Google Shape;1670;p147"/>
          <p:cNvGrpSpPr/>
          <p:nvPr/>
        </p:nvGrpSpPr>
        <p:grpSpPr>
          <a:xfrm>
            <a:off x="609600" y="3276600"/>
            <a:ext cx="8305800" cy="3124200"/>
            <a:chOff x="384" y="2064"/>
            <a:chExt cx="5232" cy="1968"/>
          </a:xfrm>
        </p:grpSpPr>
        <p:grpSp>
          <p:nvGrpSpPr>
            <p:cNvPr id="1671" name="Google Shape;1671;p147"/>
            <p:cNvGrpSpPr/>
            <p:nvPr/>
          </p:nvGrpSpPr>
          <p:grpSpPr>
            <a:xfrm>
              <a:off x="384" y="3120"/>
              <a:ext cx="5232" cy="912"/>
              <a:chOff x="288" y="1296"/>
              <a:chExt cx="5232" cy="912"/>
            </a:xfrm>
          </p:grpSpPr>
          <p:cxnSp>
            <p:nvCxnSpPr>
              <p:cNvPr id="1672" name="Google Shape;1672;p147"/>
              <p:cNvCxnSpPr/>
              <p:nvPr/>
            </p:nvCxnSpPr>
            <p:spPr>
              <a:xfrm>
                <a:off x="480" y="1728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3" name="Google Shape;1673;p147"/>
              <p:cNvSpPr txBox="1"/>
              <p:nvPr/>
            </p:nvSpPr>
            <p:spPr>
              <a:xfrm>
                <a:off x="288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1674" name="Google Shape;1674;p147"/>
              <p:cNvSpPr txBox="1"/>
              <p:nvPr/>
            </p:nvSpPr>
            <p:spPr>
              <a:xfrm>
                <a:off x="2736" y="192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500</a:t>
                </a:r>
                <a:endParaRPr/>
              </a:p>
            </p:txBody>
          </p:sp>
          <p:sp>
            <p:nvSpPr>
              <p:cNvPr id="1675" name="Google Shape;1675;p147"/>
              <p:cNvSpPr txBox="1"/>
              <p:nvPr/>
            </p:nvSpPr>
            <p:spPr>
              <a:xfrm>
                <a:off x="4896" y="1920"/>
                <a:ext cx="6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1000</a:t>
                </a:r>
                <a:endParaRPr/>
              </a:p>
            </p:txBody>
          </p:sp>
          <p:cxnSp>
            <p:nvCxnSpPr>
              <p:cNvPr id="1676" name="Google Shape;1676;p147"/>
              <p:cNvCxnSpPr/>
              <p:nvPr/>
            </p:nvCxnSpPr>
            <p:spPr>
              <a:xfrm>
                <a:off x="480" y="1296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7" name="Google Shape;1677;p147"/>
              <p:cNvSpPr txBox="1"/>
              <p:nvPr/>
            </p:nvSpPr>
            <p:spPr>
              <a:xfrm>
                <a:off x="528" y="1392"/>
                <a:ext cx="10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Road</a:t>
                </a:r>
                <a:endParaRPr/>
              </a:p>
            </p:txBody>
          </p:sp>
        </p:grpSp>
        <p:pic>
          <p:nvPicPr>
            <p:cNvPr id="1678" name="Google Shape;1678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Google Shape;1680;p147"/>
            <p:cNvSpPr txBox="1"/>
            <p:nvPr/>
          </p:nvSpPr>
          <p:spPr>
            <a:xfrm>
              <a:off x="3504" y="2064"/>
              <a:ext cx="1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Solution2 = 900</a:t>
              </a:r>
              <a:endParaRPr/>
            </a:p>
          </p:txBody>
        </p:sp>
        <p:sp>
          <p:nvSpPr>
            <p:cNvPr id="1681" name="Google Shape;1681;p147"/>
            <p:cNvSpPr txBox="1"/>
            <p:nvPr/>
          </p:nvSpPr>
          <p:spPr>
            <a:xfrm>
              <a:off x="1152" y="206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Solution1 = 300</a:t>
              </a:r>
              <a:endParaRPr/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48"/>
          <p:cNvSpPr txBox="1"/>
          <p:nvPr>
            <p:ph type="title"/>
          </p:nvPr>
        </p:nvSpPr>
        <p:spPr>
          <a:xfrm>
            <a:off x="1143000" y="304800"/>
            <a:ext cx="5943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Digging for Oil</a:t>
            </a:r>
            <a:endParaRPr/>
          </a:p>
        </p:txBody>
      </p:sp>
      <p:sp>
        <p:nvSpPr>
          <p:cNvPr id="1687" name="Google Shape;1687;p148"/>
          <p:cNvSpPr txBox="1"/>
          <p:nvPr>
            <p:ph idx="1" type="body"/>
          </p:nvPr>
        </p:nvSpPr>
        <p:spPr>
          <a:xfrm>
            <a:off x="1066800" y="1524000"/>
            <a:ext cx="678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possible solutions [0..1000] is called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space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 it’s just one number but it could be many numbers or symbols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 GA’s code numbers in binary producing a bitstring representing a solution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our example we choose 10 bits which is enough to represent 0..1000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49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binary string</a:t>
            </a:r>
            <a:endParaRPr/>
          </a:p>
        </p:txBody>
      </p:sp>
      <p:graphicFrame>
        <p:nvGraphicFramePr>
          <p:cNvPr id="1693" name="Google Shape;1693;p149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{52505723-418A-403E-8339-C0E6BFA4147E}</a:tableStyleId>
              </a:tblPr>
              <a:tblGrid>
                <a:gridCol w="817550"/>
                <a:gridCol w="706425"/>
                <a:gridCol w="706425"/>
                <a:gridCol w="706425"/>
                <a:gridCol w="706425"/>
                <a:gridCol w="708025"/>
                <a:gridCol w="706425"/>
                <a:gridCol w="706425"/>
                <a:gridCol w="706425"/>
                <a:gridCol w="706425"/>
                <a:gridCol w="706425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4" name="Google Shape;1694;p149"/>
          <p:cNvSpPr txBox="1"/>
          <p:nvPr/>
        </p:nvSpPr>
        <p:spPr>
          <a:xfrm>
            <a:off x="685800" y="47244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GA’s these encoded strings are sometimes called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genotypes”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chromosomes” and the individual bits are sometimes called “genes”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50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700" name="Google Shape;1700;p150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01" name="Google Shape;1701;p150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702" name="Google Shape;1702;p150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3" name="Google Shape;1703;p150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704" name="Google Shape;170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150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707" name="Google Shape;1707;p150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708" name="Google Shape;1708;p150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9" name="Google Shape;1709;p150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0" name="Google Shape;1710;p150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711" name="Google Shape;1711;p150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712" name="Google Shape;1712;p150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50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4" name="Google Shape;1714;p150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5" name="Google Shape;1715;p150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6" name="Google Shape;1716;p150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7" name="Google Shape;1717;p150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8" name="Google Shape;1718;p150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51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724" name="Google Shape;1724;p151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0" name="Google Shape;340;p35"/>
          <p:cNvSpPr txBox="1"/>
          <p:nvPr/>
        </p:nvSpPr>
        <p:spPr>
          <a:xfrm>
            <a:off x="879475" y="5610225"/>
            <a:ext cx="5989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Reconnect in a different way  (there is only one valid new way)</a:t>
            </a:r>
            <a:endParaRPr/>
          </a:p>
        </p:txBody>
      </p:sp>
      <p:cxnSp>
        <p:nvCxnSpPr>
          <p:cNvPr id="341" name="Google Shape;341;p35"/>
          <p:cNvCxnSpPr/>
          <p:nvPr/>
        </p:nvCxnSpPr>
        <p:spPr>
          <a:xfrm flipH="1">
            <a:off x="2627312" y="3716337"/>
            <a:ext cx="215900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/>
          <p:nvPr/>
        </p:nvCxnSpPr>
        <p:spPr>
          <a:xfrm flipH="1" rot="10800000">
            <a:off x="1403350" y="3068637"/>
            <a:ext cx="4176712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5"/>
          <p:cNvSpPr txBox="1"/>
          <p:nvPr/>
        </p:nvSpPr>
        <p:spPr>
          <a:xfrm>
            <a:off x="877887" y="5943600"/>
            <a:ext cx="401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 until there is no 2-opt mutation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868362" y="6257925"/>
            <a:ext cx="53276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generalized as 3-opt (two valid ways), k-opt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2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 set of random population</a:t>
            </a:r>
            <a:endParaRPr/>
          </a:p>
        </p:txBody>
      </p:sp>
      <p:graphicFrame>
        <p:nvGraphicFramePr>
          <p:cNvPr id="1730" name="Google Shape;1730;p152"/>
          <p:cNvGraphicFramePr/>
          <p:nvPr/>
        </p:nvGraphicFramePr>
        <p:xfrm>
          <a:off x="685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{52505723-418A-403E-8339-C0E6BFA4147E}</a:tableStyleId>
              </a:tblPr>
              <a:tblGrid>
                <a:gridCol w="757225"/>
                <a:gridCol w="1370000"/>
                <a:gridCol w="3529000"/>
                <a:gridCol w="2338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Chromosome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Fitness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1010011010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1111100001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1011001100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0000010000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1001011111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0101010101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1011100111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Roulette Wheel Selection</a:t>
            </a:r>
            <a:endParaRPr/>
          </a:p>
        </p:txBody>
      </p:sp>
      <p:cxnSp>
        <p:nvCxnSpPr>
          <p:cNvPr id="1736" name="Google Shape;1736;p153"/>
          <p:cNvCxnSpPr/>
          <p:nvPr/>
        </p:nvCxnSpPr>
        <p:spPr>
          <a:xfrm>
            <a:off x="609600" y="236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53"/>
          <p:cNvCxnSpPr/>
          <p:nvPr/>
        </p:nvCxnSpPr>
        <p:spPr>
          <a:xfrm>
            <a:off x="609600" y="28956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53"/>
          <p:cNvCxnSpPr/>
          <p:nvPr/>
        </p:nvCxnSpPr>
        <p:spPr>
          <a:xfrm>
            <a:off x="609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53"/>
          <p:cNvCxnSpPr/>
          <p:nvPr/>
        </p:nvCxnSpPr>
        <p:spPr>
          <a:xfrm>
            <a:off x="10668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53"/>
          <p:cNvCxnSpPr/>
          <p:nvPr/>
        </p:nvCxnSpPr>
        <p:spPr>
          <a:xfrm>
            <a:off x="2133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53"/>
          <p:cNvCxnSpPr/>
          <p:nvPr/>
        </p:nvCxnSpPr>
        <p:spPr>
          <a:xfrm>
            <a:off x="3429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53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53"/>
          <p:cNvCxnSpPr/>
          <p:nvPr/>
        </p:nvCxnSpPr>
        <p:spPr>
          <a:xfrm>
            <a:off x="5181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53"/>
          <p:cNvCxnSpPr/>
          <p:nvPr/>
        </p:nvCxnSpPr>
        <p:spPr>
          <a:xfrm>
            <a:off x="7086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53"/>
          <p:cNvCxnSpPr/>
          <p:nvPr/>
        </p:nvCxnSpPr>
        <p:spPr>
          <a:xfrm>
            <a:off x="7620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53"/>
          <p:cNvCxnSpPr/>
          <p:nvPr/>
        </p:nvCxnSpPr>
        <p:spPr>
          <a:xfrm>
            <a:off x="8534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53"/>
          <p:cNvSpPr txBox="1"/>
          <p:nvPr/>
        </p:nvSpPr>
        <p:spPr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48" name="Google Shape;1748;p153"/>
          <p:cNvSpPr txBox="1"/>
          <p:nvPr/>
        </p:nvSpPr>
        <p:spPr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9" name="Google Shape;1749;p153"/>
          <p:cNvSpPr txBox="1"/>
          <p:nvPr/>
        </p:nvSpPr>
        <p:spPr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0" name="Google Shape;1750;p153"/>
          <p:cNvSpPr txBox="1"/>
          <p:nvPr/>
        </p:nvSpPr>
        <p:spPr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1" name="Google Shape;1751;p153"/>
          <p:cNvSpPr txBox="1"/>
          <p:nvPr/>
        </p:nvSpPr>
        <p:spPr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2" name="Google Shape;1752;p153"/>
          <p:cNvSpPr txBox="1"/>
          <p:nvPr/>
        </p:nvSpPr>
        <p:spPr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53" name="Google Shape;1753;p153"/>
          <p:cNvSpPr txBox="1"/>
          <p:nvPr/>
        </p:nvSpPr>
        <p:spPr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4" name="Google Shape;1754;p153"/>
          <p:cNvSpPr txBox="1"/>
          <p:nvPr/>
        </p:nvSpPr>
        <p:spPr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755" name="Google Shape;1755;p153"/>
          <p:cNvCxnSpPr/>
          <p:nvPr/>
        </p:nvCxnSpPr>
        <p:spPr>
          <a:xfrm rot="10800000">
            <a:off x="609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6" name="Google Shape;1756;p153"/>
          <p:cNvCxnSpPr/>
          <p:nvPr/>
        </p:nvCxnSpPr>
        <p:spPr>
          <a:xfrm rot="10800000">
            <a:off x="85344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7" name="Google Shape;1757;p153"/>
          <p:cNvSpPr txBox="1"/>
          <p:nvPr/>
        </p:nvSpPr>
        <p:spPr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58" name="Google Shape;1758;p153"/>
          <p:cNvSpPr txBox="1"/>
          <p:nvPr/>
        </p:nvSpPr>
        <p:spPr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1759" name="Google Shape;1759;p153"/>
          <p:cNvSpPr txBox="1"/>
          <p:nvPr/>
        </p:nvSpPr>
        <p:spPr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60" name="Google Shape;1760;p153"/>
          <p:cNvSpPr txBox="1"/>
          <p:nvPr/>
        </p:nvSpPr>
        <p:spPr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61" name="Google Shape;1761;p153"/>
          <p:cNvSpPr txBox="1"/>
          <p:nvPr/>
        </p:nvSpPr>
        <p:spPr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62" name="Google Shape;1762;p153"/>
          <p:cNvSpPr txBox="1"/>
          <p:nvPr/>
        </p:nvSpPr>
        <p:spPr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63" name="Google Shape;1763;p153"/>
          <p:cNvSpPr txBox="1"/>
          <p:nvPr/>
        </p:nvSpPr>
        <p:spPr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4" name="Google Shape;1764;p153"/>
          <p:cNvSpPr txBox="1"/>
          <p:nvPr/>
        </p:nvSpPr>
        <p:spPr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5" name="Google Shape;1765;p153"/>
          <p:cNvSpPr txBox="1"/>
          <p:nvPr/>
        </p:nvSpPr>
        <p:spPr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66" name="Google Shape;1766;p153"/>
          <p:cNvSpPr txBox="1"/>
          <p:nvPr/>
        </p:nvSpPr>
        <p:spPr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67" name="Google Shape;1767;p153"/>
          <p:cNvCxnSpPr/>
          <p:nvPr/>
        </p:nvCxnSpPr>
        <p:spPr>
          <a:xfrm rot="10800000">
            <a:off x="37338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8" name="Google Shape;1768;p153"/>
          <p:cNvCxnSpPr/>
          <p:nvPr/>
        </p:nvCxnSpPr>
        <p:spPr>
          <a:xfrm rot="10800000">
            <a:off x="5943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9" name="Google Shape;1769;p153"/>
          <p:cNvSpPr txBox="1"/>
          <p:nvPr/>
        </p:nvSpPr>
        <p:spPr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70" name="Google Shape;1770;p153"/>
          <p:cNvSpPr txBox="1"/>
          <p:nvPr/>
        </p:nvSpPr>
        <p:spPr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4"/>
          <p:cNvSpPr txBox="1"/>
          <p:nvPr>
            <p:ph type="title"/>
          </p:nvPr>
        </p:nvSpPr>
        <p:spPr>
          <a:xfrm>
            <a:off x="8382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Kinds of Selection (not roulette)</a:t>
            </a:r>
            <a:endParaRPr/>
          </a:p>
        </p:txBody>
      </p:sp>
      <p:sp>
        <p:nvSpPr>
          <p:cNvPr id="1776" name="Google Shape;1776;p1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77" name="Google Shape;1777;p154"/>
          <p:cNvSpPr txBox="1"/>
          <p:nvPr/>
        </p:nvSpPr>
        <p:spPr>
          <a:xfrm>
            <a:off x="838200" y="1676400"/>
            <a:ext cx="7543800" cy="349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Tournament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members  at random then select the best of these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variations are there too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Elitism, etc.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keep at least one copy of the fittest solution so far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more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55"/>
          <p:cNvSpPr txBox="1"/>
          <p:nvPr>
            <p:ph type="title"/>
          </p:nvPr>
        </p:nvSpPr>
        <p:spPr>
          <a:xfrm>
            <a:off x="4572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Crossover - Recombination</a:t>
            </a:r>
            <a:endParaRPr/>
          </a:p>
        </p:txBody>
      </p:sp>
      <p:sp>
        <p:nvSpPr>
          <p:cNvPr id="1783" name="Google Shape;1783;p155"/>
          <p:cNvSpPr txBox="1"/>
          <p:nvPr/>
        </p:nvSpPr>
        <p:spPr>
          <a:xfrm>
            <a:off x="923925" y="13700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1010000000</a:t>
            </a:r>
            <a:endParaRPr/>
          </a:p>
        </p:txBody>
      </p:sp>
      <p:sp>
        <p:nvSpPr>
          <p:cNvPr id="1784" name="Google Shape;1784;p155"/>
          <p:cNvSpPr txBox="1"/>
          <p:nvPr/>
        </p:nvSpPr>
        <p:spPr>
          <a:xfrm>
            <a:off x="923925" y="20558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1001011111</a:t>
            </a:r>
            <a:endParaRPr/>
          </a:p>
        </p:txBody>
      </p:sp>
      <p:cxnSp>
        <p:nvCxnSpPr>
          <p:cNvPr id="1785" name="Google Shape;1785;p155"/>
          <p:cNvCxnSpPr/>
          <p:nvPr/>
        </p:nvCxnSpPr>
        <p:spPr>
          <a:xfrm>
            <a:off x="1581150" y="10668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155"/>
          <p:cNvSpPr txBox="1"/>
          <p:nvPr/>
        </p:nvSpPr>
        <p:spPr>
          <a:xfrm>
            <a:off x="677862" y="2930525"/>
            <a:ext cx="179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single point - random</a:t>
            </a:r>
            <a:endParaRPr/>
          </a:p>
        </p:txBody>
      </p:sp>
      <p:sp>
        <p:nvSpPr>
          <p:cNvPr id="1787" name="Google Shape;1787;p155"/>
          <p:cNvSpPr txBox="1"/>
          <p:nvPr/>
        </p:nvSpPr>
        <p:spPr>
          <a:xfrm>
            <a:off x="6240462" y="1366837"/>
            <a:ext cx="22352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788" name="Google Shape;1788;p155"/>
          <p:cNvSpPr txBox="1"/>
          <p:nvPr/>
        </p:nvSpPr>
        <p:spPr>
          <a:xfrm>
            <a:off x="6240462" y="2052637"/>
            <a:ext cx="22590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789" name="Google Shape;1789;p155"/>
          <p:cNvSpPr txBox="1"/>
          <p:nvPr/>
        </p:nvSpPr>
        <p:spPr>
          <a:xfrm>
            <a:off x="3148012" y="1392237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90" name="Google Shape;1790;p155"/>
          <p:cNvSpPr txBox="1"/>
          <p:nvPr/>
        </p:nvSpPr>
        <p:spPr>
          <a:xfrm>
            <a:off x="3133725" y="2154237"/>
            <a:ext cx="1141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  <p:sp>
        <p:nvSpPr>
          <p:cNvPr id="1791" name="Google Shape;1791;p155"/>
          <p:cNvSpPr txBox="1"/>
          <p:nvPr/>
        </p:nvSpPr>
        <p:spPr>
          <a:xfrm>
            <a:off x="4529137" y="142081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792" name="Google Shape;1792;p155"/>
          <p:cNvSpPr txBox="1"/>
          <p:nvPr/>
        </p:nvSpPr>
        <p:spPr>
          <a:xfrm>
            <a:off x="4541837" y="215106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793" name="Google Shape;1793;p155"/>
          <p:cNvSpPr txBox="1"/>
          <p:nvPr/>
        </p:nvSpPr>
        <p:spPr>
          <a:xfrm>
            <a:off x="2971800" y="2971800"/>
            <a:ext cx="6019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high probability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apply crossover to the parents.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are 0.8 to 0.95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</p:txBody>
      </p:sp>
      <p:pic>
        <p:nvPicPr>
          <p:cNvPr id="1794" name="Google Shape;1794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191000"/>
            <a:ext cx="3524250" cy="18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522128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55"/>
          <p:cNvSpPr/>
          <p:nvPr/>
        </p:nvSpPr>
        <p:spPr>
          <a:xfrm>
            <a:off x="6781800" y="4953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7" name="Google Shape;1797;p155"/>
          <p:cNvSpPr/>
          <p:nvPr/>
        </p:nvSpPr>
        <p:spPr>
          <a:xfrm>
            <a:off x="6781800" y="5334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56"/>
          <p:cNvSpPr txBox="1"/>
          <p:nvPr>
            <p:ph type="title"/>
          </p:nvPr>
        </p:nvSpPr>
        <p:spPr>
          <a:xfrm>
            <a:off x="685800" y="3048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of Crossover - Recombination</a:t>
            </a:r>
            <a:endParaRPr/>
          </a:p>
        </p:txBody>
      </p:sp>
      <p:sp>
        <p:nvSpPr>
          <p:cNvPr id="1803" name="Google Shape;1803;p1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04" name="Google Shape;1804;p156"/>
          <p:cNvSpPr txBox="1"/>
          <p:nvPr/>
        </p:nvSpPr>
        <p:spPr>
          <a:xfrm>
            <a:off x="457200" y="1219200"/>
            <a:ext cx="6629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Half from one, half from the other: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1011 0100 1010 0101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choose “genes” (bits) randomly: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1 0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b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consider a “gene” to be a larger unit: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1001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0101 1010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1010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0101</a:t>
            </a:r>
            <a:endParaRPr/>
          </a:p>
        </p:txBody>
      </p:sp>
      <p:pic>
        <p:nvPicPr>
          <p:cNvPr id="1805" name="Google Shape;180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990600"/>
            <a:ext cx="183356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Mutation</a:t>
            </a:r>
            <a:endParaRPr/>
          </a:p>
        </p:txBody>
      </p:sp>
      <p:sp>
        <p:nvSpPr>
          <p:cNvPr id="1811" name="Google Shape;1811;p157"/>
          <p:cNvSpPr txBox="1"/>
          <p:nvPr/>
        </p:nvSpPr>
        <p:spPr>
          <a:xfrm>
            <a:off x="1795462" y="2006600"/>
            <a:ext cx="22098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812" name="Google Shape;1812;p157"/>
          <p:cNvSpPr txBox="1"/>
          <p:nvPr/>
        </p:nvSpPr>
        <p:spPr>
          <a:xfrm>
            <a:off x="1787525" y="2746375"/>
            <a:ext cx="222885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3" name="Google Shape;1813;p157"/>
          <p:cNvSpPr txBox="1"/>
          <p:nvPr/>
        </p:nvSpPr>
        <p:spPr>
          <a:xfrm>
            <a:off x="381000" y="2114550"/>
            <a:ext cx="1319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4" name="Google Shape;1814;p157"/>
          <p:cNvSpPr txBox="1"/>
          <p:nvPr/>
        </p:nvSpPr>
        <p:spPr>
          <a:xfrm>
            <a:off x="457200" y="2844800"/>
            <a:ext cx="1255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815" name="Google Shape;1815;p157"/>
          <p:cNvSpPr txBox="1"/>
          <p:nvPr/>
        </p:nvSpPr>
        <p:spPr>
          <a:xfrm>
            <a:off x="5675312" y="2019300"/>
            <a:ext cx="2249487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endParaRPr/>
          </a:p>
        </p:txBody>
      </p:sp>
      <p:sp>
        <p:nvSpPr>
          <p:cNvPr id="1816" name="Google Shape;1816;p157"/>
          <p:cNvSpPr txBox="1"/>
          <p:nvPr/>
        </p:nvSpPr>
        <p:spPr>
          <a:xfrm>
            <a:off x="5675312" y="2705100"/>
            <a:ext cx="2225675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7" name="Google Shape;1817;p157"/>
          <p:cNvSpPr txBox="1"/>
          <p:nvPr/>
        </p:nvSpPr>
        <p:spPr>
          <a:xfrm>
            <a:off x="4419600" y="2073275"/>
            <a:ext cx="1243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8" name="Google Shape;1818;p157"/>
          <p:cNvSpPr txBox="1"/>
          <p:nvPr/>
        </p:nvSpPr>
        <p:spPr>
          <a:xfrm>
            <a:off x="4343400" y="2803525"/>
            <a:ext cx="1331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cxnSp>
        <p:nvCxnSpPr>
          <p:cNvPr id="1819" name="Google Shape;1819;p157"/>
          <p:cNvCxnSpPr/>
          <p:nvPr/>
        </p:nvCxnSpPr>
        <p:spPr>
          <a:xfrm>
            <a:off x="6784975" y="1171575"/>
            <a:ext cx="0" cy="803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0" name="Google Shape;1820;p157"/>
          <p:cNvSpPr txBox="1"/>
          <p:nvPr/>
        </p:nvSpPr>
        <p:spPr>
          <a:xfrm>
            <a:off x="746125" y="4648200"/>
            <a:ext cx="7635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small probability (the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 rate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flip each bit in the offspring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between 0.1 and 0.001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21" name="Google Shape;1821;p157"/>
          <p:cNvSpPr txBox="1"/>
          <p:nvPr/>
        </p:nvSpPr>
        <p:spPr>
          <a:xfrm>
            <a:off x="6278562" y="776287"/>
            <a:ext cx="11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</a:t>
            </a:r>
            <a:endParaRPr/>
          </a:p>
        </p:txBody>
      </p:sp>
      <p:sp>
        <p:nvSpPr>
          <p:cNvPr id="1822" name="Google Shape;1822;p157"/>
          <p:cNvSpPr txBox="1"/>
          <p:nvPr/>
        </p:nvSpPr>
        <p:spPr>
          <a:xfrm>
            <a:off x="684212" y="35814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offspring</a:t>
            </a:r>
            <a:endParaRPr/>
          </a:p>
        </p:txBody>
      </p:sp>
      <p:cxnSp>
        <p:nvCxnSpPr>
          <p:cNvPr id="1823" name="Google Shape;1823;p157"/>
          <p:cNvCxnSpPr/>
          <p:nvPr/>
        </p:nvCxnSpPr>
        <p:spPr>
          <a:xfrm flipH="1">
            <a:off x="6276975" y="1200150"/>
            <a:ext cx="366712" cy="155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4" name="Google Shape;1824;p157"/>
          <p:cNvSpPr txBox="1"/>
          <p:nvPr/>
        </p:nvSpPr>
        <p:spPr>
          <a:xfrm>
            <a:off x="5187950" y="3600450"/>
            <a:ext cx="2513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Mutated offspring</a:t>
            </a:r>
            <a:endParaRPr/>
          </a:p>
        </p:txBody>
      </p:sp>
      <p:sp>
        <p:nvSpPr>
          <p:cNvPr id="1825" name="Google Shape;1825;p157"/>
          <p:cNvSpPr txBox="1"/>
          <p:nvPr/>
        </p:nvSpPr>
        <p:spPr>
          <a:xfrm>
            <a:off x="8153400" y="2057400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719</a:t>
            </a:r>
            <a:endParaRPr/>
          </a:p>
        </p:txBody>
      </p:sp>
      <p:sp>
        <p:nvSpPr>
          <p:cNvPr id="1826" name="Google Shape;1826;p157"/>
          <p:cNvSpPr txBox="1"/>
          <p:nvPr/>
        </p:nvSpPr>
        <p:spPr>
          <a:xfrm>
            <a:off x="8153400" y="2754312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8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32" name="Google Shape;1832;p158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33" name="Google Shape;1833;p158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34" name="Google Shape;1834;p158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158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36" name="Google Shape;183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58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839" name="Google Shape;1839;p158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840" name="Google Shape;1840;p158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1" name="Google Shape;1841;p158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2" name="Google Shape;1842;p158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43" name="Google Shape;1843;p158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44" name="Google Shape;1844;p158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158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6" name="Google Shape;1846;p158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7" name="Google Shape;1847;p158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8" name="Google Shape;1848;p158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9" name="Google Shape;1849;p158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50" name="Google Shape;1850;p158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9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56" name="Google Shape;1856;p159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57" name="Google Shape;1857;p159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58" name="Google Shape;1858;p159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9" name="Google Shape;1859;p159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60" name="Google Shape;1860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159"/>
          <p:cNvSpPr txBox="1"/>
          <p:nvPr/>
        </p:nvSpPr>
        <p:spPr>
          <a:xfrm>
            <a:off x="5334000" y="11430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Solution2 = 719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3" name="Google Shape;1863;p159"/>
          <p:cNvSpPr txBox="1"/>
          <p:nvPr/>
        </p:nvSpPr>
        <p:spPr>
          <a:xfrm>
            <a:off x="1524000" y="11430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Solution1 = 640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864" name="Google Shape;1864;p159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5" name="Google Shape;1865;p159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6" name="Google Shape;1866;p159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67" name="Google Shape;1867;p159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68" name="Google Shape;1868;p159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9" name="Google Shape;1869;p159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159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1" name="Google Shape;1871;p159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2" name="Google Shape;1872;p159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3" name="Google Shape;1873;p159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74" name="Google Shape;1874;p159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875" name="Google Shape;1875;p159"/>
          <p:cNvCxnSpPr/>
          <p:nvPr/>
        </p:nvCxnSpPr>
        <p:spPr>
          <a:xfrm>
            <a:off x="4886325" y="3048000"/>
            <a:ext cx="0" cy="1189037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6" name="Google Shape;1876;p159"/>
          <p:cNvSpPr txBox="1"/>
          <p:nvPr/>
        </p:nvSpPr>
        <p:spPr>
          <a:xfrm>
            <a:off x="4953000" y="39624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7" name="Google Shape;1877;p159"/>
          <p:cNvSpPr txBox="1"/>
          <p:nvPr/>
        </p:nvSpPr>
        <p:spPr>
          <a:xfrm>
            <a:off x="6248400" y="55626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878" name="Google Shape;1878;p159"/>
          <p:cNvCxnSpPr/>
          <p:nvPr/>
        </p:nvCxnSpPr>
        <p:spPr>
          <a:xfrm rot="5400000">
            <a:off x="4914900" y="4457700"/>
            <a:ext cx="2819400" cy="3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60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884" name="Google Shape;1884;p160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6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90" name="Google Shape;1890;p1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891" name="Google Shape;1891;p16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92" name="Google Shape;1892;p16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3" name="Google Shape;1893;p16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4" name="Google Shape;1894;p16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5" name="Google Shape;1895;p161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161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7" name="Google Shape;1897;p16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16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899" name="Google Shape;1899;p16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</a:t>
            </a:r>
            <a:endParaRPr/>
          </a:p>
        </p:txBody>
      </p:sp>
      <p:sp>
        <p:nvSpPr>
          <p:cNvPr id="350" name="Google Shape;350;p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05" name="Google Shape;1905;p1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06" name="Google Shape;1906;p1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07" name="Google Shape;1907;p1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8" name="Google Shape;1908;p1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1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162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162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162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162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162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162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16" name="Google Shape;1916;p162"/>
          <p:cNvCxnSpPr/>
          <p:nvPr/>
        </p:nvCxnSpPr>
        <p:spPr>
          <a:xfrm>
            <a:off x="2895600" y="3124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17" name="Google Shape;1917;p162"/>
          <p:cNvCxnSpPr/>
          <p:nvPr/>
        </p:nvCxnSpPr>
        <p:spPr>
          <a:xfrm rot="10800000">
            <a:off x="5638800" y="2438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8" name="Google Shape;1918;p162"/>
          <p:cNvSpPr txBox="1"/>
          <p:nvPr/>
        </p:nvSpPr>
        <p:spPr>
          <a:xfrm>
            <a:off x="5715000" y="2316162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</a:t>
            </a:r>
            <a:endParaRPr/>
          </a:p>
        </p:txBody>
      </p:sp>
      <p:sp>
        <p:nvSpPr>
          <p:cNvPr id="1919" name="Google Shape;1919;p162"/>
          <p:cNvSpPr txBox="1"/>
          <p:nvPr/>
        </p:nvSpPr>
        <p:spPr>
          <a:xfrm>
            <a:off x="3124200" y="2971800"/>
            <a:ext cx="1143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Cross-Over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25" name="Google Shape;1925;p1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26" name="Google Shape;1926;p1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27" name="Google Shape;1927;p1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8" name="Google Shape;1928;p1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9" name="Google Shape;1929;p16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163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163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163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3" name="Google Shape;1933;p163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163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163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41" name="Google Shape;1941;p1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42" name="Google Shape;1942;p1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43" name="Google Shape;1943;p1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4" name="Google Shape;1944;p1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64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6" name="Google Shape;1946;p164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7" name="Google Shape;1947;p164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164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54" name="Google Shape;1954;p1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55" name="Google Shape;1955;p1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56" name="Google Shape;1956;p1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7" name="Google Shape;1957;p1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8" name="Google Shape;1958;p165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9" name="Google Shape;1959;p165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0" name="Google Shape;1960;p165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165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2" name="Google Shape;1962;p165"/>
          <p:cNvCxnSpPr/>
          <p:nvPr/>
        </p:nvCxnSpPr>
        <p:spPr>
          <a:xfrm flipH="1">
            <a:off x="3429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3" name="Google Shape;1963;p16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4" name="Google Shape;1964;p16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p165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7" name="Google Shape;1967;p165"/>
          <p:cNvCxnSpPr/>
          <p:nvPr/>
        </p:nvCxnSpPr>
        <p:spPr>
          <a:xfrm flipH="1" rot="10800000">
            <a:off x="6324600" y="2971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8" name="Google Shape;1968;p165"/>
          <p:cNvCxnSpPr/>
          <p:nvPr/>
        </p:nvCxnSpPr>
        <p:spPr>
          <a:xfrm flipH="1" rot="10800000">
            <a:off x="4191000" y="26670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74" name="Google Shape;1974;p1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75" name="Google Shape;1975;p1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76" name="Google Shape;1976;p1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7" name="Google Shape;1977;p1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166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166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1" name="Google Shape;1981;p166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166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4" name="Google Shape;1984;p166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91" name="Google Shape;1991;p1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92" name="Google Shape;1992;p1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93" name="Google Shape;1993;p1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4" name="Google Shape;1994;p1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67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16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167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04" name="Google Shape;2004;p1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05" name="Google Shape;2005;p1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06" name="Google Shape;2006;p1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7" name="Google Shape;2007;p1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8" name="Google Shape;2008;p168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0" name="Google Shape;2010;p16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17" name="Google Shape;2017;p1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18" name="Google Shape;2018;p1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9" name="Google Shape;2019;p1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0" name="Google Shape;2020;p1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1" name="Google Shape;2021;p169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3" name="Google Shape;2023;p16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5" name="Google Shape;2025;p169"/>
          <p:cNvCxnSpPr/>
          <p:nvPr/>
        </p:nvCxnSpPr>
        <p:spPr>
          <a:xfrm flipH="1" rot="10800000">
            <a:off x="4495800" y="3657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26" name="Google Shape;2026;p169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7" name="Google Shape;2027;p169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169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9" name="Google Shape;2029;p169"/>
          <p:cNvCxnSpPr/>
          <p:nvPr/>
        </p:nvCxnSpPr>
        <p:spPr>
          <a:xfrm flipH="1">
            <a:off x="3429000" y="41910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0" name="Google Shape;2030;p169"/>
          <p:cNvCxnSpPr/>
          <p:nvPr/>
        </p:nvCxnSpPr>
        <p:spPr>
          <a:xfrm>
            <a:off x="4038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31" name="Google Shape;2031;p16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2" name="Google Shape;2032;p169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38" name="Google Shape;2038;p1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39" name="Google Shape;2039;p1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40" name="Google Shape;2040;p1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1" name="Google Shape;2041;p1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2" name="Google Shape;2042;p170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3" name="Google Shape;2043;p170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4" name="Google Shape;2044;p17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5" name="Google Shape;2045;p170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7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7" name="Google Shape;2047;p170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8" name="Google Shape;2048;p170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9" name="Google Shape;2049;p170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170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56" name="Google Shape;2056;p1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57" name="Google Shape;2057;p1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58" name="Google Shape;2058;p1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9" name="Google Shape;2059;p1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17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1" name="Google Shape;2061;p17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2" name="Google Shape;2062;p171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3" name="Google Shape;2063;p171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4 Queen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8382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States: 4 queens in 4 columns (256 states)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Operators: move queen in column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 test: no attacks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Evaluation: h(n) = number of attacks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800600"/>
            <a:ext cx="64770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 rot="-3000000">
            <a:off x="565150" y="5357812"/>
            <a:ext cx="2284412" cy="312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valid initial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70" name="Google Shape;2070;p1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71" name="Google Shape;2071;p1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2" name="Google Shape;2072;p1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7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5" name="Google Shape;2075;p172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82" name="Google Shape;2082;p1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83" name="Google Shape;2083;p1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84" name="Google Shape;2084;p1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5" name="Google Shape;2085;p1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6" name="Google Shape;2086;p1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7" name="Google Shape;2087;p17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8" name="Google Shape;2088;p173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9" name="Google Shape;2089;p173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0" name="Google Shape;2090;p173"/>
          <p:cNvCxnSpPr/>
          <p:nvPr/>
        </p:nvCxnSpPr>
        <p:spPr>
          <a:xfrm flipH="1" rot="10800000">
            <a:off x="4572000" y="4419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1" name="Google Shape;2091;p173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2" name="Google Shape;2092;p173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3" name="Google Shape;2093;p173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4" name="Google Shape;2094;p173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5" name="Google Shape;2095;p173"/>
          <p:cNvCxnSpPr/>
          <p:nvPr/>
        </p:nvCxnSpPr>
        <p:spPr>
          <a:xfrm rot="10800000">
            <a:off x="2743200" y="4114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173"/>
          <p:cNvCxnSpPr/>
          <p:nvPr/>
        </p:nvCxnSpPr>
        <p:spPr>
          <a:xfrm>
            <a:off x="4495800" y="3886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7" name="Google Shape;2097;p173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03" name="Google Shape;2103;p1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04" name="Google Shape;2104;p1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05" name="Google Shape;2105;p1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6" name="Google Shape;2106;p1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17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174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174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174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174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174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174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4" name="Google Shape;2114;p174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174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21" name="Google Shape;2121;p1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22" name="Google Shape;2122;p1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3" name="Google Shape;2123;p1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4" name="Google Shape;2124;p1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5" name="Google Shape;2125;p175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6" name="Google Shape;2126;p175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7" name="Google Shape;2127;p175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75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34" name="Google Shape;2134;p1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35" name="Google Shape;2135;p1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36" name="Google Shape;2136;p1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7" name="Google Shape;2137;p1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8" name="Google Shape;2138;p176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9" name="Google Shape;2139;p176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0" name="Google Shape;2140;p176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1" name="Google Shape;2141;p17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2" name="Google Shape;2142;p176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3" name="Google Shape;2143;p176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4" name="Google Shape;2144;p176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5" name="Google Shape;2145;p176"/>
          <p:cNvCxnSpPr/>
          <p:nvPr/>
        </p:nvCxnSpPr>
        <p:spPr>
          <a:xfrm>
            <a:off x="4572000" y="4724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6" name="Google Shape;2146;p176"/>
          <p:cNvCxnSpPr/>
          <p:nvPr/>
        </p:nvCxnSpPr>
        <p:spPr>
          <a:xfrm>
            <a:off x="4572000" y="4343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7" name="Google Shape;2147;p17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176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9" name="Google Shape;2149;p176"/>
          <p:cNvCxnSpPr/>
          <p:nvPr/>
        </p:nvCxnSpPr>
        <p:spPr>
          <a:xfrm flipH="1" rot="10800000">
            <a:off x="5105400" y="3886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55" name="Google Shape;2155;p1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56" name="Google Shape;2156;p1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57" name="Google Shape;2157;p1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8" name="Google Shape;2158;p1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177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177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177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177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177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177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177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p17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7" name="Google Shape;2167;p177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73" name="Google Shape;2173;p1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74" name="Google Shape;2174;p1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75" name="Google Shape;2175;p1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6" name="Google Shape;2176;p1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7" name="Google Shape;2177;p178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8" name="Google Shape;2178;p1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9" name="Google Shape;2179;p178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0" name="Google Shape;2180;p178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86" name="Google Shape;2186;p1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87" name="Google Shape;2187;p1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88" name="Google Shape;2188;p1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9" name="Google Shape;2189;p1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0" name="Google Shape;2190;p179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1" name="Google Shape;2191;p179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2" name="Google Shape;2192;p17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3" name="Google Shape;2193;p179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4" name="Google Shape;2194;p179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179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1" name="Google Shape;2201;p180"/>
          <p:cNvSpPr txBox="1"/>
          <p:nvPr>
            <p:ph type="title"/>
          </p:nvPr>
        </p:nvSpPr>
        <p:spPr>
          <a:xfrm>
            <a:off x="685800" y="228600"/>
            <a:ext cx="76200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Example: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Traveling Salesman Problem (TSP)</a:t>
            </a:r>
            <a:endParaRPr/>
          </a:p>
        </p:txBody>
      </p:sp>
      <p:sp>
        <p:nvSpPr>
          <p:cNvPr id="2202" name="Google Shape;2202;p180"/>
          <p:cNvSpPr txBox="1"/>
          <p:nvPr/>
        </p:nvSpPr>
        <p:spPr>
          <a:xfrm>
            <a:off x="609600" y="28956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3" name="Google Shape;2203;p180"/>
          <p:cNvSpPr txBox="1"/>
          <p:nvPr/>
        </p:nvSpPr>
        <p:spPr>
          <a:xfrm>
            <a:off x="762000" y="17526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∈ NP-Complete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discuss a single possible approach to approximate the TSP by GAs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9" name="Google Shape;2209;p181"/>
          <p:cNvSpPr txBox="1"/>
          <p:nvPr>
            <p:ph type="title"/>
          </p:nvPr>
        </p:nvSpPr>
        <p:spPr>
          <a:xfrm>
            <a:off x="381000" y="152400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(Representation, Evaluation, Initialization and Selection)</a:t>
            </a:r>
            <a:endParaRPr/>
          </a:p>
        </p:txBody>
      </p:sp>
      <p:sp>
        <p:nvSpPr>
          <p:cNvPr id="2210" name="Google Shape;2210;p181"/>
          <p:cNvSpPr txBox="1"/>
          <p:nvPr/>
        </p:nvSpPr>
        <p:spPr>
          <a:xfrm>
            <a:off x="609600" y="22098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1" name="Google Shape;2211;p181"/>
          <p:cNvSpPr txBox="1"/>
          <p:nvPr/>
        </p:nvSpPr>
        <p:spPr>
          <a:xfrm>
            <a:off x="685800" y="1524000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vector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2…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represents a tour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permutation of {1,2,…,n})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 solution is the inverse cost of the corresponding tour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Initialization: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either some heuristics, or a random sample of permutations of {1,2,…,n}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use the fitness proportionate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Graph-Coloring</a:t>
            </a:r>
            <a:endParaRPr/>
          </a:p>
        </p:txBody>
      </p:sp>
      <p:sp>
        <p:nvSpPr>
          <p:cNvPr id="365" name="Google Shape;365;p3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17" name="Google Shape;2217;p182"/>
          <p:cNvSpPr txBox="1"/>
          <p:nvPr>
            <p:ph type="title"/>
          </p:nvPr>
        </p:nvSpPr>
        <p:spPr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(Crossover1)</a:t>
            </a:r>
            <a:endParaRPr/>
          </a:p>
        </p:txBody>
      </p:sp>
      <p:sp>
        <p:nvSpPr>
          <p:cNvPr id="2218" name="Google Shape;2218;p182"/>
          <p:cNvSpPr txBox="1"/>
          <p:nvPr/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OX – builds offspring by choosing a sub-sequence of a tour from one parent and preserving the relative order of cities from the other parent and feasibility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r>
              <a:rPr b="0" i="0" lang="en-US" sz="3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(1 2 3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(4 5 2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First, the segments between cut points are copied into offspring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24" name="Google Shape;2224;p183"/>
          <p:cNvSpPr txBox="1"/>
          <p:nvPr>
            <p:ph type="title"/>
          </p:nvPr>
        </p:nvSpPr>
        <p:spPr>
          <a:xfrm>
            <a:off x="685800" y="457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(Crossover2)</a:t>
            </a:r>
            <a:endParaRPr/>
          </a:p>
        </p:txBody>
      </p:sp>
      <p:sp>
        <p:nvSpPr>
          <p:cNvPr id="2225" name="Google Shape;2225;p183"/>
          <p:cNvSpPr txBox="1"/>
          <p:nvPr/>
        </p:nvSpPr>
        <p:spPr>
          <a:xfrm>
            <a:off x="304800" y="132715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starting from the second cut point of one parent, the cities from the other parent are copied in the same order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sequence of the cities in the second parent is 	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removal of cities from the first offspring we get 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sequence is placed in the first offspring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(2 1 8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3), and similarly in the second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(3 4 5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9 2)</a:t>
            </a:r>
            <a:endParaRPr/>
          </a:p>
        </p:txBody>
      </p:sp>
      <p:sp>
        <p:nvSpPr>
          <p:cNvPr id="2226" name="Google Shape;2226;p183"/>
          <p:cNvSpPr txBox="1"/>
          <p:nvPr/>
        </p:nvSpPr>
        <p:spPr>
          <a:xfrm>
            <a:off x="3733800" y="4876800"/>
            <a:ext cx="4572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(1 2 3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4 5 6 7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(4 5 2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1 8 7 6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9 3)</a:t>
            </a:r>
            <a:endParaRPr/>
          </a:p>
        </p:txBody>
      </p:sp>
      <p:grpSp>
        <p:nvGrpSpPr>
          <p:cNvPr id="2227" name="Google Shape;2227;p183"/>
          <p:cNvGrpSpPr/>
          <p:nvPr/>
        </p:nvGrpSpPr>
        <p:grpSpPr>
          <a:xfrm>
            <a:off x="5715000" y="1752600"/>
            <a:ext cx="3187700" cy="781050"/>
            <a:chOff x="5410200" y="1752600"/>
            <a:chExt cx="3187091" cy="781110"/>
          </a:xfrm>
        </p:grpSpPr>
        <p:sp>
          <p:nvSpPr>
            <p:cNvPr id="2228" name="Google Shape;2228;p183"/>
            <p:cNvSpPr txBox="1"/>
            <p:nvPr/>
          </p:nvSpPr>
          <p:spPr>
            <a:xfrm>
              <a:off x="5410200" y="1752600"/>
              <a:ext cx="26019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(4 5 2 </a:t>
              </a: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1 8 7 6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9 3)</a:t>
              </a:r>
              <a:endParaRPr/>
            </a:p>
          </p:txBody>
        </p:sp>
        <p:sp>
          <p:nvSpPr>
            <p:cNvPr id="2229" name="Google Shape;2229;p183"/>
            <p:cNvSpPr txBox="1"/>
            <p:nvPr/>
          </p:nvSpPr>
          <p:spPr>
            <a:xfrm>
              <a:off x="5410200" y="213360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  <p:grpSp>
        <p:nvGrpSpPr>
          <p:cNvPr id="2230" name="Google Shape;2230;p183"/>
          <p:cNvGrpSpPr/>
          <p:nvPr/>
        </p:nvGrpSpPr>
        <p:grpSpPr>
          <a:xfrm>
            <a:off x="5727700" y="2590800"/>
            <a:ext cx="3187700" cy="400050"/>
            <a:chOff x="5562600" y="3790890"/>
            <a:chExt cx="3187091" cy="400110"/>
          </a:xfrm>
        </p:grpSpPr>
        <p:sp>
          <p:nvSpPr>
            <p:cNvPr id="2231" name="Google Shape;2231;p183"/>
            <p:cNvSpPr txBox="1"/>
            <p:nvPr/>
          </p:nvSpPr>
          <p:spPr>
            <a:xfrm>
              <a:off x="6324454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2" name="Google Shape;2232;p183"/>
            <p:cNvSpPr txBox="1"/>
            <p:nvPr/>
          </p:nvSpPr>
          <p:spPr>
            <a:xfrm>
              <a:off x="6684749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183"/>
            <p:cNvSpPr txBox="1"/>
            <p:nvPr/>
          </p:nvSpPr>
          <p:spPr>
            <a:xfrm>
              <a:off x="8468758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4" name="Google Shape;2234;p183"/>
            <p:cNvSpPr txBox="1"/>
            <p:nvPr/>
          </p:nvSpPr>
          <p:spPr>
            <a:xfrm>
              <a:off x="8132272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5" name="Google Shape;2235;p183"/>
            <p:cNvSpPr txBox="1"/>
            <p:nvPr/>
          </p:nvSpPr>
          <p:spPr>
            <a:xfrm>
              <a:off x="5562600" y="379089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84"/>
          <p:cNvSpPr txBox="1"/>
          <p:nvPr>
            <p:ph type="title"/>
          </p:nvPr>
        </p:nvSpPr>
        <p:spPr>
          <a:xfrm>
            <a:off x="7620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crossover work?</a:t>
            </a:r>
            <a:endParaRPr/>
          </a:p>
        </p:txBody>
      </p:sp>
      <p:sp>
        <p:nvSpPr>
          <p:cNvPr id="2241" name="Google Shape;2241;p184"/>
          <p:cNvSpPr txBox="1"/>
          <p:nvPr>
            <p:ph idx="1" type="body"/>
          </p:nvPr>
        </p:nvSpPr>
        <p:spPr>
          <a:xfrm>
            <a:off x="685800" y="1447800"/>
            <a:ext cx="77724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lot of theory about this and some controversy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Holland introduced “Schema” theory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idea is that crossover preserves “good bits” from different parents, combining them to produce better solutions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good encoding scheme would therefore try to preserve “good bits” during crossover and mutation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Genetic Algorithm</a:t>
            </a:r>
            <a:endParaRPr/>
          </a:p>
        </p:txBody>
      </p:sp>
      <p:sp>
        <p:nvSpPr>
          <p:cNvPr id="2247" name="Google Shape;2247;p1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have seen how to: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 possible solutions as a number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encoded a number into a binary string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score for each number given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“how good” each solution is - this is often called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function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silly oil example is really optimisation over a function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where we adapt the parameter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8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Genetic programming: GP</a:t>
            </a:r>
            <a:endParaRPr/>
          </a:p>
        </p:txBody>
      </p:sp>
      <p:sp>
        <p:nvSpPr>
          <p:cNvPr id="2253" name="Google Shape;2253;p18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  <p:grpSp>
        <p:nvGrpSpPr>
          <p:cNvPr id="2254" name="Google Shape;2254;p186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55" name="Google Shape;2255;p186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186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pic>
        <p:nvPicPr>
          <p:cNvPr id="2262" name="Google Shape;2262;p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2574925"/>
            <a:ext cx="28003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p18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64" name="Google Shape;2264;p187"/>
          <p:cNvSpPr txBox="1"/>
          <p:nvPr/>
        </p:nvSpPr>
        <p:spPr>
          <a:xfrm>
            <a:off x="685800" y="2362200"/>
            <a:ext cx="3733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(GP)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of 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Means of Simulated Evolution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Program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Explicitly Telling It What to 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is Genetic Algorithms where solutions are programs …</a:t>
            </a:r>
            <a:endParaRPr/>
          </a:p>
        </p:txBody>
      </p:sp>
      <p:grpSp>
        <p:nvGrpSpPr>
          <p:cNvPr id="2265" name="Google Shape;2265;p187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66" name="Google Shape;2266;p187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7" name="Google Shape;2267;p187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88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73" name="Google Shape;2273;p1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74" name="Google Shape;2274;p18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chromosome encodes an entire program or function itself this is called genetic programming (GP)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order to make this work,encoding is often done in the form of a tree representation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entials swaping subtrees between parents</a:t>
            </a:r>
            <a:endParaRPr/>
          </a:p>
        </p:txBody>
      </p:sp>
      <p:grpSp>
        <p:nvGrpSpPr>
          <p:cNvPr id="2275" name="Google Shape;2275;p188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76" name="Google Shape;2276;p188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88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9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83" name="Google Shape;2283;p1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284" name="Google Shape;2284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2081212"/>
            <a:ext cx="73739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89"/>
          <p:cNvSpPr txBox="1"/>
          <p:nvPr/>
        </p:nvSpPr>
        <p:spPr>
          <a:xfrm>
            <a:off x="1241425" y="5235575"/>
            <a:ext cx="64357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evolve whole programs like this but only small ones. Large programs with complex functions present big problems</a:t>
            </a:r>
            <a:endParaRPr/>
          </a:p>
        </p:txBody>
      </p:sp>
      <p:grpSp>
        <p:nvGrpSpPr>
          <p:cNvPr id="2286" name="Google Shape;2286;p189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87" name="Google Shape;2287;p189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189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94" name="Google Shape;2294;p1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95" name="Google Shape;2295;p190"/>
          <p:cNvSpPr txBox="1"/>
          <p:nvPr/>
        </p:nvSpPr>
        <p:spPr>
          <a:xfrm>
            <a:off x="1295400" y="1828800"/>
            <a:ext cx="643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</p:txBody>
      </p:sp>
      <p:grpSp>
        <p:nvGrpSpPr>
          <p:cNvPr id="2296" name="Google Shape;2296;p190"/>
          <p:cNvGrpSpPr/>
          <p:nvPr/>
        </p:nvGrpSpPr>
        <p:grpSpPr>
          <a:xfrm>
            <a:off x="2819400" y="2438400"/>
            <a:ext cx="3962400" cy="3886200"/>
            <a:chOff x="1045" y="1658"/>
            <a:chExt cx="1800" cy="1818"/>
          </a:xfrm>
        </p:grpSpPr>
        <p:pic>
          <p:nvPicPr>
            <p:cNvPr id="2297" name="Google Shape;2297;p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" y="1658"/>
              <a:ext cx="1800" cy="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" y="3264"/>
              <a:ext cx="300" cy="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9" name="Google Shape;2299;p190"/>
          <p:cNvSpPr txBox="1"/>
          <p:nvPr/>
        </p:nvSpPr>
        <p:spPr>
          <a:xfrm>
            <a:off x="533400" y="2667000"/>
            <a:ext cx="228600" cy="22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0" name="Google Shape;2300;p190"/>
          <p:cNvSpPr txBox="1"/>
          <p:nvPr/>
        </p:nvSpPr>
        <p:spPr>
          <a:xfrm>
            <a:off x="990600" y="25908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Red Spiral</a:t>
            </a:r>
            <a:endParaRPr/>
          </a:p>
        </p:txBody>
      </p:sp>
      <p:sp>
        <p:nvSpPr>
          <p:cNvPr id="2301" name="Google Shape;2301;p190"/>
          <p:cNvSpPr txBox="1"/>
          <p:nvPr/>
        </p:nvSpPr>
        <p:spPr>
          <a:xfrm>
            <a:off x="533400" y="3367087"/>
            <a:ext cx="228600" cy="22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2" name="Google Shape;2302;p190"/>
          <p:cNvSpPr txBox="1"/>
          <p:nvPr/>
        </p:nvSpPr>
        <p:spPr>
          <a:xfrm>
            <a:off x="990600" y="3290887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Blue Spiral</a:t>
            </a:r>
            <a:endParaRPr/>
          </a:p>
        </p:txBody>
      </p:sp>
      <p:grpSp>
        <p:nvGrpSpPr>
          <p:cNvPr id="2303" name="Google Shape;2303;p190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04" name="Google Shape;2304;p190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190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311" name="Google Shape;2311;p1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12" name="Google Shape;2312;p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39975"/>
            <a:ext cx="5943600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3" name="Google Shape;2313;p191"/>
          <p:cNvSpPr txBox="1"/>
          <p:nvPr/>
        </p:nvSpPr>
        <p:spPr>
          <a:xfrm>
            <a:off x="1295400" y="1828800"/>
            <a:ext cx="64357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4" name="Google Shape;2314;p191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15" name="Google Shape;2315;p191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6" name="Google Shape;2316;p191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7620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Graph Coloring</a:t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57200" y="1295400"/>
            <a:ext cx="849788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coloring of nodes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color of one node to reduce # of conflicts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2 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594360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9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ACO, PSO, QGA …</a:t>
            </a:r>
            <a:endParaRPr/>
          </a:p>
        </p:txBody>
      </p:sp>
      <p:sp>
        <p:nvSpPr>
          <p:cNvPr id="2322" name="Google Shape;2322;p192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93"/>
          <p:cNvSpPr txBox="1"/>
          <p:nvPr>
            <p:ph type="title"/>
          </p:nvPr>
        </p:nvSpPr>
        <p:spPr>
          <a:xfrm>
            <a:off x="381000" y="381000"/>
            <a:ext cx="8562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to be Learnt from Ant Colonies?</a:t>
            </a:r>
            <a:endParaRPr/>
          </a:p>
        </p:txBody>
      </p:sp>
      <p:sp>
        <p:nvSpPr>
          <p:cNvPr id="2328" name="Google Shape;2328;p193"/>
          <p:cNvSpPr txBox="1"/>
          <p:nvPr>
            <p:ph idx="1" type="body"/>
          </p:nvPr>
        </p:nvSpPr>
        <p:spPr>
          <a:xfrm>
            <a:off x="381000" y="1828800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Fairly simple units generate complicated global behaviour.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ant colony expresses a complex collective behavior providing </a:t>
            </a: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intelligent solutions to problems</a:t>
            </a: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such as: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carrying large items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forming bridges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the shortest routes from the nest to a food source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prioritizing food sources based on their distance and ease of access.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1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we knew how an ant colony works, we might understand more about how all such systems work, from brains to ecosystems.”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(Gordon, 1999)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29" name="Google Shape;2329;p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19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925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193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9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37" name="Google Shape;2337;p1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38" name="Google Shape;2338;p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229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95"/>
          <p:cNvSpPr txBox="1"/>
          <p:nvPr>
            <p:ph type="title"/>
          </p:nvPr>
        </p:nvSpPr>
        <p:spPr>
          <a:xfrm>
            <a:off x="1150937" y="762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44" name="Google Shape;2344;p1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45" name="Google Shape;2345;p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4579937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195"/>
          <p:cNvSpPr txBox="1"/>
          <p:nvPr/>
        </p:nvSpPr>
        <p:spPr>
          <a:xfrm>
            <a:off x="1371600" y="18288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Ants get to find the shortest path after few minutes …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96"/>
          <p:cNvSpPr txBox="1"/>
          <p:nvPr>
            <p:ph type="title"/>
          </p:nvPr>
        </p:nvSpPr>
        <p:spPr>
          <a:xfrm>
            <a:off x="914400" y="3048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 Colony Optimization </a:t>
            </a:r>
            <a:endParaRPr/>
          </a:p>
        </p:txBody>
      </p:sp>
      <p:sp>
        <p:nvSpPr>
          <p:cNvPr id="2352" name="Google Shape;2352;p1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53" name="Google Shape;2353;p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48000"/>
            <a:ext cx="54102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196"/>
          <p:cNvSpPr txBox="1"/>
          <p:nvPr/>
        </p:nvSpPr>
        <p:spPr>
          <a:xfrm>
            <a:off x="838200" y="1371600"/>
            <a:ext cx="7696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artificial ant is a probabilistic mechanism that constructs a solution to the problem, using: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Artificial pheromone deposition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Heuristic information: pheromone trails, already visited cities memory …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97"/>
          <p:cNvSpPr txBox="1"/>
          <p:nvPr/>
        </p:nvSpPr>
        <p:spPr>
          <a:xfrm>
            <a:off x="539750" y="188912"/>
            <a:ext cx="780415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sizes of the Traveling Salesman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in a stadium.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5,500,000,000 = 5.5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on earth.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1,000,000,000,000,000,000,000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liters of water on the earth.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years = 3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seconds =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 of the universe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2360" name="Google Shape;2360;p197"/>
          <p:cNvGraphicFramePr/>
          <p:nvPr/>
        </p:nvGraphicFramePr>
        <p:xfrm>
          <a:off x="323850" y="3243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{52505723-418A-403E-8339-C0E6BFA4147E}</a:tableStyleId>
              </a:tblPr>
              <a:tblGrid>
                <a:gridCol w="1724025"/>
                <a:gridCol w="67008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cities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possible solutions 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1)!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# of cyclic permutations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181,000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 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100,000,000,000,000,000,000,000,000,000,000,000,000,000,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000,000,000,000,000,000,000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98"/>
          <p:cNvSpPr txBox="1"/>
          <p:nvPr>
            <p:ph type="title"/>
          </p:nvPr>
        </p:nvSpPr>
        <p:spPr>
          <a:xfrm>
            <a:off x="914400" y="533400"/>
            <a:ext cx="54022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4</a:t>
            </a:r>
            <a:endParaRPr/>
          </a:p>
        </p:txBody>
      </p:sp>
      <p:sp>
        <p:nvSpPr>
          <p:cNvPr id="2366" name="Google Shape;2366;p1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67" name="Google Shape;2367;p198"/>
          <p:cNvSpPr txBox="1"/>
          <p:nvPr/>
        </p:nvSpPr>
        <p:spPr>
          <a:xfrm>
            <a:off x="838200" y="1981200"/>
            <a:ext cx="6013450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genetic algorithm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Ant Colony Optimization (ACO)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Bee Algorithm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99"/>
          <p:cNvSpPr txBox="1"/>
          <p:nvPr>
            <p:ph type="title"/>
          </p:nvPr>
        </p:nvSpPr>
        <p:spPr>
          <a:xfrm>
            <a:off x="609600" y="3048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373" name="Google Shape;2373;p1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4" name="Google Shape;2374;p199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483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Local search methods keep small number of nodes in memory.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suitable for problems where the solution is the goal state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itself and not the path.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Hill climbing, simulated annealing and local beam search are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of local search algorithms.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Stochastic algorithms represent another class of methods for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informed search. Genetic algorithms are a kind of stochastic hill-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climbing search in which a large population of states is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maintained. New states are generated by mutation and by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which combines pairs of states from the population.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0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2380" name="Google Shape;2380;p2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 of “Artificial Intelligence Illuminated”                by Ben Coppin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198562" y="304800"/>
            <a:ext cx="5888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3810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idea: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Local search algorithms operate on a </a:t>
            </a:r>
            <a:r>
              <a:rPr b="0" i="1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 – current state – and move to one of its neighboring states.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principle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	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a single "current" state, try to improve it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Solution path needs not be maintained.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Hence, the search is “local”.</a:t>
            </a:r>
            <a:endParaRPr b="0" i="0" sz="3200" u="none" cap="none" strike="noStrike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4483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advantages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little memory.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applicable in searching large/infinite search space. They find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reasonable solutions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</p:txBody>
      </p:sp>
      <p:sp>
        <p:nvSpPr>
          <p:cNvPr id="386" name="Google Shape;386;p4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85800" y="3349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Beyond IDA* …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1000" y="14478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far: systematic exploration: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 full search space (possibly) using pruning (A*, IDA* … ) 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such algorithms (IDA*) can handle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≈ 500 binary-valued variables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but. . . some real-world problem have 10,000 to 100,000 variables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completely different approach: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Search Methods or Iterative Improvement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514600"/>
            <a:ext cx="5122862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2"/>
          <p:cNvGrpSpPr/>
          <p:nvPr/>
        </p:nvGrpSpPr>
        <p:grpSpPr>
          <a:xfrm>
            <a:off x="5486400" y="1143000"/>
            <a:ext cx="3267075" cy="1362075"/>
            <a:chOff x="2016" y="1392"/>
            <a:chExt cx="2304" cy="1296"/>
          </a:xfrm>
        </p:grpSpPr>
        <p:pic>
          <p:nvPicPr>
            <p:cNvPr descr="hill" id="393" name="Google Shape;39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2"/>
            <p:cNvSpPr/>
            <p:nvPr/>
          </p:nvSpPr>
          <p:spPr>
            <a:xfrm>
              <a:off x="2064" y="2208"/>
              <a:ext cx="480" cy="336"/>
            </a:xfrm>
            <a:custGeom>
              <a:rect b="b" l="l" r="r" t="t"/>
              <a:pathLst>
                <a:path extrusionOk="0" h="336" w="384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5" name="Google Shape;395;p42"/>
          <p:cNvSpPr txBox="1"/>
          <p:nvPr>
            <p:ph type="title"/>
          </p:nvPr>
        </p:nvSpPr>
        <p:spPr>
          <a:xfrm>
            <a:off x="685800" y="3810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228600" y="1905000"/>
            <a:ext cx="373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 search algorithm (also known as greedy local search) uses a loop that continually moves in the direction of increasing values (that is uphill).</a:t>
            </a:r>
            <a:endParaRPr/>
          </a:p>
          <a:p>
            <a:pPr indent="-50165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teminates when it reaches a peak where no neighbor has a higher value.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609600" y="1219200"/>
            <a:ext cx="723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"Like climbing Everest in thick fog with amnesia"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447800" y="3200400"/>
            <a:ext cx="5548312" cy="2057400"/>
          </a:xfrm>
          <a:custGeom>
            <a:rect b="b" l="l" r="r" t="t"/>
            <a:pathLst>
              <a:path extrusionOk="0" h="1056" w="2928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43"/>
          <p:cNvGrpSpPr/>
          <p:nvPr/>
        </p:nvGrpSpPr>
        <p:grpSpPr>
          <a:xfrm>
            <a:off x="457200" y="3352800"/>
            <a:ext cx="7896225" cy="2027237"/>
            <a:chOff x="679" y="2083"/>
            <a:chExt cx="5388" cy="1277"/>
          </a:xfrm>
        </p:grpSpPr>
        <p:cxnSp>
          <p:nvCxnSpPr>
            <p:cNvPr id="407" name="Google Shape;407;p43"/>
            <p:cNvCxnSpPr/>
            <p:nvPr/>
          </p:nvCxnSpPr>
          <p:spPr>
            <a:xfrm>
              <a:off x="1312" y="2304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8" name="Google Shape;408;p43"/>
            <p:cNvSpPr/>
            <p:nvPr/>
          </p:nvSpPr>
          <p:spPr>
            <a:xfrm>
              <a:off x="1321" y="3313"/>
              <a:ext cx="3839" cy="7"/>
            </a:xfrm>
            <a:custGeom>
              <a:rect b="b" l="l" r="r" t="t"/>
              <a:pathLst>
                <a:path extrusionOk="0" h="7" w="3544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</a:t>
              </a:r>
              <a:endParaRPr/>
            </a:p>
          </p:txBody>
        </p:sp>
        <p:cxnSp>
          <p:nvCxnSpPr>
            <p:cNvPr id="411" name="Google Shape;411;p43"/>
            <p:cNvCxnSpPr/>
            <p:nvPr/>
          </p:nvCxnSpPr>
          <p:spPr>
            <a:xfrm>
              <a:off x="183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3"/>
            <p:cNvCxnSpPr/>
            <p:nvPr/>
          </p:nvCxnSpPr>
          <p:spPr>
            <a:xfrm>
              <a:off x="2040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3"/>
            <p:cNvCxnSpPr/>
            <p:nvPr/>
          </p:nvCxnSpPr>
          <p:spPr>
            <a:xfrm>
              <a:off x="240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3"/>
            <p:cNvCxnSpPr/>
            <p:nvPr/>
          </p:nvCxnSpPr>
          <p:spPr>
            <a:xfrm>
              <a:off x="261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3"/>
            <p:cNvCxnSpPr/>
            <p:nvPr/>
          </p:nvCxnSpPr>
          <p:spPr>
            <a:xfrm>
              <a:off x="2768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43"/>
            <p:cNvCxnSpPr/>
            <p:nvPr/>
          </p:nvCxnSpPr>
          <p:spPr>
            <a:xfrm>
              <a:off x="1676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43"/>
            <p:cNvCxnSpPr/>
            <p:nvPr/>
          </p:nvCxnSpPr>
          <p:spPr>
            <a:xfrm>
              <a:off x="292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8" name="Google Shape;418;p43"/>
          <p:cNvSpPr/>
          <p:nvPr/>
        </p:nvSpPr>
        <p:spPr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2559050" y="4800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2698750" y="47244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2840037" y="4648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2978150" y="4538662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3130550" y="440055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3206750" y="4267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3276600" y="4114800"/>
            <a:ext cx="71437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359150" y="3886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3429000" y="3657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3581400" y="34290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6" name="Google Shape;436;p44"/>
          <p:cNvSpPr txBox="1"/>
          <p:nvPr/>
        </p:nvSpPr>
        <p:spPr>
          <a:xfrm>
            <a:off x="1371600" y="2590800"/>
            <a:ext cx="53340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44"/>
          <p:cNvGrpSpPr/>
          <p:nvPr/>
        </p:nvGrpSpPr>
        <p:grpSpPr>
          <a:xfrm>
            <a:off x="2592387" y="2971800"/>
            <a:ext cx="2055812" cy="2587625"/>
            <a:chOff x="1633" y="1872"/>
            <a:chExt cx="1295" cy="1630"/>
          </a:xfrm>
        </p:grpSpPr>
        <p:sp>
          <p:nvSpPr>
            <p:cNvPr id="438" name="Google Shape;438;p44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" name="Google Shape;442;p44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3" name="Google Shape;443;p44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6" name="Google Shape;446;p44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44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44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44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44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3" name="Google Shape;453;p44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44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" name="Google Shape;455;p44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6" name="Google Shape;456;p44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" name="Google Shape;458;p44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44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0" name="Google Shape;460;p44"/>
          <p:cNvSpPr txBox="1"/>
          <p:nvPr/>
        </p:nvSpPr>
        <p:spPr>
          <a:xfrm>
            <a:off x="304800" y="1752600"/>
            <a:ext cx="861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Improve it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using </a:t>
            </a:r>
            <a:r>
              <a:rPr b="1" i="0" lang="en-US" sz="1800" u="none">
                <a:solidFill>
                  <a:srgbClr val="D01465"/>
                </a:solidFill>
                <a:latin typeface="Tahoma"/>
                <a:ea typeface="Tahoma"/>
                <a:cs typeface="Tahoma"/>
                <a:sym typeface="Tahoma"/>
              </a:rPr>
              <a:t>local transformations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(perturbations)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381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Steepest ascent version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HILL-CLIMBING(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solution state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problem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MAKE-NODE(INITIAL-STATE[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a highest-valued successor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 ≤ 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t]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🡨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066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Climbing: Neighborhood</a:t>
            </a:r>
            <a:endParaRPr/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04800" y="990600"/>
            <a:ext cx="8382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the 8-queen problem: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State contains 8 queens on the board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neighborhood of a state is all states generated by moving a single queen to another square in the same column (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8*7 = 56 next states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objective function h(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number of pairs of queens that attack each other in state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(directly or indirectly).</a:t>
            </a:r>
            <a:endParaRPr/>
          </a:p>
        </p:txBody>
      </p:sp>
      <p:pic>
        <p:nvPicPr>
          <p:cNvPr descr="8queens-heuristic" id="474" name="Google Shape;47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78262"/>
            <a:ext cx="5791200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6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1524000" y="6369050"/>
            <a:ext cx="617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None/>
            </a:pP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17 best next is 12	    h(s)=1 [local minima]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0" i="1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Drawbacks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04800" y="1295400"/>
            <a:ext cx="6894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maxima/minima : local search can get stuck on a local maximum/minimum and not find the optimal solution</a:t>
            </a:r>
            <a:endParaRPr/>
          </a:p>
        </p:txBody>
      </p:sp>
      <p:pic>
        <p:nvPicPr>
          <p:cNvPr descr="8queens-local-minimum" id="483" name="Google Shape;48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057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6781800" y="48768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grpSp>
        <p:nvGrpSpPr>
          <p:cNvPr id="486" name="Google Shape;486;p47"/>
          <p:cNvGrpSpPr/>
          <p:nvPr/>
        </p:nvGrpSpPr>
        <p:grpSpPr>
          <a:xfrm>
            <a:off x="533400" y="3062287"/>
            <a:ext cx="5562600" cy="3275012"/>
            <a:chOff x="1241738" y="2057400"/>
            <a:chExt cx="7521262" cy="4294162"/>
          </a:xfrm>
        </p:grpSpPr>
        <p:grpSp>
          <p:nvGrpSpPr>
            <p:cNvPr id="487" name="Google Shape;487;p47"/>
            <p:cNvGrpSpPr/>
            <p:nvPr/>
          </p:nvGrpSpPr>
          <p:grpSpPr>
            <a:xfrm>
              <a:off x="1241738" y="2057400"/>
              <a:ext cx="7521262" cy="4294162"/>
              <a:chOff x="1241738" y="2057400"/>
              <a:chExt cx="7521262" cy="4294162"/>
            </a:xfrm>
          </p:grpSpPr>
          <p:cxnSp>
            <p:nvCxnSpPr>
              <p:cNvPr id="488" name="Google Shape;488;p47"/>
              <p:cNvCxnSpPr/>
              <p:nvPr/>
            </p:nvCxnSpPr>
            <p:spPr>
              <a:xfrm>
                <a:off x="2133600" y="2133600"/>
                <a:ext cx="0" cy="3733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89" name="Google Shape;489;p47"/>
              <p:cNvSpPr/>
              <p:nvPr/>
            </p:nvSpPr>
            <p:spPr>
              <a:xfrm>
                <a:off x="2590800" y="2057400"/>
                <a:ext cx="4191000" cy="3416300"/>
              </a:xfrm>
              <a:custGeom>
                <a:rect b="b" l="l" r="r" t="t"/>
                <a:pathLst>
                  <a:path extrusionOk="0" h="2152" w="2640">
                    <a:moveTo>
                      <a:pt x="0" y="384"/>
                    </a:moveTo>
                    <a:cubicBezTo>
                      <a:pt x="112" y="912"/>
                      <a:pt x="224" y="1440"/>
                      <a:pt x="384" y="1536"/>
                    </a:cubicBezTo>
                    <a:cubicBezTo>
                      <a:pt x="544" y="1632"/>
                      <a:pt x="800" y="872"/>
                      <a:pt x="960" y="960"/>
                    </a:cubicBezTo>
                    <a:cubicBezTo>
                      <a:pt x="1120" y="1048"/>
                      <a:pt x="1208" y="2152"/>
                      <a:pt x="1344" y="2064"/>
                    </a:cubicBezTo>
                    <a:cubicBezTo>
                      <a:pt x="1480" y="1976"/>
                      <a:pt x="1640" y="608"/>
                      <a:pt x="1776" y="432"/>
                    </a:cubicBezTo>
                    <a:cubicBezTo>
                      <a:pt x="1912" y="256"/>
                      <a:pt x="2016" y="1080"/>
                      <a:pt x="2160" y="1008"/>
                    </a:cubicBezTo>
                    <a:cubicBezTo>
                      <a:pt x="2304" y="936"/>
                      <a:pt x="2560" y="168"/>
                      <a:pt x="264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47"/>
              <p:cNvSpPr/>
              <p:nvPr/>
            </p:nvSpPr>
            <p:spPr>
              <a:xfrm>
                <a:off x="2667000" y="297180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47"/>
              <p:cNvSpPr txBox="1"/>
              <p:nvPr/>
            </p:nvSpPr>
            <p:spPr>
              <a:xfrm>
                <a:off x="1241738" y="20574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Cost</a:t>
                </a:r>
                <a:endParaRPr/>
              </a:p>
            </p:txBody>
          </p:sp>
          <p:sp>
            <p:nvSpPr>
              <p:cNvPr id="492" name="Google Shape;492;p47"/>
              <p:cNvSpPr txBox="1"/>
              <p:nvPr/>
            </p:nvSpPr>
            <p:spPr>
              <a:xfrm>
                <a:off x="7320566" y="5867400"/>
                <a:ext cx="1442434" cy="4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States</a:t>
                </a:r>
                <a:endParaRPr/>
              </a:p>
            </p:txBody>
          </p:sp>
        </p:grpSp>
        <p:cxnSp>
          <p:nvCxnSpPr>
            <p:cNvPr id="493" name="Google Shape;493;p47"/>
            <p:cNvCxnSpPr/>
            <p:nvPr/>
          </p:nvCxnSpPr>
          <p:spPr>
            <a:xfrm>
              <a:off x="2133600" y="5867400"/>
              <a:ext cx="6096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00" name="Google Shape;500;p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1" name="Google Shape;501;p48"/>
          <p:cNvGrpSpPr/>
          <p:nvPr/>
        </p:nvGrpSpPr>
        <p:grpSpPr>
          <a:xfrm>
            <a:off x="1447800" y="2057400"/>
            <a:ext cx="7315200" cy="4176712"/>
            <a:chOff x="1447800" y="2057400"/>
            <a:chExt cx="7315200" cy="4176713"/>
          </a:xfrm>
        </p:grpSpPr>
        <p:cxnSp>
          <p:nvCxnSpPr>
            <p:cNvPr id="502" name="Google Shape;502;p48"/>
            <p:cNvCxnSpPr/>
            <p:nvPr/>
          </p:nvCxnSpPr>
          <p:spPr>
            <a:xfrm>
              <a:off x="2133600" y="2133600"/>
              <a:ext cx="0" cy="3733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03" name="Google Shape;503;p48"/>
            <p:cNvSpPr/>
            <p:nvPr/>
          </p:nvSpPr>
          <p:spPr>
            <a:xfrm>
              <a:off x="2590800" y="2057400"/>
              <a:ext cx="4191000" cy="3416300"/>
            </a:xfrm>
            <a:custGeom>
              <a:rect b="b" l="l" r="r" t="t"/>
              <a:pathLst>
                <a:path extrusionOk="0" h="2152" w="2640">
                  <a:moveTo>
                    <a:pt x="0" y="384"/>
                  </a:moveTo>
                  <a:cubicBezTo>
                    <a:pt x="112" y="912"/>
                    <a:pt x="224" y="1440"/>
                    <a:pt x="384" y="1536"/>
                  </a:cubicBezTo>
                  <a:cubicBezTo>
                    <a:pt x="544" y="1632"/>
                    <a:pt x="800" y="872"/>
                    <a:pt x="960" y="960"/>
                  </a:cubicBezTo>
                  <a:cubicBezTo>
                    <a:pt x="1120" y="1048"/>
                    <a:pt x="1208" y="2152"/>
                    <a:pt x="1344" y="2064"/>
                  </a:cubicBezTo>
                  <a:cubicBezTo>
                    <a:pt x="1480" y="1976"/>
                    <a:pt x="1640" y="608"/>
                    <a:pt x="1776" y="432"/>
                  </a:cubicBezTo>
                  <a:cubicBezTo>
                    <a:pt x="1912" y="256"/>
                    <a:pt x="2016" y="1080"/>
                    <a:pt x="2160" y="1008"/>
                  </a:cubicBezTo>
                  <a:cubicBezTo>
                    <a:pt x="2304" y="936"/>
                    <a:pt x="2560" y="168"/>
                    <a:pt x="26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2667000" y="2971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48"/>
            <p:cNvSpPr txBox="1"/>
            <p:nvPr/>
          </p:nvSpPr>
          <p:spPr>
            <a:xfrm>
              <a:off x="1447800" y="2057400"/>
              <a:ext cx="990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Cost</a:t>
              </a:r>
              <a:endParaRPr/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7696200" y="5867400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13" name="Google Shape;513;p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4" name="Google Shape;514;p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  <p:cxnSp>
        <p:nvCxnSpPr>
          <p:cNvPr id="518" name="Google Shape;518;p49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49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26" name="Google Shape;526;p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7" name="Google Shape;527;p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50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39" name="Google Shape;539;p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40" name="Google Shape;540;p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4" name="Google Shape;544;p51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51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90512"/>
            <a:ext cx="7793037" cy="928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0" i="0" lang="en-US" sz="3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33400" y="1524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when seeking Goal State &amp; don't care how to get there. E.g.,</a:t>
            </a:r>
            <a:endParaRPr/>
          </a:p>
          <a:p>
            <a:pPr indent="-14351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coloring,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shortest/cheapest round trips </a:t>
            </a:r>
            <a:r>
              <a:rPr b="1" i="0" lang="en-US" sz="2400" u="none">
                <a:solidFill>
                  <a:srgbClr val="0000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(TSP)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VLSI layout, planning, scheduling, time-tabling, . . .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allocation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protein structure prediction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genome sequence assembly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1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52" name="Google Shape;552;p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53" name="Google Shape;553;p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" name="Google Shape;556;p52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65" name="Google Shape;565;p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66" name="Google Shape;566;p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9" name="Google Shape;569;p53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0" name="Google Shape;570;p5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2362200" y="4572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4038600" y="5348287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Minimum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State Space</a:t>
            </a:r>
            <a:endParaRPr/>
          </a:p>
        </p:txBody>
      </p:sp>
      <p:sp>
        <p:nvSpPr>
          <p:cNvPr id="578" name="Google Shape;578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79" name="Google Shape;57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 landscape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graph of states associated with their costs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</a:t>
            </a:r>
            <a:endParaRPr/>
          </a:p>
        </p:txBody>
      </p:sp>
      <p:sp>
        <p:nvSpPr>
          <p:cNvPr id="586" name="Google Shape;586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" id="587" name="Google Shape;58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838200"/>
            <a:ext cx="3267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381000" y="1219200"/>
            <a:ext cx="518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to find GLOBAL optimum.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avoid LOCAL optima?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 downhill? When?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55"/>
          <p:cNvGrpSpPr/>
          <p:nvPr/>
        </p:nvGrpSpPr>
        <p:grpSpPr>
          <a:xfrm>
            <a:off x="6400800" y="1066800"/>
            <a:ext cx="1066800" cy="685800"/>
            <a:chOff x="6400800" y="2590800"/>
            <a:chExt cx="1066800" cy="685800"/>
          </a:xfrm>
        </p:grpSpPr>
        <p:cxnSp>
          <p:nvCxnSpPr>
            <p:cNvPr id="590" name="Google Shape;590;p55"/>
            <p:cNvCxnSpPr/>
            <p:nvPr/>
          </p:nvCxnSpPr>
          <p:spPr>
            <a:xfrm>
              <a:off x="6400800" y="30480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 flipH="1" rot="10800000">
              <a:off x="6858000" y="2590800"/>
              <a:ext cx="6096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learning-is-hard" id="592" name="Google Shape;59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67000"/>
            <a:ext cx="434340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Plateaux</a:t>
            </a:r>
            <a:endParaRPr/>
          </a:p>
        </p:txBody>
      </p:sp>
      <p:sp>
        <p:nvSpPr>
          <p:cNvPr id="598" name="Google Shape;598;p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99" name="Google Shape;59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6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plateu is a flat area of the state-space landscape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6151562" y="4149725"/>
            <a:ext cx="1981200" cy="3810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1752600" y="3352800"/>
            <a:ext cx="1219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ll-climbing-picture" id="607" name="Google Shape;60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7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Sideways Move</a:t>
            </a:r>
            <a:endParaRPr/>
          </a:p>
        </p:txBody>
      </p:sp>
      <p:sp>
        <p:nvSpPr>
          <p:cNvPr id="609" name="Google Shape;609;p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533400" y="1431925"/>
            <a:ext cx="807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Hoping that plateu is realy a shoulder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 the number of sideway moves, otherwise infinite loop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 consecutive sideways moves for 8 queens problem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Chances increase form 14% to 94%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incomplete, because stuck at local maxima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Random-restart hill climbing</a:t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533400" y="1431925"/>
            <a:ext cx="8077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 an initial state until a goal is found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trivially complete with probability approaching to 1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8-quens problem, very effective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three million queens, solve the problem within minute</a:t>
            </a:r>
            <a:endParaRPr/>
          </a:p>
        </p:txBody>
      </p:sp>
      <p:pic>
        <p:nvPicPr>
          <p:cNvPr descr="hill-climbing-picture" id="618" name="Google Shape;61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(Stochastic hill climbing …)</a:t>
            </a:r>
            <a:endParaRPr/>
          </a:p>
        </p:txBody>
      </p:sp>
      <p:sp>
        <p:nvSpPr>
          <p:cNvPr id="624" name="Google Shape;624;p5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1" name="Google Shape;631;p60"/>
          <p:cNvSpPr txBox="1"/>
          <p:nvPr>
            <p:ph idx="1" type="body"/>
          </p:nvPr>
        </p:nvSpPr>
        <p:spPr>
          <a:xfrm>
            <a:off x="9144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 escape local maxima by allowing some "bad" moves but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gradually decrease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frequency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some uphill steps to escape the local minimum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picking the best move, it picks a random move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move improves the situation, it is executed. Otherwise, move with some probability less than 1.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Physical analogy with the annealing process: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Allowing liquid to gradually cool until it freezes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heuristic value is the energy, 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parameter, T, controls speed of convergence.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7" name="Google Shape;637;p61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469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inspiration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What is annealing?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mettallurgy, annealing is the physical process used to temper or harden metals or glass by heating them to a high temperature and then gradually cooling them, thus allowing the material to coalesce into a low energy cristalline state.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Heating then slowly cooling a substance to obtain a strong cristalline structure.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Simulated Annealing combines Hill Climbing with a random walk in some way that yields both efficiency and completeness.</a:t>
            </a:r>
            <a:endParaRPr/>
          </a:p>
          <a:p>
            <a:pPr indent="-50165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solve VLSI layout problems in the early 1980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</a:t>
            </a:r>
            <a:endParaRPr/>
          </a:p>
        </p:txBody>
      </p:sp>
      <p:sp>
        <p:nvSpPr>
          <p:cNvPr id="199" name="Google Shape;199;p2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644" name="Google Shape;644;p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45" name="Google Shape;645;p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46" name="Google Shape;646;p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7" name="Google Shape;647;p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50" name="Google Shape;650;p6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51" name="Google Shape;651;p62"/>
          <p:cNvCxnSpPr/>
          <p:nvPr/>
        </p:nvCxnSpPr>
        <p:spPr>
          <a:xfrm flipH="1">
            <a:off x="2819400" y="2590800"/>
            <a:ext cx="1066800" cy="457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6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58" name="Google Shape;658;p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59" name="Google Shape;659;p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60" name="Google Shape;660;p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1" name="Google Shape;661;p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28194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6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64" name="Google Shape;664;p6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65" name="Google Shape;665;p63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6" name="Google Shape;666;p6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73" name="Google Shape;673;p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74" name="Google Shape;674;p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2743200" y="3124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79" name="Google Shape;679;p64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6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87" name="Google Shape;687;p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88" name="Google Shape;688;p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9" name="Google Shape;689;p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28956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6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93" name="Google Shape;693;p65"/>
          <p:cNvCxnSpPr/>
          <p:nvPr/>
        </p:nvCxnSpPr>
        <p:spPr>
          <a:xfrm flipH="1">
            <a:off x="3048000" y="2590800"/>
            <a:ext cx="8382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6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01" name="Google Shape;701;p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02" name="Google Shape;702;p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3" name="Google Shape;703;p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2971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07" name="Google Shape;707;p66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8" name="Google Shape;708;p6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14" name="Google Shape;714;p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15" name="Google Shape;715;p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16" name="Google Shape;716;p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20" name="Google Shape;720;p6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21" name="Google Shape;721;p67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6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29" name="Google Shape;729;p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30" name="Google Shape;730;p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1" name="Google Shape;731;p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68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34" name="Google Shape;734;p6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35" name="Google Shape;735;p68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6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42" name="Google Shape;742;p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43" name="Google Shape;743;p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4" name="Google Shape;744;p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3505200" y="3886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48" name="Google Shape;748;p6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49" name="Google Shape;749;p69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6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57" name="Google Shape;757;p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8" name="Google Shape;758;p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38100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62" name="Google Shape;762;p7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63" name="Google Shape;763;p70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7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70" name="Google Shape;770;p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71" name="Google Shape;771;p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72" name="Google Shape;772;p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3" name="Google Shape;773;p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71"/>
          <p:cNvSpPr/>
          <p:nvPr/>
        </p:nvSpPr>
        <p:spPr>
          <a:xfrm>
            <a:off x="35814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7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77" name="Google Shape;777;p71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8" name="Google Shape;778;p7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82687" y="2017712"/>
            <a:ext cx="4532312" cy="400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 (surprisingly simple):</a:t>
            </a:r>
            <a:endParaRPr/>
          </a:p>
          <a:p>
            <a:pPr indent="-32766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(random) initial state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an initial guess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local modification to improve current state (evaluate current state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other states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Step 2 until goal state found (or out of time)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 rot="10800000">
            <a:off x="914400" y="3703637"/>
            <a:ext cx="633412" cy="1143000"/>
          </a:xfrm>
          <a:custGeom>
            <a:rect b="b" l="l" r="r" t="t"/>
            <a:pathLst>
              <a:path extrusionOk="0" fill="none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extrusionOk="0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400800" y="3203575"/>
            <a:ext cx="2055812" cy="2587625"/>
            <a:chOff x="1633" y="1872"/>
            <a:chExt cx="1295" cy="1630"/>
          </a:xfrm>
        </p:grpSpPr>
        <p:sp>
          <p:nvSpPr>
            <p:cNvPr id="209" name="Google Shape;209;p27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4" name="Google Shape;214;p27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27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27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" name="Google Shape;220;p27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" name="Google Shape;224;p27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" name="Google Shape;225;p27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7" name="Google Shape;227;p27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0" name="Google Shape;230;p27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84" name="Google Shape;784;p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85" name="Google Shape;785;p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86" name="Google Shape;786;p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7" name="Google Shape;787;p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72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7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90" name="Google Shape;790;p7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91" name="Google Shape;791;p72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2" name="Google Shape;792;p7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98" name="Google Shape;798;p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99" name="Google Shape;799;p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0" name="Google Shape;800;p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1" name="Google Shape;801;p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7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04" name="Google Shape;804;p7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05" name="Google Shape;805;p73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6" name="Google Shape;806;p7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12" name="Google Shape;812;p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13" name="Google Shape;813;p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4" name="Google Shape;814;p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41910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7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18" name="Google Shape;818;p7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19" name="Google Shape;819;p74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0" name="Google Shape;820;p7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26" name="Google Shape;826;p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27" name="Google Shape;827;p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8" name="Google Shape;828;p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9" name="Google Shape;829;p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7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7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32" name="Google Shape;832;p7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33" name="Google Shape;833;p75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4" name="Google Shape;834;p7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40" name="Google Shape;840;p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41" name="Google Shape;841;p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42" name="Google Shape;842;p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76"/>
          <p:cNvSpPr/>
          <p:nvPr/>
        </p:nvSpPr>
        <p:spPr>
          <a:xfrm>
            <a:off x="4419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7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46" name="Google Shape;846;p7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47" name="Google Shape;847;p76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8" name="Google Shape;848;p7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54" name="Google Shape;854;p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55" name="Google Shape;855;p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56" name="Google Shape;856;p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7" name="Google Shape;857;p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77"/>
          <p:cNvSpPr/>
          <p:nvPr/>
        </p:nvSpPr>
        <p:spPr>
          <a:xfrm>
            <a:off x="4419600" y="4419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7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60" name="Google Shape;860;p7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61" name="Google Shape;861;p77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7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68" name="Google Shape;868;p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69" name="Google Shape;869;p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70" name="Google Shape;870;p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7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74" name="Google Shape;874;p7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75" name="Google Shape;875;p78"/>
          <p:cNvCxnSpPr/>
          <p:nvPr/>
        </p:nvCxnSpPr>
        <p:spPr>
          <a:xfrm>
            <a:off x="3886200" y="2590800"/>
            <a:ext cx="533400" cy="2362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6" name="Google Shape;876;p7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82" name="Google Shape;882;p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83" name="Google Shape;883;p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84" name="Google Shape;884;p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9"/>
          <p:cNvSpPr/>
          <p:nvPr/>
        </p:nvSpPr>
        <p:spPr>
          <a:xfrm>
            <a:off x="45720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7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88" name="Google Shape;888;p7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89" name="Google Shape;889;p79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0" name="Google Shape;890;p7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96" name="Google Shape;896;p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97" name="Google Shape;897;p8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98" name="Google Shape;898;p8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9" name="Google Shape;899;p8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80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8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02" name="Google Shape;902;p8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03" name="Google Shape;903;p80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4" name="Google Shape;904;p8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10" name="Google Shape;910;p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11" name="Google Shape;911;p8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12" name="Google Shape;912;p8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3" name="Google Shape;913;p8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8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8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16" name="Google Shape;916;p8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17" name="Google Shape;917;p81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8" name="Google Shape;918;p8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</a:t>
            </a:r>
            <a:endParaRPr/>
          </a:p>
        </p:txBody>
      </p:sp>
      <p:sp>
        <p:nvSpPr>
          <p:cNvPr id="236" name="Google Shape;236;p2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24" name="Google Shape;924;p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25" name="Google Shape;925;p8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26" name="Google Shape;926;p8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7" name="Google Shape;927;p8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82"/>
          <p:cNvSpPr/>
          <p:nvPr/>
        </p:nvSpPr>
        <p:spPr>
          <a:xfrm>
            <a:off x="47244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8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30" name="Google Shape;930;p8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31" name="Google Shape;931;p82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2" name="Google Shape;932;p8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38" name="Google Shape;938;p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39" name="Google Shape;939;p8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40" name="Google Shape;940;p8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1" name="Google Shape;941;p8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8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8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44" name="Google Shape;944;p8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45" name="Google Shape;945;p83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8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52" name="Google Shape;952;p8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53" name="Google Shape;953;p8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4" name="Google Shape;954;p8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8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8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8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58" name="Google Shape;958;p8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59" name="Google Shape;959;p84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0" name="Google Shape;960;p8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961" name="Google Shape;961;p8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8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968" name="Google Shape;968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708" l="17968" r="13280" t="31250"/>
          <a:stretch/>
        </p:blipFill>
        <p:spPr>
          <a:xfrm>
            <a:off x="1371600" y="15240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85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75" name="Google Shape;975;p86"/>
          <p:cNvSpPr txBox="1"/>
          <p:nvPr>
            <p:ph idx="1" type="body"/>
          </p:nvPr>
        </p:nvSpPr>
        <p:spPr>
          <a:xfrm>
            <a:off x="838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determine the probability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 T : large changes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T : small changes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Lowers T slowly enough, the algorithm will find a global optimum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beginning, aggressive for searching alternatives, become conservative when time goes by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219200"/>
            <a:ext cx="2835275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83" name="Google Shape;983;p87"/>
          <p:cNvSpPr txBox="1"/>
          <p:nvPr>
            <p:ph idx="1" type="body"/>
          </p:nvPr>
        </p:nvSpPr>
        <p:spPr>
          <a:xfrm>
            <a:off x="304800" y="1447800"/>
            <a:ext cx="533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State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Permutation of numbers 1 … 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cities are numbered from 1 … N 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Rearrangements for new states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2-swap, 3-swap, k-swap or any other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Energy i.e. heuristic function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distance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∆E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(current) – distance (next)</a:t>
            </a:r>
            <a:endParaRPr/>
          </a:p>
        </p:txBody>
      </p:sp>
      <p:sp>
        <p:nvSpPr>
          <p:cNvPr id="984" name="Google Shape;984;p87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85" name="Google Shape;98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038600"/>
            <a:ext cx="34290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91" name="Google Shape;991;p88"/>
          <p:cNvSpPr txBox="1"/>
          <p:nvPr>
            <p:ph idx="1" type="body"/>
          </p:nvPr>
        </p:nvSpPr>
        <p:spPr>
          <a:xfrm>
            <a:off x="304800" y="1447800"/>
            <a:ext cx="510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Char char="✔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Initially a value considerably larger than the largest ∆E normally encountered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lowered, say 10% decrease of T</a:t>
            </a:r>
            <a:endParaRPr b="0" i="0" sz="23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new value of T constant, say 100N reconfigurations or 10N successful reconfigurations</a:t>
            </a:r>
            <a:endParaRPr/>
          </a:p>
        </p:txBody>
      </p:sp>
      <p:sp>
        <p:nvSpPr>
          <p:cNvPr id="992" name="Google Shape;992;p88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93" name="Google Shape;9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56393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(hill climbing with small memory)</a:t>
            </a:r>
            <a:endParaRPr/>
          </a:p>
        </p:txBody>
      </p:sp>
      <p:sp>
        <p:nvSpPr>
          <p:cNvPr id="999" name="Google Shape;999;p8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</a:t>
            </a:r>
            <a:endParaRPr/>
          </a:p>
        </p:txBody>
      </p:sp>
      <p:sp>
        <p:nvSpPr>
          <p:cNvPr id="1005" name="Google Shape;1005;p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06" name="Google Shape;1006;p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concept of Tabu Search as described by Glover (1986) is "a meta-heuristic superimposed on another heuristic.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overall approach is to avoid entrainment in cycles by forbidding or penalizing moves which take the solution, in the next iteration, to points in the solution space previously visited ( hence "tabu").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Tabu search is fairly new, Glover attributes it's origin to about 1977.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Algorithm (simplified)</a:t>
            </a:r>
            <a:endParaRPr/>
          </a:p>
        </p:txBody>
      </p:sp>
      <p:sp>
        <p:nvSpPr>
          <p:cNvPr id="1012" name="Google Shape;1012;p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13" name="Google Shape;1013;p91"/>
          <p:cNvSpPr txBox="1"/>
          <p:nvPr>
            <p:ph idx="1" type="body"/>
          </p:nvPr>
        </p:nvSpPr>
        <p:spPr>
          <a:xfrm>
            <a:off x="9906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762000" y="1295400"/>
            <a:ext cx="74279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shortest Tour traversing all cities once.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52689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19" name="Google Shape;1019;p9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20" name="Google Shape;1020;p9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21" name="Google Shape;1021;p9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9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9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9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025" name="Google Shape;1025;p9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31" name="Google Shape;1031;p9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32" name="Google Shape;1032;p9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33" name="Google Shape;1033;p9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4" name="Google Shape;1034;p9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9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9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37" name="Google Shape;1037;p93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8" name="Google Shape;1038;p9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44" name="Google Shape;1044;p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45" name="Google Shape;1045;p9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46" name="Google Shape;1046;p9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7" name="Google Shape;1047;p9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94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9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50" name="Google Shape;1050;p94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9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57" name="Google Shape;1057;p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58" name="Google Shape;1058;p9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59" name="Google Shape;1059;p9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9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95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63" name="Google Shape;1063;p95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95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70" name="Google Shape;1070;p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71" name="Google Shape;1071;p9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72" name="Google Shape;1072;p9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3" name="Google Shape;1073;p9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96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5" name="Google Shape;1075;p9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76" name="Google Shape;1076;p96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7" name="Google Shape;1077;p96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83" name="Google Shape;1083;p9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84" name="Google Shape;1084;p9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9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9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97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9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89" name="Google Shape;1089;p97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0" name="Google Shape;1090;p97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96" name="Google Shape;1096;p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97" name="Google Shape;1097;p9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98" name="Google Shape;1098;p9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9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98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9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02" name="Google Shape;1102;p98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98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09" name="Google Shape;1109;p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10" name="Google Shape;1110;p9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11" name="Google Shape;1111;p9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2" name="Google Shape;1112;p9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9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4" name="Google Shape;1114;p9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15" name="Google Shape;1115;p99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6" name="Google Shape;1116;p99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22" name="Google Shape;1122;p10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23" name="Google Shape;1123;p10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4" name="Google Shape;1124;p10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10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100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10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28" name="Google Shape;1128;p100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9" name="Google Shape;1129;p100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35" name="Google Shape;1135;p10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36" name="Google Shape;1136;p10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7" name="Google Shape;1137;p10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8" name="Google Shape;1138;p10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101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10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41" name="Google Shape;1141;p101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2" name="Google Shape;1142;p10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6858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685800" y="18288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Exhaustive Search</a:t>
            </a:r>
            <a:endParaRPr/>
          </a:p>
          <a:p>
            <a:pPr indent="-228599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(Generate and Test) !!</a:t>
            </a:r>
            <a:endParaRPr/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all tours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about (n-1)!/2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n = 36 the number is about: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566573983193072464833325668761600000000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Viable Approach !!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368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48" name="Google Shape;1148;p10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49" name="Google Shape;1149;p10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50" name="Google Shape;1150;p10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1" name="Google Shape;1151;p10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102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10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54" name="Google Shape;1154;p102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10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61" name="Google Shape;1161;p10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62" name="Google Shape;1162;p10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3" name="Google Shape;1163;p10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10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103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10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67" name="Google Shape;1167;p103"/>
          <p:cNvCxnSpPr/>
          <p:nvPr/>
        </p:nvCxnSpPr>
        <p:spPr>
          <a:xfrm>
            <a:off x="3886200" y="2362200"/>
            <a:ext cx="6096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10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74" name="Google Shape;1174;p10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75" name="Google Shape;1175;p10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76" name="Google Shape;1176;p10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7" name="Google Shape;1177;p10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104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10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80" name="Google Shape;1180;p10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10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87" name="Google Shape;1187;p10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88" name="Google Shape;1188;p10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9" name="Google Shape;1189;p10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10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105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10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93" name="Google Shape;1193;p105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105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00" name="Google Shape;1200;p10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01" name="Google Shape;1201;p10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02" name="Google Shape;1202;p10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3" name="Google Shape;1203;p10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106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5" name="Google Shape;1205;p10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06" name="Google Shape;1206;p106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7" name="Google Shape;1207;p106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13" name="Google Shape;1213;p10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14" name="Google Shape;1214;p10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15" name="Google Shape;1215;p10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6" name="Google Shape;1216;p10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7" name="Google Shape;1217;p107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8" name="Google Shape;1218;p10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19" name="Google Shape;1219;p107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107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26" name="Google Shape;1226;p10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27" name="Google Shape;1227;p10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28" name="Google Shape;1228;p10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9" name="Google Shape;1229;p10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108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10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32" name="Google Shape;1232;p108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3" name="Google Shape;1233;p108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39" name="Google Shape;1239;p10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40" name="Google Shape;1240;p10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41" name="Google Shape;1241;p10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2" name="Google Shape;1242;p10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109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4" name="Google Shape;1244;p10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45" name="Google Shape;1245;p109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6" name="Google Shape;1246;p109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52" name="Google Shape;1252;p1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53" name="Google Shape;1253;p11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4" name="Google Shape;1254;p11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5" name="Google Shape;1255;p11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110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11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58" name="Google Shape;1258;p110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110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65" name="Google Shape;1265;p1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66" name="Google Shape;1266;p11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7" name="Google Shape;1267;p11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8" name="Google Shape;1268;p11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11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11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71" name="Google Shape;1271;p111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2" name="Google Shape;1272;p111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85800" y="5334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533400" y="1828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Start from an initial solution and improve using local transformations.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352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78" name="Google Shape;1278;p1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79" name="Google Shape;1279;p11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80" name="Google Shape;1280;p11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1" name="Google Shape;1281;p11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2" name="Google Shape;1282;p112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11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84" name="Google Shape;1284;p11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112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91" name="Google Shape;1291;p1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92" name="Google Shape;1292;p11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93" name="Google Shape;1293;p11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11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113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11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97" name="Google Shape;1297;p113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8" name="Google Shape;1298;p113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304" name="Google Shape;1304;p1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05" name="Google Shape;1305;p11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06" name="Google Shape;1306;p11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7" name="Google Shape;1307;p11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11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309" name="Google Shape;1309;p11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0" name="Google Shape;1310;p114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11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11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3" name="Google Shape;1313;p11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5"/>
          <p:cNvSpPr txBox="1"/>
          <p:nvPr>
            <p:ph type="title"/>
          </p:nvPr>
        </p:nvSpPr>
        <p:spPr>
          <a:xfrm>
            <a:off x="6096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for TSP</a:t>
            </a:r>
            <a:endParaRPr/>
          </a:p>
        </p:txBody>
      </p:sp>
      <p:sp>
        <p:nvSpPr>
          <p:cNvPr id="1319" name="Google Shape;1319;p1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20" name="Google Shape;1320;p115"/>
          <p:cNvSpPr txBox="1"/>
          <p:nvPr>
            <p:ph idx="1" type="body"/>
          </p:nvPr>
        </p:nvSpPr>
        <p:spPr>
          <a:xfrm>
            <a:off x="6858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list, initially empty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pair of nodes that have been exchanged recently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 T = 0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1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Population Based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Search, Genetic Algorithms &amp; Genetic Programming </a:t>
            </a:r>
            <a:endParaRPr/>
          </a:p>
        </p:txBody>
      </p:sp>
      <p:sp>
        <p:nvSpPr>
          <p:cNvPr id="1326" name="Google Shape;1326;p11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 Algorithm</a:t>
            </a:r>
            <a:endParaRPr/>
          </a:p>
        </p:txBody>
      </p:sp>
      <p:sp>
        <p:nvSpPr>
          <p:cNvPr id="1332" name="Google Shape;1332;p11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based Algorithms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18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38" name="Google Shape;1338;p1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39" name="Google Shape;1339;p118"/>
          <p:cNvSpPr txBox="1"/>
          <p:nvPr>
            <p:ph idx="1" type="body"/>
          </p:nvPr>
        </p:nvSpPr>
        <p:spPr>
          <a:xfrm>
            <a:off x="381000" y="1828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keep k states instead of just 1</a:t>
            </a:r>
            <a:endParaRPr/>
          </a:p>
          <a:p>
            <a:pPr indent="-46926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Begins with k randomly generated states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 all the successors of all k states are generated.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is a goal, we stop, otherwise select k best successors from complete list and repeat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45" name="Google Shape;1345;p119"/>
          <p:cNvSpPr txBox="1"/>
          <p:nvPr>
            <p:ph idx="1" type="body"/>
          </p:nvPr>
        </p:nvSpPr>
        <p:spPr>
          <a:xfrm>
            <a:off x="609600" y="1295400"/>
            <a:ext cx="7467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Unlike Hill Climbing, Local Beam Search keeps track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rather than just one.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starts with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generated states.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all the successors of all the states are generated.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any one is a goal, the algorithm halts, otherwise it selects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successors from the complete list and repeats.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LBS≠ running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 restarts in parallel instead of sequence.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Drawback: less diversity. → Stochastic Beam Search</a:t>
            </a:r>
            <a:endParaRPr/>
          </a:p>
        </p:txBody>
      </p:sp>
      <p:sp>
        <p:nvSpPr>
          <p:cNvPr id="1346" name="Google Shape;1346;p119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2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52" name="Google Shape;1352;p1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53" name="Google Shape;1353;p12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54" name="Google Shape;1354;p12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5" name="Google Shape;1355;p12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6" name="Google Shape;1356;p12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12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120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120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12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361" name="Google Shape;1361;p12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67" name="Google Shape;1367;p1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68" name="Google Shape;1368;p12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9" name="Google Shape;1369;p12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12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12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121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12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12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12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12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121"/>
          <p:cNvSpPr/>
          <p:nvPr/>
        </p:nvSpPr>
        <p:spPr>
          <a:xfrm>
            <a:off x="5105400" y="3276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9" name="Google Shape;1379;p121"/>
          <p:cNvCxnSpPr/>
          <p:nvPr/>
        </p:nvCxnSpPr>
        <p:spPr>
          <a:xfrm>
            <a:off x="2514600" y="32004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0" name="Google Shape;1380;p121"/>
          <p:cNvCxnSpPr/>
          <p:nvPr/>
        </p:nvCxnSpPr>
        <p:spPr>
          <a:xfrm>
            <a:off x="44958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1" name="Google Shape;1381;p121"/>
          <p:cNvCxnSpPr/>
          <p:nvPr/>
        </p:nvCxnSpPr>
        <p:spPr>
          <a:xfrm>
            <a:off x="5029200" y="2971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2" name="Google Shape;1382;p121"/>
          <p:cNvCxnSpPr/>
          <p:nvPr/>
        </p:nvCxnSpPr>
        <p:spPr>
          <a:xfrm flipH="1">
            <a:off x="6172200" y="3429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