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60" r:id="rId7"/>
    <p:sldMasterId id="2147483662" r:id="rId8"/>
    <p:sldMasterId id="2147483664"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Lst>
  <p:sldSz cy="6858000" cx="9144000"/>
  <p:notesSz cx="6858000" cy="9144000"/>
  <p:embeddedFontLst>
    <p:embeddedFont>
      <p:font typeface="Libre Franklin"/>
      <p:regular r:id="rId45"/>
      <p:bold r:id="rId46"/>
      <p:italic r:id="rId47"/>
      <p:boldItalic r:id="rId48"/>
    </p:embeddedFont>
    <p:embeddedFont>
      <p:font typeface="Tahoma"/>
      <p:regular r:id="rId49"/>
      <p:bold r:id="rId50"/>
    </p:embeddedFont>
    <p:embeddedFont>
      <p:font typeface="Libre Baskerville"/>
      <p:regular r:id="rId51"/>
      <p:bold r:id="rId52"/>
      <p: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4" roundtripDataSignature="AMtx7mjMM+mcq6Ab+4IdPR4hnWTajh+L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F141A7-BA1B-4DC7-9D9D-63A12738D14C}">
  <a:tblStyle styleId="{1AF141A7-BA1B-4DC7-9D9D-63A12738D14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font" Target="fonts/LibreFranklin-bold.fntdata"/><Relationship Id="rId45"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font" Target="fonts/LibreFranklin-boldItalic.fntdata"/><Relationship Id="rId47" Type="http://schemas.openxmlformats.org/officeDocument/2006/relationships/font" Target="fonts/LibreFranklin-italic.fntdata"/><Relationship Id="rId49"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LibreBaskerville-regular.fntdata"/><Relationship Id="rId50" Type="http://schemas.openxmlformats.org/officeDocument/2006/relationships/font" Target="fonts/Tahoma-bold.fntdata"/><Relationship Id="rId53" Type="http://schemas.openxmlformats.org/officeDocument/2006/relationships/font" Target="fonts/LibreBaskerville-italic.fntdata"/><Relationship Id="rId52" Type="http://schemas.openxmlformats.org/officeDocument/2006/relationships/font" Target="fonts/LibreBaskerville-bold.fntdata"/><Relationship Id="rId11" Type="http://schemas.openxmlformats.org/officeDocument/2006/relationships/slide" Target="slides/slide1.xml"/><Relationship Id="rId10" Type="http://schemas.openxmlformats.org/officeDocument/2006/relationships/notesMaster" Target="notesMasters/notesMaster1.xml"/><Relationship Id="rId54" Type="http://customschemas.google.com/relationships/presentationmetadata" Target="metadata"/><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6"/>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36"/>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4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6"/>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46"/>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4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3" name="Shape 103"/>
        <p:cNvGrpSpPr/>
        <p:nvPr/>
      </p:nvGrpSpPr>
      <p:grpSpPr>
        <a:xfrm>
          <a:off x="0" y="0"/>
          <a:ext cx="0" cy="0"/>
          <a:chOff x="0" y="0"/>
          <a:chExt cx="0" cy="0"/>
        </a:xfrm>
      </p:grpSpPr>
      <p:sp>
        <p:nvSpPr>
          <p:cNvPr id="104" name="Google Shape;104;p48"/>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8"/>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6" name="Google Shape;106;p4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8"/>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8"/>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5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0"/>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50"/>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5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52"/>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2"/>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0" name="Google Shape;140;p52"/>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1" name="Google Shape;141;p5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2"/>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3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0" name="Shape 40"/>
        <p:cNvGrpSpPr/>
        <p:nvPr/>
      </p:nvGrpSpPr>
      <p:grpSpPr>
        <a:xfrm>
          <a:off x="0" y="0"/>
          <a:ext cx="0" cy="0"/>
          <a:chOff x="0" y="0"/>
          <a:chExt cx="0" cy="0"/>
        </a:xfrm>
      </p:grpSpPr>
      <p:sp>
        <p:nvSpPr>
          <p:cNvPr id="41" name="Google Shape;41;p39"/>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9"/>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39"/>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4" name="Google Shape;44;p3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7" name="Shape 47"/>
        <p:cNvGrpSpPr/>
        <p:nvPr/>
      </p:nvGrpSpPr>
      <p:grpSpPr>
        <a:xfrm>
          <a:off x="0" y="0"/>
          <a:ext cx="0" cy="0"/>
          <a:chOff x="0" y="0"/>
          <a:chExt cx="0" cy="0"/>
        </a:xfrm>
      </p:grpSpPr>
      <p:sp>
        <p:nvSpPr>
          <p:cNvPr id="48" name="Google Shape;48;p40"/>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40"/>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40"/>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4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41"/>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4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4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4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4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9" name="Google Shape;79;p45"/>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45"/>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1" name="Google Shape;81;p45"/>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4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 name="Google Shape;11;p35"/>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 name="Google Shape;12;p35"/>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 name="Google Shape;13;p35"/>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 name="Google Shape;14;p35"/>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 name="Google Shape;15;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8" name="Google Shape;18;p3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9" name="Google Shape;19;p3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 name="Google Shape;28;p3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 name="Google Shape;29;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2" name="Google Shape;32;p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3" name="Google Shape;33;p3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4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4" name="Google Shape;94;p47"/>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ahoma"/>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5" name="Google Shape;95;p47"/>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6" name="Google Shape;96;p47"/>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7" name="Google Shape;97;p47"/>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8" name="Google Shape;98;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9" name="Google Shape;99;p4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Google Shape;100;p4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1" name="Google Shape;101;p47"/>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2" name="Google Shape;102;p4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49"/>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1" name="Google Shape;111;p49"/>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2" name="Google Shape;112;p49"/>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3" name="Google Shape;113;p49"/>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4" name="Google Shape;114;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5" name="Google Shape;115;p4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6" name="Google Shape;116;p4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7" name="Google Shape;117;p4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8" name="Google Shape;118;p4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5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 name="Google Shape;128;p51"/>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9" name="Google Shape;129;p51"/>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0" name="Google Shape;130;p51"/>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1" name="Google Shape;131;p51"/>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2" name="Google Shape;132;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3" name="Google Shape;133;p5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Google Shape;134;p5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5" name="Google Shape;135;p51"/>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6" name="Google Shape;136;p5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11.png"/><Relationship Id="rId5" Type="http://schemas.openxmlformats.org/officeDocument/2006/relationships/oleObject" Target="../embeddings/oleObject1.bin"/><Relationship Id="rId6" Type="http://schemas.openxmlformats.org/officeDocument/2006/relationships/image" Target="../media/image10.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3.northsouth.edu/php/faculty/shazzad/teachi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idx="1" type="subTitle"/>
          </p:nvPr>
        </p:nvSpPr>
        <p:spPr>
          <a:xfrm>
            <a:off x="1752600" y="3352800"/>
            <a:ext cx="5105400" cy="2438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2380"/>
              <a:buNone/>
            </a:pPr>
            <a:r>
              <a:rPr b="0" i="0" lang="en-US" sz="2800" u="none">
                <a:solidFill>
                  <a:schemeClr val="dk2"/>
                </a:solidFill>
                <a:latin typeface="Times New Roman"/>
                <a:ea typeface="Times New Roman"/>
                <a:cs typeface="Times New Roman"/>
                <a:sym typeface="Times New Roman"/>
              </a:rPr>
              <a:t>Dr. Shazzad Hosain</a:t>
            </a:r>
            <a:endParaRPr/>
          </a:p>
          <a:p>
            <a:pPr indent="0" lvl="0" marL="0" rtl="0" algn="ctr">
              <a:lnSpc>
                <a:spcPct val="80000"/>
              </a:lnSpc>
              <a:spcBef>
                <a:spcPts val="500"/>
              </a:spcBef>
              <a:spcAft>
                <a:spcPts val="0"/>
              </a:spcAft>
              <a:buSzPts val="2380"/>
              <a:buNone/>
            </a:pPr>
            <a:r>
              <a:t/>
            </a:r>
            <a:endParaRPr b="0" i="0" sz="28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Department of EECS</a:t>
            </a:r>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North South University</a:t>
            </a:r>
            <a:endParaRPr/>
          </a:p>
          <a:p>
            <a:pPr indent="0" lvl="0" marL="0" rtl="0" algn="ctr">
              <a:lnSpc>
                <a:spcPct val="80000"/>
              </a:lnSpc>
              <a:spcBef>
                <a:spcPts val="500"/>
              </a:spcBef>
              <a:spcAft>
                <a:spcPts val="0"/>
              </a:spcAft>
              <a:buSzPts val="1700"/>
              <a:buNone/>
            </a:pPr>
            <a:r>
              <a:t/>
            </a:r>
            <a:endParaRPr b="0" i="0" sz="20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shazzad@northsouth.edu</a:t>
            </a:r>
            <a:endParaRPr/>
          </a:p>
        </p:txBody>
      </p:sp>
      <p:sp>
        <p:nvSpPr>
          <p:cNvPr id="149" name="Google Shape;149;p1"/>
          <p:cNvSpPr txBox="1"/>
          <p:nvPr>
            <p:ph type="ctrTitle"/>
          </p:nvPr>
        </p:nvSpPr>
        <p:spPr>
          <a:xfrm>
            <a:off x="1066800" y="1219200"/>
            <a:ext cx="7086600" cy="1905000"/>
          </a:xfrm>
          <a:prstGeom prst="rect">
            <a:avLst/>
          </a:prstGeom>
          <a:noFill/>
          <a:ln>
            <a:noFill/>
          </a:ln>
        </p:spPr>
        <p:txBody>
          <a:bodyPr anchorCtr="0" anchor="ctr" bIns="91425"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Lecture 01 – Part A</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Advanced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12" name="Google Shape;212;p1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13" name="Google Shape;213;p10"/>
          <p:cNvSpPr txBox="1"/>
          <p:nvPr>
            <p:ph idx="1" type="body"/>
          </p:nvPr>
        </p:nvSpPr>
        <p:spPr>
          <a:xfrm>
            <a:off x="914400" y="1447800"/>
            <a:ext cx="67056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1" i="0" lang="en-US" sz="2800" u="none">
                <a:solidFill>
                  <a:schemeClr val="dk1"/>
                </a:solidFill>
                <a:latin typeface="Libre Baskerville"/>
                <a:ea typeface="Libre Baskerville"/>
                <a:cs typeface="Libre Baskerville"/>
                <a:sym typeface="Libre Baskerville"/>
              </a:rPr>
              <a:t>Some Definitions</a:t>
            </a:r>
            <a:endParaRPr/>
          </a:p>
          <a:p>
            <a:pPr indent="-121920" lvl="0" marL="273050" marR="0" rtl="0" algn="l">
              <a:lnSpc>
                <a:spcPct val="100000"/>
              </a:lnSpc>
              <a:spcBef>
                <a:spcPts val="500"/>
              </a:spcBef>
              <a:spcAft>
                <a:spcPts val="0"/>
              </a:spcAft>
              <a:buClr>
                <a:schemeClr val="accent1"/>
              </a:buClr>
              <a:buSzPts val="2380"/>
              <a:buFont typeface="Noto Sans Symbols"/>
              <a:buNone/>
            </a:pPr>
            <a:r>
              <a:t/>
            </a:r>
            <a:endParaRPr b="0" i="1" sz="2800" u="sng">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1" lang="en-US" sz="2400" u="sng" cap="none" strike="noStrike">
                <a:solidFill>
                  <a:schemeClr val="dk1"/>
                </a:solidFill>
                <a:latin typeface="Libre Baskerville"/>
                <a:ea typeface="Libre Baskerville"/>
                <a:cs typeface="Libre Baskerville"/>
                <a:sym typeface="Libre Baskerville"/>
              </a:rPr>
              <a:t>Weak AI</a:t>
            </a:r>
            <a:r>
              <a:rPr b="0" i="0" lang="en-US" sz="2400" u="none" cap="none" strike="noStrike">
                <a:solidFill>
                  <a:schemeClr val="dk1"/>
                </a:solidFill>
                <a:latin typeface="Libre Baskerville"/>
                <a:ea typeface="Libre Baskerville"/>
                <a:cs typeface="Libre Baskerville"/>
                <a:sym typeface="Libre Baskerville"/>
              </a:rPr>
              <a:t>: AI develops useful, powerful applications.</a:t>
            </a:r>
            <a:endParaRPr/>
          </a:p>
          <a:p>
            <a:pPr indent="-99059" lvl="1" marL="547687" marR="0" rtl="0" algn="l">
              <a:lnSpc>
                <a:spcPct val="100000"/>
              </a:lnSpc>
              <a:spcBef>
                <a:spcPts val="300"/>
              </a:spcBef>
              <a:spcAft>
                <a:spcPts val="0"/>
              </a:spcAft>
              <a:buClr>
                <a:schemeClr val="accent2"/>
              </a:buClr>
              <a:buSzPts val="2040"/>
              <a:buFont typeface="Noto Sans Symbols"/>
              <a:buNone/>
            </a:pPr>
            <a:r>
              <a:t/>
            </a:r>
            <a:endParaRPr b="0" i="1" sz="2400" u="sng"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1" lang="en-US" sz="2400" u="sng" cap="none" strike="noStrike">
                <a:solidFill>
                  <a:schemeClr val="dk1"/>
                </a:solidFill>
                <a:latin typeface="Libre Baskerville"/>
                <a:ea typeface="Libre Baskerville"/>
                <a:cs typeface="Libre Baskerville"/>
                <a:sym typeface="Libre Baskerville"/>
              </a:rPr>
              <a:t>Strong AI</a:t>
            </a:r>
            <a:r>
              <a:rPr b="0" i="0" lang="en-US" sz="2400" u="none" cap="none" strike="noStrike">
                <a:solidFill>
                  <a:schemeClr val="dk1"/>
                </a:solidFill>
                <a:latin typeface="Libre Baskerville"/>
                <a:ea typeface="Libre Baskerville"/>
                <a:cs typeface="Libre Baskerville"/>
                <a:sym typeface="Libre Baskerville"/>
              </a:rPr>
              <a:t>: claims machines have cognitive minds comparable to humans.</a:t>
            </a:r>
            <a:endParaRPr/>
          </a:p>
          <a:p>
            <a:pPr indent="-99059" lvl="1" marL="547687" marR="0" rtl="0" algn="l">
              <a:lnSpc>
                <a:spcPct val="10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In this course, we deal with </a:t>
            </a:r>
            <a:r>
              <a:rPr b="0" i="1" lang="en-US" sz="2800" u="none">
                <a:solidFill>
                  <a:schemeClr val="dk1"/>
                </a:solidFill>
                <a:latin typeface="Libre Baskerville"/>
                <a:ea typeface="Libre Baskerville"/>
                <a:cs typeface="Libre Baskerville"/>
                <a:sym typeface="Libre Baskerville"/>
              </a:rPr>
              <a:t>Weak AI</a:t>
            </a:r>
            <a:r>
              <a:rPr b="0" i="0" lang="en-US" sz="28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19" name="Google Shape;219;p11"/>
          <p:cNvSpPr txBox="1"/>
          <p:nvPr>
            <p:ph idx="1" type="body"/>
          </p:nvPr>
        </p:nvSpPr>
        <p:spPr>
          <a:xfrm>
            <a:off x="1182687" y="2017712"/>
            <a:ext cx="5065712"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Operational Definition of AI </a:t>
            </a:r>
            <a:endParaRPr/>
          </a:p>
          <a:p>
            <a:pPr indent="-273050" lvl="0" marL="273050" rtl="0" algn="l">
              <a:lnSpc>
                <a:spcPct val="80000"/>
              </a:lnSpc>
              <a:spcBef>
                <a:spcPts val="500"/>
              </a:spcBef>
              <a:spcAft>
                <a:spcPts val="0"/>
              </a:spcAft>
              <a:buSzPts val="1530"/>
              <a:buNone/>
            </a:pPr>
            <a:r>
              <a:rPr b="0" i="0" lang="en-US" sz="1800" u="none">
                <a:solidFill>
                  <a:schemeClr val="dk1"/>
                </a:solidFill>
                <a:latin typeface="Libre Baskerville"/>
                <a:ea typeface="Libre Baskerville"/>
                <a:cs typeface="Libre Baskerville"/>
                <a:sym typeface="Libre Baskerville"/>
              </a:rPr>
              <a:t>	(Turing Test):</a:t>
            </a:r>
            <a:endParaRPr/>
          </a:p>
          <a:p>
            <a:pPr indent="-175895" lvl="0" marL="27305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175895" lvl="0" marL="27305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530"/>
              <a:buNone/>
            </a:pPr>
            <a:r>
              <a:rPr b="1" i="0" lang="en-US" sz="1800" u="none">
                <a:solidFill>
                  <a:schemeClr val="dk1"/>
                </a:solidFill>
                <a:latin typeface="Libre Baskerville"/>
                <a:ea typeface="Libre Baskerville"/>
                <a:cs typeface="Libre Baskerville"/>
                <a:sym typeface="Libre Baskerville"/>
              </a:rPr>
              <a:t>	In 1950 Turing proposed an operational definition of intelligence by using a Test composed of :</a:t>
            </a:r>
            <a:endParaRPr/>
          </a:p>
          <a:p>
            <a:pPr indent="-273050" lvl="0" marL="273050" rtl="0" algn="l">
              <a:lnSpc>
                <a:spcPct val="80000"/>
              </a:lnSpc>
              <a:spcBef>
                <a:spcPts val="500"/>
              </a:spcBef>
              <a:spcAft>
                <a:spcPts val="0"/>
              </a:spcAft>
              <a:buSzPts val="1530"/>
              <a:buNone/>
            </a:pPr>
            <a:r>
              <a:t/>
            </a:r>
            <a:endParaRPr b="1" i="0" sz="18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530"/>
              <a:buNone/>
            </a:pPr>
            <a:r>
              <a:t/>
            </a:r>
            <a:endParaRPr b="1" i="0" sz="1800" u="none">
              <a:solidFill>
                <a:schemeClr val="dk1"/>
              </a:solidFill>
              <a:latin typeface="Libre Baskerville"/>
              <a:ea typeface="Libre Baskerville"/>
              <a:cs typeface="Libre Baskerville"/>
              <a:sym typeface="Libre Baskerville"/>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An interrogator (a person who will ask questions)</a:t>
            </a:r>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 computer (intelligent machine !!)</a:t>
            </a:r>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 person who will answer to questions</a:t>
            </a:r>
            <a:endParaRPr/>
          </a:p>
          <a:p>
            <a:pPr indent="-228598" lvl="1" marL="547687" rtl="0" algn="l">
              <a:lnSpc>
                <a:spcPct val="80000"/>
              </a:lnSpc>
              <a:spcBef>
                <a:spcPts val="300"/>
              </a:spcBef>
              <a:spcAft>
                <a:spcPts val="0"/>
              </a:spcAft>
              <a:buClr>
                <a:schemeClr val="accent2"/>
              </a:buClr>
              <a:buSzPts val="1360"/>
              <a:buFont typeface="Noto Sans Symbols"/>
              <a:buChar char="⚫"/>
            </a:pPr>
            <a:r>
              <a:rPr b="1" i="0" lang="en-US" sz="1600" u="none">
                <a:solidFill>
                  <a:schemeClr val="dk1"/>
                </a:solidFill>
                <a:latin typeface="Libre Baskerville"/>
                <a:ea typeface="Libre Baskerville"/>
                <a:cs typeface="Libre Baskerville"/>
                <a:sym typeface="Libre Baskerville"/>
              </a:rPr>
              <a:t>A curtain (separator)</a:t>
            </a:r>
            <a:endParaRPr/>
          </a:p>
          <a:p>
            <a:pPr indent="-273050" lvl="0" marL="273050" rtl="0" algn="l">
              <a:lnSpc>
                <a:spcPct val="80000"/>
              </a:lnSpc>
              <a:spcBef>
                <a:spcPts val="500"/>
              </a:spcBef>
              <a:spcAft>
                <a:spcPts val="0"/>
              </a:spcAft>
              <a:buSzPts val="1530"/>
              <a:buNone/>
            </a:pPr>
            <a:r>
              <a:rPr b="1" i="0" lang="en-US" sz="1800" u="none">
                <a:solidFill>
                  <a:schemeClr val="dk1"/>
                </a:solidFill>
                <a:latin typeface="Libre Baskerville"/>
                <a:ea typeface="Libre Baskerville"/>
                <a:cs typeface="Libre Baskerville"/>
                <a:sym typeface="Libre Baskerville"/>
              </a:rPr>
              <a:t> </a:t>
            </a:r>
            <a:endParaRPr/>
          </a:p>
        </p:txBody>
      </p:sp>
      <p:pic>
        <p:nvPicPr>
          <p:cNvPr id="220" name="Google Shape;220;p11"/>
          <p:cNvPicPr preferRelativeResize="0"/>
          <p:nvPr>
            <p:ph idx="1" type="body"/>
          </p:nvPr>
        </p:nvPicPr>
        <p:blipFill rotWithShape="1">
          <a:blip r:embed="rId3">
            <a:alphaModFix/>
          </a:blip>
          <a:srcRect b="0" l="0" r="0" t="0"/>
          <a:stretch/>
        </p:blipFill>
        <p:spPr>
          <a:xfrm>
            <a:off x="6254750" y="2979737"/>
            <a:ext cx="1590675" cy="2190750"/>
          </a:xfrm>
          <a:prstGeom prst="rect">
            <a:avLst/>
          </a:prstGeom>
          <a:noFill/>
          <a:ln>
            <a:noFill/>
          </a:ln>
        </p:spPr>
      </p:pic>
      <p:sp>
        <p:nvSpPr>
          <p:cNvPr id="221" name="Google Shape;221;p1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2" name="Google Shape;222;p11"/>
          <p:cNvSpPr txBox="1"/>
          <p:nvPr/>
        </p:nvSpPr>
        <p:spPr>
          <a:xfrm>
            <a:off x="6248400" y="5334000"/>
            <a:ext cx="2057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 Turing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28" name="Google Shape;228;p1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Turing Test" id="229" name="Google Shape;229;p12"/>
          <p:cNvPicPr preferRelativeResize="0"/>
          <p:nvPr>
            <p:ph idx="1" type="body"/>
          </p:nvPr>
        </p:nvPicPr>
        <p:blipFill rotWithShape="1">
          <a:blip r:embed="rId3">
            <a:alphaModFix/>
          </a:blip>
          <a:srcRect b="0" l="0" r="0" t="0"/>
          <a:stretch/>
        </p:blipFill>
        <p:spPr>
          <a:xfrm>
            <a:off x="2590800" y="1905000"/>
            <a:ext cx="4572000" cy="3429000"/>
          </a:xfrm>
          <a:prstGeom prst="rect">
            <a:avLst/>
          </a:prstGeom>
          <a:noFill/>
          <a:ln>
            <a:noFill/>
          </a:ln>
        </p:spPr>
      </p:pic>
      <p:sp>
        <p:nvSpPr>
          <p:cNvPr id="230" name="Google Shape;230;p12"/>
          <p:cNvSpPr txBox="1"/>
          <p:nvPr/>
        </p:nvSpPr>
        <p:spPr>
          <a:xfrm>
            <a:off x="762000" y="5410200"/>
            <a:ext cx="7924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The computer passes the “test of intelligence” if a human, after posing some written questions, cannot tell whether the responses were from a person or not.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a:t>
            </a:r>
            <a:endParaRPr/>
          </a:p>
        </p:txBody>
      </p:sp>
      <p:sp>
        <p:nvSpPr>
          <p:cNvPr id="236" name="Google Shape;236;p1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37" name="Google Shape;237;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To give an answer, the computer would need to possess some capabilities:</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Natural language processing: To communicate successfully.</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Knowledge representation: To store what it knows or hears.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Automated reasoning: to answer questions and draw conclusions using stored information.</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Machine learning: To adapt to new circumstances and to detect and extrapolate patterns.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Computer vision: To perceive objects.</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Robotics to manipulate objects and move.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43" name="Google Shape;243;p1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4" name="Google Shape;244;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Goals of AI:</a:t>
            </a:r>
            <a:endParaRPr/>
          </a:p>
          <a:p>
            <a:pPr indent="-273050" lvl="0" marL="27305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AI began as an attempt to understand the nature of</a:t>
            </a:r>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intelligence, but it has grown into a scientific and</a:t>
            </a:r>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technological field affecting many aspects of commerce</a:t>
            </a:r>
            <a:endParaRPr/>
          </a:p>
          <a:p>
            <a:pPr indent="-273050" lvl="0" marL="27305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and society. The main goals of AI are:</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Engineering</a:t>
            </a:r>
            <a:r>
              <a:rPr b="0" i="0" lang="en-US" sz="2400" u="none" cap="none" strike="noStrike">
                <a:solidFill>
                  <a:schemeClr val="dk1"/>
                </a:solidFill>
                <a:latin typeface="Libre Baskerville"/>
                <a:ea typeface="Libre Baskerville"/>
                <a:cs typeface="Libre Baskerville"/>
                <a:sym typeface="Libre Baskerville"/>
              </a:rPr>
              <a:t>: solve real-world problems using knowledge and reasoning. AI can help us solve difficult, real-world problems, creating new opportunities in business, engineering, and many other application areas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50" name="Google Shape;250;p1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51" name="Google Shape;251;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Goals of AI (cont’d)</a:t>
            </a:r>
            <a:endParaRPr/>
          </a:p>
          <a:p>
            <a:pPr indent="-457200" lvl="0" marL="45720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381000" lvl="1" marL="838200" marR="0" rtl="0" algn="l">
              <a:lnSpc>
                <a:spcPct val="90000"/>
              </a:lnSpc>
              <a:spcBef>
                <a:spcPts val="300"/>
              </a:spcBef>
              <a:spcAft>
                <a:spcPts val="0"/>
              </a:spcAft>
              <a:buClr>
                <a:schemeClr val="accent2"/>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Scientific</a:t>
            </a:r>
            <a:r>
              <a:rPr b="0" i="0" lang="en-US" sz="2400" u="none" cap="none" strike="noStrike">
                <a:solidFill>
                  <a:schemeClr val="dk1"/>
                </a:solidFill>
                <a:latin typeface="Libre Baskerville"/>
                <a:ea typeface="Libre Baskerville"/>
                <a:cs typeface="Libre Baskerville"/>
                <a:sym typeface="Libre Baskerville"/>
              </a:rPr>
              <a:t>: use computers as a platform for studying intelligence itself. Scientists design theories hypothesizing aspects of intelligence then they can implement these theories on a computer.</a:t>
            </a:r>
            <a:endParaRPr/>
          </a:p>
          <a:p>
            <a:pPr indent="-306070" lvl="0" marL="45720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457200" lvl="0" marL="4572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Even as AI Technology becomes integrated into the fabric </a:t>
            </a:r>
            <a:endParaRPr/>
          </a:p>
          <a:p>
            <a:pPr indent="-457200" lvl="0" marL="4572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of everyday life. AI researchers remain focused on the grand</a:t>
            </a:r>
            <a:endParaRPr/>
          </a:p>
          <a:p>
            <a:pPr indent="-457200" lvl="0" marL="4572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challenges of automating intelligence.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57" name="Google Shape;257;p16"/>
          <p:cNvSpPr txBox="1"/>
          <p:nvPr>
            <p:ph idx="1" type="body"/>
          </p:nvPr>
        </p:nvSpPr>
        <p:spPr>
          <a:xfrm>
            <a:off x="1182687" y="2017712"/>
            <a:ext cx="4456112" cy="4114800"/>
          </a:xfrm>
          <a:prstGeom prst="rect">
            <a:avLst/>
          </a:prstGeom>
          <a:noFill/>
          <a:ln>
            <a:noFill/>
          </a:ln>
        </p:spPr>
        <p:txBody>
          <a:bodyPr anchorCtr="0" anchor="t" bIns="45700" lIns="91425" spcFirstLastPara="1" rIns="91425" wrap="square" tIns="45700">
            <a:noAutofit/>
          </a:bodyPr>
          <a:lstStyle/>
          <a:p>
            <a:pPr indent="-273050" lvl="0" marL="273050" rtl="0" algn="ctr">
              <a:lnSpc>
                <a:spcPct val="80000"/>
              </a:lnSpc>
              <a:spcBef>
                <a:spcPts val="0"/>
              </a:spcBef>
              <a:spcAft>
                <a:spcPts val="0"/>
              </a:spcAft>
              <a:buSzPts val="2040"/>
              <a:buNone/>
            </a:pPr>
            <a:r>
              <a:rPr b="0" i="1" lang="en-US" sz="2400" u="none">
                <a:solidFill>
                  <a:schemeClr val="dk1"/>
                </a:solidFill>
                <a:latin typeface="Libre Baskerville"/>
                <a:ea typeface="Libre Baskerville"/>
                <a:cs typeface="Libre Baskerville"/>
                <a:sym typeface="Libre Baskerville"/>
              </a:rPr>
              <a:t>Examples of AI Application systems:</a:t>
            </a:r>
            <a:r>
              <a:rPr b="0" i="0" lang="en-US" sz="2400" u="none">
                <a:solidFill>
                  <a:schemeClr val="dk1"/>
                </a:solidFill>
                <a:latin typeface="Libre Baskerville"/>
                <a:ea typeface="Libre Baskerville"/>
                <a:cs typeface="Libre Baskerville"/>
                <a:sym typeface="Libre Baskerville"/>
              </a:rPr>
              <a:t> </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Game Playing</a:t>
            </a:r>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TDGammon</a:t>
            </a:r>
            <a:r>
              <a:rPr b="0" i="0" lang="en-US" sz="2000" u="none">
                <a:solidFill>
                  <a:schemeClr val="dk1"/>
                </a:solidFill>
                <a:latin typeface="Libre Baskerville"/>
                <a:ea typeface="Libre Baskerville"/>
                <a:cs typeface="Libre Baskerville"/>
                <a:sym typeface="Libre Baskerville"/>
              </a:rPr>
              <a:t>, the world champion backgammon player, built by Gerry Tesauro of IBM research</a:t>
            </a:r>
            <a:endParaRPr/>
          </a:p>
          <a:p>
            <a:pPr indent="-131444" lvl="2" marL="822325" rtl="0" algn="l">
              <a:lnSpc>
                <a:spcPct val="80000"/>
              </a:lnSpc>
              <a:spcBef>
                <a:spcPts val="300"/>
              </a:spcBef>
              <a:spcAft>
                <a:spcPts val="0"/>
              </a:spcAft>
              <a:buClr>
                <a:srgbClr val="E6B1AB"/>
              </a:buClr>
              <a:buSzPts val="1530"/>
              <a:buNone/>
            </a:pPr>
            <a:r>
              <a:t/>
            </a:r>
            <a:endParaRPr b="0" i="0" sz="18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Deep Blue</a:t>
            </a:r>
            <a:r>
              <a:rPr b="0" i="0" lang="en-US" sz="2000" u="none">
                <a:solidFill>
                  <a:schemeClr val="dk1"/>
                </a:solidFill>
                <a:latin typeface="Libre Baskerville"/>
                <a:ea typeface="Libre Baskerville"/>
                <a:cs typeface="Libre Baskerville"/>
                <a:sym typeface="Libre Baskerville"/>
              </a:rPr>
              <a:t> chess program beat world champion Gary Kasparov</a:t>
            </a:r>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Chinook checkers program </a:t>
            </a:r>
            <a:endParaRPr/>
          </a:p>
        </p:txBody>
      </p:sp>
      <p:pic>
        <p:nvPicPr>
          <p:cNvPr id="258" name="Google Shape;258;p16"/>
          <p:cNvPicPr preferRelativeResize="0"/>
          <p:nvPr>
            <p:ph idx="1" type="body"/>
          </p:nvPr>
        </p:nvPicPr>
        <p:blipFill rotWithShape="1">
          <a:blip r:embed="rId3">
            <a:alphaModFix/>
          </a:blip>
          <a:srcRect b="0" l="0" r="0" t="0"/>
          <a:stretch/>
        </p:blipFill>
        <p:spPr>
          <a:xfrm>
            <a:off x="6111875" y="2360612"/>
            <a:ext cx="1876425" cy="1295400"/>
          </a:xfrm>
          <a:prstGeom prst="rect">
            <a:avLst/>
          </a:prstGeom>
          <a:noFill/>
          <a:ln>
            <a:noFill/>
          </a:ln>
        </p:spPr>
      </p:pic>
      <p:pic>
        <p:nvPicPr>
          <p:cNvPr descr="deepblue" id="259" name="Google Shape;259;p16"/>
          <p:cNvPicPr preferRelativeResize="0"/>
          <p:nvPr>
            <p:ph idx="2" type="body"/>
          </p:nvPr>
        </p:nvPicPr>
        <p:blipFill rotWithShape="1">
          <a:blip r:embed="rId4">
            <a:alphaModFix/>
          </a:blip>
          <a:srcRect b="0" l="0" r="0" t="0"/>
          <a:stretch/>
        </p:blipFill>
        <p:spPr>
          <a:xfrm>
            <a:off x="5865812" y="4151312"/>
            <a:ext cx="2368550" cy="1981200"/>
          </a:xfrm>
          <a:prstGeom prst="rect">
            <a:avLst/>
          </a:prstGeom>
          <a:noFill/>
          <a:ln>
            <a:noFill/>
          </a:ln>
        </p:spPr>
      </p:pic>
      <p:sp>
        <p:nvSpPr>
          <p:cNvPr id="260" name="Google Shape;260;p1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66" name="Google Shape;266;p1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67" name="Google Shape;267;p17"/>
          <p:cNvSpPr txBox="1"/>
          <p:nvPr>
            <p:ph idx="1" type="body"/>
          </p:nvPr>
        </p:nvSpPr>
        <p:spPr>
          <a:xfrm>
            <a:off x="609600" y="1828800"/>
            <a:ext cx="7772400" cy="4303712"/>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90000"/>
              </a:lnSpc>
              <a:spcBef>
                <a:spcPts val="0"/>
              </a:spcBef>
              <a:spcAft>
                <a:spcPts val="0"/>
              </a:spcAft>
              <a:buClr>
                <a:schemeClr val="accent1"/>
              </a:buClr>
              <a:buSzPts val="2040"/>
              <a:buFont typeface="Noto Sans Symbols"/>
              <a:buNone/>
            </a:pPr>
            <a:r>
              <a:rPr b="0" i="1" lang="en-US" sz="2400" u="none">
                <a:solidFill>
                  <a:schemeClr val="dk1"/>
                </a:solidFill>
                <a:latin typeface="Libre Baskerville"/>
                <a:ea typeface="Libre Baskerville"/>
                <a:cs typeface="Libre Baskerville"/>
                <a:sym typeface="Libre Baskerville"/>
              </a:rPr>
              <a:t>Examples of AI Application systems:</a:t>
            </a:r>
            <a:r>
              <a:rPr b="0" i="0" lang="en-US" sz="2400" u="none">
                <a:solidFill>
                  <a:schemeClr val="dk1"/>
                </a:solidFill>
                <a:latin typeface="Libre Baskerville"/>
                <a:ea typeface="Libre Baskerville"/>
                <a:cs typeface="Libre Baskerville"/>
                <a:sym typeface="Libre Baskerville"/>
              </a:rPr>
              <a:t> </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Natural Language Understanding</a:t>
            </a:r>
            <a:endParaRPr/>
          </a:p>
          <a:p>
            <a:pPr indent="-120649" lvl="1" marL="547687" marR="0" rtl="0" algn="l">
              <a:lnSpc>
                <a:spcPct val="9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700"/>
              <a:buFont typeface="Noto Sans Symbols"/>
              <a:buChar char="❑"/>
            </a:pPr>
            <a:r>
              <a:rPr b="1" i="1" lang="en-US" sz="2000" u="none" cap="none" strike="noStrike">
                <a:solidFill>
                  <a:schemeClr val="dk1"/>
                </a:solidFill>
                <a:latin typeface="Libre Baskerville"/>
                <a:ea typeface="Libre Baskerville"/>
                <a:cs typeface="Libre Baskerville"/>
                <a:sym typeface="Libre Baskerville"/>
              </a:rPr>
              <a:t>AI Translators </a:t>
            </a:r>
            <a:r>
              <a:rPr b="1" i="0" lang="en-US" sz="2000" u="none" cap="none" strike="noStrike">
                <a:solidFill>
                  <a:schemeClr val="dk1"/>
                </a:solidFill>
                <a:latin typeface="Libre Baskerville"/>
                <a:ea typeface="Libre Baskerville"/>
                <a:cs typeface="Libre Baskerville"/>
                <a:sym typeface="Libre Baskerville"/>
              </a:rPr>
              <a:t>– spoken to and prints what one wants in foreign languages.</a:t>
            </a:r>
            <a:endParaRPr/>
          </a:p>
          <a:p>
            <a:pPr indent="-120649" lvl="1" marL="547687" marR="0" rtl="0" algn="l">
              <a:lnSpc>
                <a:spcPct val="9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0"/>
              </a:spcBef>
              <a:spcAft>
                <a:spcPts val="0"/>
              </a:spcAft>
              <a:buClr>
                <a:schemeClr val="dk1"/>
              </a:buClr>
              <a:buSzPts val="1700"/>
              <a:buFont typeface="Noto Sans Symbols"/>
              <a:buChar char="❑"/>
            </a:pPr>
            <a:r>
              <a:rPr b="1" i="1" lang="en-US" sz="2000" u="none" cap="none" strike="noStrike">
                <a:solidFill>
                  <a:schemeClr val="dk1"/>
                </a:solidFill>
                <a:latin typeface="Libre Baskerville"/>
                <a:ea typeface="Libre Baskerville"/>
                <a:cs typeface="Libre Baskerville"/>
                <a:sym typeface="Libre Baskerville"/>
              </a:rPr>
              <a:t>Natural language understanding (spell checkers, grammar checkers)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73" name="Google Shape;273;p1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74" name="Google Shape;274;p18"/>
          <p:cNvSpPr txBox="1"/>
          <p:nvPr>
            <p:ph idx="1" type="body"/>
          </p:nvPr>
        </p:nvSpPr>
        <p:spPr>
          <a:xfrm>
            <a:off x="762000" y="1447800"/>
            <a:ext cx="7772400" cy="4876800"/>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80000"/>
              </a:lnSpc>
              <a:spcBef>
                <a:spcPts val="0"/>
              </a:spcBef>
              <a:spcAft>
                <a:spcPts val="0"/>
              </a:spcAft>
              <a:buClr>
                <a:schemeClr val="accent1"/>
              </a:buClr>
              <a:buSzPts val="1700"/>
              <a:buFont typeface="Noto Sans Symbols"/>
              <a:buNone/>
            </a:pPr>
            <a:r>
              <a:rPr b="0" i="1" lang="en-US" sz="2000" u="none">
                <a:solidFill>
                  <a:schemeClr val="dk1"/>
                </a:solidFill>
                <a:latin typeface="Libre Baskerville"/>
                <a:ea typeface="Libre Baskerville"/>
                <a:cs typeface="Libre Baskerville"/>
                <a:sym typeface="Libre Baskerville"/>
              </a:rPr>
              <a:t>Examples of AI Application Systems:</a:t>
            </a:r>
            <a:r>
              <a:rPr b="0" i="0" lang="en-US" sz="2000" u="none">
                <a:solidFill>
                  <a:schemeClr val="dk1"/>
                </a:solidFill>
                <a:latin typeface="Libre Baskerville"/>
                <a:ea typeface="Libre Baskerville"/>
                <a:cs typeface="Libre Baskerville"/>
                <a:sym typeface="Libre Baskerville"/>
              </a:rPr>
              <a:t> </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Expert Systems:</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In geology</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FF3300"/>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prospector expert system carries evaluation of mineral potential of geological site or region</a:t>
            </a:r>
            <a:endParaRPr/>
          </a:p>
          <a:p>
            <a:pPr indent="-120649" lvl="1" marL="547687" marR="0" rtl="0" algn="l">
              <a:lnSpc>
                <a:spcPct val="80000"/>
              </a:lnSpc>
              <a:spcBef>
                <a:spcPts val="300"/>
              </a:spcBef>
              <a:spcAft>
                <a:spcPts val="0"/>
              </a:spcAft>
              <a:buClr>
                <a:srgbClr val="FF3300"/>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Diagnostic Systems</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0000FF"/>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Pathfinder, a medical diagnosis system (suggests tests and makes diagnosis) developed by Heckerman and other Microsoft research </a:t>
            </a:r>
            <a:endParaRPr/>
          </a:p>
          <a:p>
            <a:pPr indent="-120649" lvl="1" marL="547687" marR="0" rtl="0" algn="l">
              <a:lnSpc>
                <a:spcPct val="80000"/>
              </a:lnSpc>
              <a:spcBef>
                <a:spcPts val="300"/>
              </a:spcBef>
              <a:spcAft>
                <a:spcPts val="0"/>
              </a:spcAft>
              <a:buClr>
                <a:srgbClr val="0000FF"/>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0000FF"/>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MYCIN system for diagnosing bacterial infections of the blood and suggesting  treatments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80" name="Google Shape;280;p1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81" name="Google Shape;281;p19"/>
          <p:cNvSpPr txBox="1"/>
          <p:nvPr>
            <p:ph idx="1" type="body"/>
          </p:nvPr>
        </p:nvSpPr>
        <p:spPr>
          <a:xfrm>
            <a:off x="838200" y="1524000"/>
            <a:ext cx="7772400" cy="4303712"/>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80000"/>
              </a:lnSpc>
              <a:spcBef>
                <a:spcPts val="0"/>
              </a:spcBef>
              <a:spcAft>
                <a:spcPts val="0"/>
              </a:spcAft>
              <a:buClr>
                <a:schemeClr val="accent1"/>
              </a:buClr>
              <a:buSzPts val="1700"/>
              <a:buFont typeface="Noto Sans Symbols"/>
              <a:buNone/>
            </a:pPr>
            <a:r>
              <a:rPr b="0" i="1" lang="en-US" sz="2000" u="none">
                <a:solidFill>
                  <a:schemeClr val="dk1"/>
                </a:solidFill>
                <a:latin typeface="Libre Baskerville"/>
                <a:ea typeface="Libre Baskerville"/>
                <a:cs typeface="Libre Baskerville"/>
                <a:sym typeface="Libre Baskerville"/>
              </a:rPr>
              <a:t>Examples of AI Application Systems:</a:t>
            </a:r>
            <a:r>
              <a:rPr b="0" i="0" lang="en-US" sz="2000" u="none">
                <a:solidFill>
                  <a:schemeClr val="dk1"/>
                </a:solidFill>
                <a:latin typeface="Libre Baskerville"/>
                <a:ea typeface="Libre Baskerville"/>
                <a:cs typeface="Libre Baskerville"/>
                <a:sym typeface="Libre Baskerville"/>
              </a:rPr>
              <a:t> </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Expert Systems:</a:t>
            </a:r>
            <a:endParaRPr/>
          </a:p>
          <a:p>
            <a:pPr indent="-120649" lvl="1" marL="547687"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Financial Decision Making</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FF3300"/>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Credit card providers, banks, mortgage companies use AI systems to detect fraud and expedite  financial transactions. </a:t>
            </a:r>
            <a:endParaRPr/>
          </a:p>
          <a:p>
            <a:pPr indent="-120649" lvl="1" marL="547687" marR="0" rtl="0" algn="l">
              <a:lnSpc>
                <a:spcPct val="80000"/>
              </a:lnSpc>
              <a:spcBef>
                <a:spcPts val="300"/>
              </a:spcBef>
              <a:spcAft>
                <a:spcPts val="0"/>
              </a:spcAft>
              <a:buClr>
                <a:srgbClr val="FF3300"/>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rgbClr val="FF3300"/>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Configuring Hardware and Software</a:t>
            </a:r>
            <a:endParaRPr/>
          </a:p>
          <a:p>
            <a:pPr indent="-165100" lvl="0" marL="273050" marR="0" rtl="0" algn="l">
              <a:lnSpc>
                <a:spcPct val="80000"/>
              </a:lnSpc>
              <a:spcBef>
                <a:spcPts val="500"/>
              </a:spcBef>
              <a:spcAft>
                <a:spcPts val="0"/>
              </a:spcAft>
              <a:buClr>
                <a:srgbClr val="FF3300"/>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rgbClr val="0000FF"/>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AI systems configure custom computer, communications, and manufacturing systems, guaranteeing the purchaser maximum efficiency and minimum setup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85800" y="609600"/>
            <a:ext cx="8229600" cy="81915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
        <p:nvSpPr>
          <p:cNvPr id="155" name="Google Shape;155;p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6" name="Google Shape;156;p2"/>
          <p:cNvSpPr txBox="1"/>
          <p:nvPr>
            <p:ph idx="1" type="body"/>
          </p:nvPr>
        </p:nvSpPr>
        <p:spPr>
          <a:xfrm>
            <a:off x="457200" y="1600200"/>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Course Description</a:t>
            </a:r>
            <a:endParaRPr/>
          </a:p>
          <a:p>
            <a:pPr indent="-132715" lvl="0" marL="273050" marR="0" rtl="0" algn="l">
              <a:lnSpc>
                <a:spcPct val="90000"/>
              </a:lnSpc>
              <a:spcBef>
                <a:spcPts val="500"/>
              </a:spcBef>
              <a:spcAft>
                <a:spcPts val="0"/>
              </a:spcAft>
              <a:buClr>
                <a:schemeClr val="accent1"/>
              </a:buClr>
              <a:buSzPts val="221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This course provides a general introduction to AI (Artificial Intelligence): Its techniques and its main sub-fields. </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gives an overview of underlying ideas, such as search, knowledge representation, expert systems and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87" name="Google Shape;287;p20"/>
          <p:cNvSpPr txBox="1"/>
          <p:nvPr>
            <p:ph idx="1" type="body"/>
          </p:nvPr>
        </p:nvSpPr>
        <p:spPr>
          <a:xfrm>
            <a:off x="762000" y="1828800"/>
            <a:ext cx="7808912" cy="5029200"/>
          </a:xfrm>
          <a:prstGeom prst="rect">
            <a:avLst/>
          </a:prstGeom>
          <a:noFill/>
          <a:ln>
            <a:noFill/>
          </a:ln>
        </p:spPr>
        <p:txBody>
          <a:bodyPr anchorCtr="0" anchor="t" bIns="45700" lIns="91425" spcFirstLastPara="1" rIns="91425" wrap="square" tIns="45700">
            <a:noAutofit/>
          </a:bodyPr>
          <a:lstStyle/>
          <a:p>
            <a:pPr indent="-273050" lvl="0" marL="273050" rtl="0" algn="ctr">
              <a:lnSpc>
                <a:spcPct val="80000"/>
              </a:lnSpc>
              <a:spcBef>
                <a:spcPts val="0"/>
              </a:spcBef>
              <a:spcAft>
                <a:spcPts val="0"/>
              </a:spcAft>
              <a:buSzPts val="2040"/>
              <a:buNone/>
            </a:pPr>
            <a:r>
              <a:rPr b="0" i="1" lang="en-US" sz="2400" u="none">
                <a:solidFill>
                  <a:schemeClr val="dk1"/>
                </a:solidFill>
                <a:latin typeface="Libre Baskerville"/>
                <a:ea typeface="Libre Baskerville"/>
                <a:cs typeface="Libre Baskerville"/>
                <a:sym typeface="Libre Baskerville"/>
              </a:rPr>
              <a:t>Examples of AI Application Systems:</a:t>
            </a:r>
            <a:r>
              <a:rPr b="0" i="0" lang="en-US" sz="2400" u="none">
                <a:solidFill>
                  <a:schemeClr val="dk1"/>
                </a:solidFill>
                <a:latin typeface="Libre Baskerville"/>
                <a:ea typeface="Libre Baskerville"/>
                <a:cs typeface="Libre Baskerville"/>
                <a:sym typeface="Libre Baskerville"/>
              </a:rPr>
              <a:t> </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Robotics:</a:t>
            </a:r>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20649" lvl="1" marL="547687" rtl="0" algn="l">
              <a:lnSpc>
                <a:spcPct val="8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8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Robotics becoming increasing important in various areas like: games, to handle hazardous conditions and to do tedious jobs among other things. For examples:</a:t>
            </a:r>
            <a:endParaRPr/>
          </a:p>
          <a:p>
            <a:pPr indent="-169226" lvl="1" marL="547687" rtl="0" algn="l">
              <a:lnSpc>
                <a:spcPct val="80000"/>
              </a:lnSpc>
              <a:spcBef>
                <a:spcPts val="300"/>
              </a:spcBef>
              <a:spcAft>
                <a:spcPts val="0"/>
              </a:spcAft>
              <a:buClr>
                <a:schemeClr val="accent2"/>
              </a:buClr>
              <a:buSzPts val="935"/>
              <a:buFont typeface="Noto Sans Symbols"/>
              <a:buNone/>
            </a:pPr>
            <a:r>
              <a:t/>
            </a:r>
            <a:endParaRPr b="0" i="0" sz="11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   			- automated cars, ping pong player</a:t>
            </a:r>
            <a:endParaRPr/>
          </a:p>
          <a:p>
            <a:pPr indent="-273050" lvl="0" marL="273050" rtl="0" algn="l">
              <a:lnSpc>
                <a:spcPct val="8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   			- mining, construction, agriculture</a:t>
            </a:r>
            <a:endParaRPr/>
          </a:p>
          <a:p>
            <a:pPr indent="-273050" lvl="0" marL="273050" rtl="0" algn="l">
              <a:lnSpc>
                <a:spcPct val="8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   			- garbage collection</a:t>
            </a:r>
            <a:endParaRPr/>
          </a:p>
        </p:txBody>
      </p:sp>
      <p:pic>
        <p:nvPicPr>
          <p:cNvPr id="288" name="Google Shape;288;p20"/>
          <p:cNvPicPr preferRelativeResize="0"/>
          <p:nvPr>
            <p:ph idx="1" type="body"/>
          </p:nvPr>
        </p:nvPicPr>
        <p:blipFill rotWithShape="1">
          <a:blip r:embed="rId3">
            <a:alphaModFix/>
          </a:blip>
          <a:srcRect b="0" l="0" r="0" t="0"/>
          <a:stretch/>
        </p:blipFill>
        <p:spPr>
          <a:xfrm>
            <a:off x="3276600" y="2514600"/>
            <a:ext cx="2590800" cy="1716087"/>
          </a:xfrm>
          <a:prstGeom prst="rect">
            <a:avLst/>
          </a:prstGeom>
          <a:noFill/>
          <a:ln>
            <a:noFill/>
          </a:ln>
        </p:spPr>
      </p:pic>
      <p:sp>
        <p:nvSpPr>
          <p:cNvPr id="289" name="Google Shape;289;p2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95" name="Google Shape;295;p2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96" name="Google Shape;296;p21"/>
          <p:cNvSpPr txBox="1"/>
          <p:nvPr>
            <p:ph idx="1" type="body"/>
          </p:nvPr>
        </p:nvSpPr>
        <p:spPr>
          <a:xfrm>
            <a:off x="914400" y="1676400"/>
            <a:ext cx="7772400" cy="4303712"/>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80000"/>
              </a:lnSpc>
              <a:spcBef>
                <a:spcPts val="0"/>
              </a:spcBef>
              <a:spcAft>
                <a:spcPts val="0"/>
              </a:spcAft>
              <a:buClr>
                <a:schemeClr val="accent1"/>
              </a:buClr>
              <a:buSzPts val="2040"/>
              <a:buFont typeface="Noto Sans Symbols"/>
              <a:buNone/>
            </a:pPr>
            <a:r>
              <a:rPr b="1" i="1" lang="en-US" sz="2400" u="none">
                <a:solidFill>
                  <a:schemeClr val="dk1"/>
                </a:solidFill>
                <a:latin typeface="Libre Baskerville"/>
                <a:ea typeface="Libre Baskerville"/>
                <a:cs typeface="Libre Baskerville"/>
                <a:sym typeface="Libre Baskerville"/>
              </a:rPr>
              <a:t>Examples of AI Application systems:</a:t>
            </a:r>
            <a:r>
              <a:rPr b="1" i="0" lang="en-US" sz="2400" u="none">
                <a:solidFill>
                  <a:schemeClr val="dk1"/>
                </a:solidFill>
                <a:latin typeface="Libre Baskerville"/>
                <a:ea typeface="Libre Baskerville"/>
                <a:cs typeface="Libre Baskerville"/>
                <a:sym typeface="Libre Baskerville"/>
              </a:rPr>
              <a:t> </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Other examples:</a:t>
            </a:r>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143510" lvl="0" marL="273050" marR="0" rtl="0" algn="l">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0"/>
              </a:spcBef>
              <a:spcAft>
                <a:spcPts val="0"/>
              </a:spcAft>
              <a:buClr>
                <a:srgbClr val="0000FF"/>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Handwriting recognition (US postal service zip code readers)</a:t>
            </a:r>
            <a:endParaRPr/>
          </a:p>
          <a:p>
            <a:pPr indent="-143510" lvl="0" marL="273050" marR="0" rtl="0" algn="l">
              <a:lnSpc>
                <a:spcPct val="80000"/>
              </a:lnSpc>
              <a:spcBef>
                <a:spcPts val="0"/>
              </a:spcBef>
              <a:spcAft>
                <a:spcPts val="0"/>
              </a:spcAft>
              <a:buClr>
                <a:srgbClr val="0000FF"/>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marR="0" rtl="0" algn="l">
              <a:lnSpc>
                <a:spcPct val="80000"/>
              </a:lnSpc>
              <a:spcBef>
                <a:spcPts val="0"/>
              </a:spcBef>
              <a:spcAft>
                <a:spcPts val="0"/>
              </a:spcAft>
              <a:buClr>
                <a:srgbClr val="0000FF"/>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0"/>
              </a:spcBef>
              <a:spcAft>
                <a:spcPts val="0"/>
              </a:spcAft>
              <a:buClr>
                <a:srgbClr val="0000FF"/>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Automated theorem proving</a:t>
            </a:r>
            <a:endParaRPr/>
          </a:p>
          <a:p>
            <a:pPr indent="-143510" lvl="0" marL="273050" marR="0" rtl="0" algn="l">
              <a:lnSpc>
                <a:spcPct val="80000"/>
              </a:lnSpc>
              <a:spcBef>
                <a:spcPts val="0"/>
              </a:spcBef>
              <a:spcAft>
                <a:spcPts val="0"/>
              </a:spcAft>
              <a:buClr>
                <a:srgbClr val="0000FF"/>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0"/>
              </a:spcBef>
              <a:spcAft>
                <a:spcPts val="0"/>
              </a:spcAft>
              <a:buClr>
                <a:srgbClr val="0000FF"/>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use inference methods to prove new theorems </a:t>
            </a:r>
            <a:endParaRPr/>
          </a:p>
          <a:p>
            <a:pPr indent="-99059" lvl="1" marL="547687" marR="0" rtl="0" algn="l">
              <a:lnSpc>
                <a:spcPct val="80000"/>
              </a:lnSpc>
              <a:spcBef>
                <a:spcPts val="0"/>
              </a:spcBef>
              <a:spcAft>
                <a:spcPts val="0"/>
              </a:spcAft>
              <a:buClr>
                <a:srgbClr val="0000FF"/>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99059" lvl="1" marL="547687" marR="0" rtl="0" algn="l">
              <a:lnSpc>
                <a:spcPct val="80000"/>
              </a:lnSpc>
              <a:spcBef>
                <a:spcPts val="0"/>
              </a:spcBef>
              <a:spcAft>
                <a:spcPts val="0"/>
              </a:spcAft>
              <a:buClr>
                <a:srgbClr val="0000FF"/>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0"/>
              </a:spcBef>
              <a:spcAft>
                <a:spcPts val="0"/>
              </a:spcAft>
              <a:buClr>
                <a:srgbClr val="0000FF"/>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Web search Engines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t>
            </a:r>
            <a:br>
              <a:rPr b="0" i="0" lang="en-US" sz="3600" u="none">
                <a:solidFill>
                  <a:schemeClr val="dk2"/>
                </a:solidFill>
                <a:latin typeface="Libre Franklin"/>
                <a:ea typeface="Libre Franklin"/>
                <a:cs typeface="Libre Franklin"/>
                <a:sym typeface="Libre Franklin"/>
              </a:rPr>
            </a:br>
            <a:r>
              <a:rPr b="0" i="0" lang="en-US" sz="3600" u="none">
                <a:solidFill>
                  <a:schemeClr val="dk2"/>
                </a:solidFill>
                <a:latin typeface="Libre Franklin"/>
                <a:ea typeface="Libre Franklin"/>
                <a:cs typeface="Libre Franklin"/>
                <a:sym typeface="Libre Franklin"/>
              </a:rPr>
              <a:t>A Quick Introductory Overview</a:t>
            </a:r>
            <a:endParaRPr/>
          </a:p>
        </p:txBody>
      </p:sp>
      <p:sp>
        <p:nvSpPr>
          <p:cNvPr id="302" name="Google Shape;302;p2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03" name="Google Shape;303;p22"/>
          <p:cNvSpPr txBox="1"/>
          <p:nvPr>
            <p:ph idx="1" type="body"/>
          </p:nvPr>
        </p:nvSpPr>
        <p:spPr>
          <a:xfrm>
            <a:off x="685800" y="1676400"/>
            <a:ext cx="7772400" cy="4303712"/>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marR="0" rtl="0" algn="l">
              <a:lnSpc>
                <a:spcPct val="9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The main AI topics we’ll cover in this course:</a:t>
            </a:r>
            <a:endParaRPr/>
          </a:p>
          <a:p>
            <a:pPr indent="-381000" lvl="0" marL="38100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Problem solving by searching</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(Uninformed search, heuristic search …)</a:t>
            </a:r>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Knowledge-based systems </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(expert systems …)</a:t>
            </a:r>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Machine learning</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(neural networks, RL …)</a:t>
            </a:r>
            <a:endParaRPr/>
          </a:p>
          <a:p>
            <a:pPr indent="-381000" lvl="0" marL="381000" marR="0" rtl="0" algn="l">
              <a:lnSpc>
                <a:spcPct val="9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Artificial Life &lt;Modern AI&gt;</a:t>
            </a:r>
            <a:endParaRPr/>
          </a:p>
          <a:p>
            <a:pPr indent="-381000" lvl="0" marL="381000" marR="0" rtl="0" algn="l">
              <a:lnSpc>
                <a:spcPct val="90000"/>
              </a:lnSpc>
              <a:spcBef>
                <a:spcPts val="50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			(cellular automata, GAs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t>
            </a:r>
            <a:br>
              <a:rPr b="0" i="0" lang="en-US" sz="3600" u="none">
                <a:solidFill>
                  <a:schemeClr val="dk2"/>
                </a:solidFill>
                <a:latin typeface="Libre Franklin"/>
                <a:ea typeface="Libre Franklin"/>
                <a:cs typeface="Libre Franklin"/>
                <a:sym typeface="Libre Franklin"/>
              </a:rPr>
            </a:br>
            <a:r>
              <a:rPr b="0" i="0" lang="en-US" sz="3600" u="none">
                <a:solidFill>
                  <a:schemeClr val="dk2"/>
                </a:solidFill>
                <a:latin typeface="Libre Franklin"/>
                <a:ea typeface="Libre Franklin"/>
                <a:cs typeface="Libre Franklin"/>
                <a:sym typeface="Libre Franklin"/>
              </a:rPr>
              <a:t>A Quick Introductory Overview</a:t>
            </a:r>
            <a:endParaRPr/>
          </a:p>
        </p:txBody>
      </p:sp>
      <p:sp>
        <p:nvSpPr>
          <p:cNvPr id="309" name="Google Shape;309;p2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10" name="Google Shape;310;p23"/>
          <p:cNvSpPr txBox="1"/>
          <p:nvPr>
            <p:ph idx="1" type="body"/>
          </p:nvPr>
        </p:nvSpPr>
        <p:spPr>
          <a:xfrm>
            <a:off x="762000" y="1676400"/>
            <a:ext cx="7772400" cy="4876800"/>
          </a:xfrm>
          <a:prstGeom prst="rect">
            <a:avLst/>
          </a:prstGeom>
          <a:noFill/>
          <a:ln>
            <a:noFill/>
          </a:ln>
        </p:spPr>
        <p:txBody>
          <a:bodyPr anchorCtr="0" anchor="t" bIns="45700" lIns="91425" spcFirstLastPara="1" rIns="91425" wrap="square" tIns="45700">
            <a:noAutofit/>
          </a:bodyPr>
          <a:lstStyle/>
          <a:p>
            <a:pPr indent="-381000" lvl="0" marL="381000" marR="0" rtl="0" algn="ctr">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Problem Solving by Searching</a:t>
            </a:r>
            <a:endParaRPr/>
          </a:p>
          <a:p>
            <a:pPr indent="-381000" lvl="0" marL="38100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Why search ?</a:t>
            </a:r>
            <a:endParaRPr/>
          </a:p>
          <a:p>
            <a:pPr indent="-381000" lvl="0" marL="38100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Early works of AI was mainly towards</a:t>
            </a:r>
            <a:endParaRPr/>
          </a:p>
          <a:p>
            <a:pPr indent="-273050" lvl="0" marL="38100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proving theorems</a:t>
            </a:r>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solving puzzles</a:t>
            </a:r>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playing games</a:t>
            </a:r>
            <a:endParaRPr/>
          </a:p>
          <a:p>
            <a:pPr indent="-234950" lvl="1" marL="8001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All AI is search!</a:t>
            </a:r>
            <a:endParaRPr/>
          </a:p>
          <a:p>
            <a:pPr indent="-251459" lvl="0" marL="381000" marR="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Not totally true (obviously) but more true than you might think.</a:t>
            </a:r>
            <a:endParaRPr/>
          </a:p>
          <a:p>
            <a:pPr indent="-342900" lvl="1" marL="800100" marR="0" rtl="0" algn="l">
              <a:lnSpc>
                <a:spcPct val="8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Finding a good/best solution to a problem amongst many possible solutions</a:t>
            </a:r>
            <a:r>
              <a:rPr b="0" i="1" lang="en-US" sz="20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16" name="Google Shape;316;p24"/>
          <p:cNvSpPr txBox="1"/>
          <p:nvPr>
            <p:ph idx="1" type="body"/>
          </p:nvPr>
        </p:nvSpPr>
        <p:spPr>
          <a:xfrm>
            <a:off x="1182687" y="2017712"/>
            <a:ext cx="7504112" cy="1030287"/>
          </a:xfrm>
          <a:prstGeom prst="rect">
            <a:avLst/>
          </a:prstGeom>
          <a:noFill/>
          <a:ln>
            <a:noFill/>
          </a:ln>
        </p:spPr>
        <p:txBody>
          <a:bodyPr anchorCtr="0" anchor="t" bIns="45700" lIns="91425" spcFirstLastPara="1" rIns="91425" wrap="square" tIns="45700">
            <a:noAutofit/>
          </a:bodyPr>
          <a:lstStyle/>
          <a:p>
            <a:pPr indent="-381000" lvl="0" marL="381000" rtl="0" algn="ctr">
              <a:lnSpc>
                <a:spcPct val="9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Map searching (navigation)</a:t>
            </a:r>
            <a:endParaRPr/>
          </a:p>
        </p:txBody>
      </p:sp>
      <p:pic>
        <p:nvPicPr>
          <p:cNvPr descr="fig03_03" id="317" name="Google Shape;317;p24"/>
          <p:cNvPicPr preferRelativeResize="0"/>
          <p:nvPr>
            <p:ph idx="1" type="body"/>
          </p:nvPr>
        </p:nvPicPr>
        <p:blipFill rotWithShape="1">
          <a:blip r:embed="rId3">
            <a:alphaModFix/>
          </a:blip>
          <a:srcRect b="0" l="0" r="0" t="0"/>
          <a:stretch/>
        </p:blipFill>
        <p:spPr>
          <a:xfrm>
            <a:off x="1524000" y="3048000"/>
            <a:ext cx="6400800" cy="3671887"/>
          </a:xfrm>
          <a:prstGeom prst="rect">
            <a:avLst/>
          </a:prstGeom>
          <a:noFill/>
          <a:ln>
            <a:noFill/>
          </a:ln>
        </p:spPr>
      </p:pic>
      <p:sp>
        <p:nvSpPr>
          <p:cNvPr id="318" name="Google Shape;318;p2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19" name="Google Shape;319;p24"/>
          <p:cNvSpPr/>
          <p:nvPr/>
        </p:nvSpPr>
        <p:spPr>
          <a:xfrm>
            <a:off x="1905000" y="3886200"/>
            <a:ext cx="304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0" name="Google Shape;320;p24"/>
          <p:cNvSpPr/>
          <p:nvPr/>
        </p:nvSpPr>
        <p:spPr>
          <a:xfrm>
            <a:off x="5562600" y="5562600"/>
            <a:ext cx="304800" cy="457200"/>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5"/>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26" name="Google Shape;326;p25"/>
          <p:cNvSpPr txBox="1"/>
          <p:nvPr>
            <p:ph idx="1" type="body"/>
          </p:nvPr>
        </p:nvSpPr>
        <p:spPr>
          <a:xfrm>
            <a:off x="1182687" y="2017712"/>
            <a:ext cx="7504112" cy="1335087"/>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3*3*3 Rubik’s Cube</a:t>
            </a:r>
            <a:endParaRPr/>
          </a:p>
        </p:txBody>
      </p:sp>
      <p:pic>
        <p:nvPicPr>
          <p:cNvPr id="327" name="Google Shape;327;p25"/>
          <p:cNvPicPr preferRelativeResize="0"/>
          <p:nvPr>
            <p:ph idx="1" type="body"/>
          </p:nvPr>
        </p:nvPicPr>
        <p:blipFill rotWithShape="1">
          <a:blip r:embed="rId3">
            <a:alphaModFix/>
          </a:blip>
          <a:srcRect b="0" l="0" r="0" t="0"/>
          <a:stretch/>
        </p:blipFill>
        <p:spPr>
          <a:xfrm>
            <a:off x="2438400" y="3287712"/>
            <a:ext cx="4876800" cy="2960687"/>
          </a:xfrm>
          <a:prstGeom prst="rect">
            <a:avLst/>
          </a:prstGeom>
          <a:noFill/>
          <a:ln>
            <a:noFill/>
          </a:ln>
        </p:spPr>
      </p:pic>
      <p:sp>
        <p:nvSpPr>
          <p:cNvPr id="328" name="Google Shape;328;p2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6"/>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34" name="Google Shape;334;p26"/>
          <p:cNvSpPr txBox="1"/>
          <p:nvPr>
            <p:ph idx="1" type="body"/>
          </p:nvPr>
        </p:nvSpPr>
        <p:spPr>
          <a:xfrm>
            <a:off x="1182687" y="2017712"/>
            <a:ext cx="7504112" cy="1335087"/>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Classic AI search problems</a:t>
            </a:r>
            <a:endParaRPr/>
          </a:p>
          <a:p>
            <a:pPr indent="-381000" lvl="0" marL="38100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8-Puzzle</a:t>
            </a:r>
            <a:endParaRPr/>
          </a:p>
        </p:txBody>
      </p:sp>
      <p:sp>
        <p:nvSpPr>
          <p:cNvPr id="335" name="Google Shape;335;p26"/>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36" name="Google Shape;336;p26"/>
          <p:cNvGrpSpPr/>
          <p:nvPr/>
        </p:nvGrpSpPr>
        <p:grpSpPr>
          <a:xfrm>
            <a:off x="1981200" y="3886200"/>
            <a:ext cx="1752600" cy="1524000"/>
            <a:chOff x="4312" y="828"/>
            <a:chExt cx="1104" cy="960"/>
          </a:xfrm>
        </p:grpSpPr>
        <p:sp>
          <p:nvSpPr>
            <p:cNvPr id="337" name="Google Shape;337;p26"/>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8" name="Google Shape;338;p26"/>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339" name="Google Shape;339;p26"/>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340" name="Google Shape;340;p26"/>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3</a:t>
              </a:r>
              <a:endParaRPr/>
            </a:p>
          </p:txBody>
        </p:sp>
        <p:sp>
          <p:nvSpPr>
            <p:cNvPr id="341" name="Google Shape;341;p26"/>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342" name="Google Shape;342;p26"/>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7</a:t>
              </a:r>
              <a:endParaRPr/>
            </a:p>
          </p:txBody>
        </p:sp>
        <p:sp>
          <p:nvSpPr>
            <p:cNvPr id="343" name="Google Shape;343;p26"/>
            <p:cNvSpPr txBox="1"/>
            <p:nvPr/>
          </p:nvSpPr>
          <p:spPr>
            <a:xfrm>
              <a:off x="5032"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6</a:t>
              </a:r>
              <a:endParaRPr/>
            </a:p>
          </p:txBody>
        </p:sp>
        <p:sp>
          <p:nvSpPr>
            <p:cNvPr id="344" name="Google Shape;344;p26"/>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5</a:t>
              </a:r>
              <a:endParaRPr/>
            </a:p>
          </p:txBody>
        </p:sp>
        <p:sp>
          <p:nvSpPr>
            <p:cNvPr id="345" name="Google Shape;345;p26"/>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8</a:t>
              </a:r>
              <a:endParaRPr/>
            </a:p>
          </p:txBody>
        </p:sp>
        <p:sp>
          <p:nvSpPr>
            <p:cNvPr id="346" name="Google Shape;346;p26"/>
            <p:cNvSpPr txBox="1"/>
            <p:nvPr/>
          </p:nvSpPr>
          <p:spPr>
            <a:xfrm>
              <a:off x="5032" y="14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347" name="Google Shape;347;p26"/>
          <p:cNvGrpSpPr/>
          <p:nvPr/>
        </p:nvGrpSpPr>
        <p:grpSpPr>
          <a:xfrm>
            <a:off x="5334000" y="3886200"/>
            <a:ext cx="1752600" cy="1524000"/>
            <a:chOff x="4312" y="828"/>
            <a:chExt cx="1104" cy="960"/>
          </a:xfrm>
        </p:grpSpPr>
        <p:sp>
          <p:nvSpPr>
            <p:cNvPr id="348" name="Google Shape;348;p26"/>
            <p:cNvSpPr txBox="1"/>
            <p:nvPr/>
          </p:nvSpPr>
          <p:spPr>
            <a:xfrm>
              <a:off x="4312" y="828"/>
              <a:ext cx="1104" cy="96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9" name="Google Shape;349;p26"/>
            <p:cNvSpPr txBox="1"/>
            <p:nvPr/>
          </p:nvSpPr>
          <p:spPr>
            <a:xfrm>
              <a:off x="4360"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350" name="Google Shape;350;p26"/>
            <p:cNvSpPr txBox="1"/>
            <p:nvPr/>
          </p:nvSpPr>
          <p:spPr>
            <a:xfrm>
              <a:off x="4696"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351" name="Google Shape;351;p26"/>
            <p:cNvSpPr txBox="1"/>
            <p:nvPr/>
          </p:nvSpPr>
          <p:spPr>
            <a:xfrm>
              <a:off x="5032" y="876"/>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3</a:t>
              </a:r>
              <a:endParaRPr/>
            </a:p>
          </p:txBody>
        </p:sp>
        <p:sp>
          <p:nvSpPr>
            <p:cNvPr id="352" name="Google Shape;352;p26"/>
            <p:cNvSpPr txBox="1"/>
            <p:nvPr/>
          </p:nvSpPr>
          <p:spPr>
            <a:xfrm>
              <a:off x="4360"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353" name="Google Shape;353;p26"/>
            <p:cNvSpPr txBox="1"/>
            <p:nvPr/>
          </p:nvSpPr>
          <p:spPr>
            <a:xfrm>
              <a:off x="4696"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5</a:t>
              </a:r>
              <a:endParaRPr/>
            </a:p>
          </p:txBody>
        </p:sp>
        <p:sp>
          <p:nvSpPr>
            <p:cNvPr id="354" name="Google Shape;354;p26"/>
            <p:cNvSpPr txBox="1"/>
            <p:nvPr/>
          </p:nvSpPr>
          <p:spPr>
            <a:xfrm>
              <a:off x="5032" y="1164"/>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6</a:t>
              </a:r>
              <a:endParaRPr/>
            </a:p>
          </p:txBody>
        </p:sp>
        <p:sp>
          <p:nvSpPr>
            <p:cNvPr id="355" name="Google Shape;355;p26"/>
            <p:cNvSpPr txBox="1"/>
            <p:nvPr/>
          </p:nvSpPr>
          <p:spPr>
            <a:xfrm>
              <a:off x="4360"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7</a:t>
              </a:r>
              <a:endParaRPr/>
            </a:p>
          </p:txBody>
        </p:sp>
        <p:sp>
          <p:nvSpPr>
            <p:cNvPr id="356" name="Google Shape;356;p26"/>
            <p:cNvSpPr txBox="1"/>
            <p:nvPr/>
          </p:nvSpPr>
          <p:spPr>
            <a:xfrm>
              <a:off x="4696" y="1452"/>
              <a:ext cx="336" cy="304"/>
            </a:xfrm>
            <a:prstGeom prst="rect">
              <a:avLst/>
            </a:prstGeom>
            <a:solidFill>
              <a:srgbClr val="EAEAEA"/>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8</a:t>
              </a:r>
              <a:endParaRPr/>
            </a:p>
          </p:txBody>
        </p:sp>
        <p:sp>
          <p:nvSpPr>
            <p:cNvPr id="357" name="Google Shape;357;p26"/>
            <p:cNvSpPr txBox="1"/>
            <p:nvPr/>
          </p:nvSpPr>
          <p:spPr>
            <a:xfrm>
              <a:off x="5032" y="1452"/>
              <a:ext cx="336" cy="304"/>
            </a:xfrm>
            <a:prstGeom prst="rect">
              <a:avLst/>
            </a:prstGeom>
            <a:solidFill>
              <a:schemeClr val="lt1"/>
            </a:solidFill>
            <a:ln cap="flat" cmpd="sng" w="25400">
              <a:solidFill>
                <a:srgbClr val="80808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cxnSp>
        <p:nvCxnSpPr>
          <p:cNvPr id="358" name="Google Shape;358;p26"/>
          <p:cNvCxnSpPr/>
          <p:nvPr/>
        </p:nvCxnSpPr>
        <p:spPr>
          <a:xfrm>
            <a:off x="3962400" y="4648200"/>
            <a:ext cx="1066800" cy="0"/>
          </a:xfrm>
          <a:prstGeom prst="straightConnector1">
            <a:avLst/>
          </a:prstGeom>
          <a:noFill/>
          <a:ln cap="flat" cmpd="sng" w="57150">
            <a:solidFill>
              <a:schemeClr val="dk1"/>
            </a:solidFill>
            <a:prstDash val="solid"/>
            <a:miter lim="800000"/>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t>
            </a:r>
            <a:br>
              <a:rPr b="0" i="0" lang="en-US" sz="3600" u="none">
                <a:solidFill>
                  <a:schemeClr val="dk2"/>
                </a:solidFill>
                <a:latin typeface="Libre Franklin"/>
                <a:ea typeface="Libre Franklin"/>
                <a:cs typeface="Libre Franklin"/>
                <a:sym typeface="Libre Franklin"/>
              </a:rPr>
            </a:br>
            <a:r>
              <a:rPr b="0" i="0" lang="en-US" sz="3600" u="none">
                <a:solidFill>
                  <a:schemeClr val="dk2"/>
                </a:solidFill>
                <a:latin typeface="Libre Franklin"/>
                <a:ea typeface="Libre Franklin"/>
                <a:cs typeface="Libre Franklin"/>
                <a:sym typeface="Libre Franklin"/>
              </a:rPr>
              <a:t>A Quick Introductory Overview</a:t>
            </a:r>
            <a:endParaRPr/>
          </a:p>
        </p:txBody>
      </p:sp>
      <p:sp>
        <p:nvSpPr>
          <p:cNvPr id="364" name="Google Shape;364;p2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65" name="Google Shape;365;p27"/>
          <p:cNvSpPr txBox="1"/>
          <p:nvPr>
            <p:ph idx="1" type="body"/>
          </p:nvPr>
        </p:nvSpPr>
        <p:spPr>
          <a:xfrm>
            <a:off x="762000" y="1828800"/>
            <a:ext cx="7772400" cy="4303712"/>
          </a:xfrm>
          <a:prstGeom prst="rect">
            <a:avLst/>
          </a:prstGeom>
          <a:noFill/>
          <a:ln>
            <a:noFill/>
          </a:ln>
        </p:spPr>
        <p:txBody>
          <a:bodyPr anchorCtr="0" anchor="t" bIns="45700" lIns="91425" spcFirstLastPara="1" rIns="91425" wrap="square" tIns="45700">
            <a:noAutofit/>
          </a:bodyPr>
          <a:lstStyle/>
          <a:p>
            <a:pPr indent="-381000" lvl="0" marL="381000" marR="0" rtl="0" algn="ctr">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Knowledge-based system</a:t>
            </a:r>
            <a:endParaRPr/>
          </a:p>
          <a:p>
            <a:pPr indent="-381000" lvl="0" marL="381000" marR="0" rtl="0" algn="ctr">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expert system</a:t>
            </a:r>
            <a:r>
              <a:rPr b="1" i="0" lang="en-US" sz="2000" u="none">
                <a:solidFill>
                  <a:schemeClr val="dk1"/>
                </a:solidFill>
                <a:latin typeface="Libre Baskerville"/>
                <a:ea typeface="Libre Baskerville"/>
                <a:cs typeface="Libre Baskerville"/>
                <a:sym typeface="Libre Baskerville"/>
              </a:rPr>
              <a:t> (or </a:t>
            </a:r>
            <a:r>
              <a:rPr b="0" i="0" lang="en-US" sz="2000" u="none">
                <a:solidFill>
                  <a:schemeClr val="dk1"/>
                </a:solidFill>
                <a:latin typeface="Libre Baskerville"/>
                <a:ea typeface="Libre Baskerville"/>
                <a:cs typeface="Libre Baskerville"/>
                <a:sym typeface="Libre Baskerville"/>
              </a:rPr>
              <a:t>knowledge-based system</a:t>
            </a:r>
            <a:r>
              <a:rPr b="1" i="0" lang="en-US" sz="2000" u="none">
                <a:solidFill>
                  <a:schemeClr val="dk1"/>
                </a:solidFill>
                <a:latin typeface="Libre Baskerville"/>
                <a:ea typeface="Libre Baskerville"/>
                <a:cs typeface="Libre Baskerville"/>
                <a:sym typeface="Libre Baskerville"/>
              </a:rPr>
              <a:t>): a program which encapsulates knowledge from some domain, normally obtained from a human expert in that domain</a:t>
            </a:r>
            <a:endParaRPr/>
          </a:p>
          <a:p>
            <a:pPr indent="-273050" lvl="0" marL="381000" marR="0" rtl="0" algn="l">
              <a:lnSpc>
                <a:spcPct val="80000"/>
              </a:lnSpc>
              <a:spcBef>
                <a:spcPts val="500"/>
              </a:spcBef>
              <a:spcAft>
                <a:spcPts val="0"/>
              </a:spcAft>
              <a:buClr>
                <a:schemeClr val="accent1"/>
              </a:buClr>
              <a:buSzPts val="1700"/>
              <a:buFont typeface="Noto Sans Symbols"/>
              <a:buNone/>
            </a:pPr>
            <a:r>
              <a:t/>
            </a:r>
            <a:endParaRPr b="1" i="0" sz="20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components:</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sng" cap="none" strike="noStrike">
                <a:solidFill>
                  <a:schemeClr val="dk1"/>
                </a:solidFill>
                <a:latin typeface="Libre Baskerville"/>
                <a:ea typeface="Libre Baskerville"/>
                <a:cs typeface="Libre Baskerville"/>
                <a:sym typeface="Libre Baskerville"/>
              </a:rPr>
              <a:t>Knowledge base</a:t>
            </a:r>
            <a:r>
              <a:rPr b="1" i="0" lang="en-US" sz="1800" u="none" cap="none" strike="noStrike">
                <a:solidFill>
                  <a:schemeClr val="dk1"/>
                </a:solidFill>
                <a:latin typeface="Libre Baskerville"/>
                <a:ea typeface="Libre Baskerville"/>
                <a:cs typeface="Libre Baskerville"/>
                <a:sym typeface="Libre Baskerville"/>
              </a:rPr>
              <a:t> (KB): repository of rules, facts   (productions)</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none" cap="none" strike="noStrike">
                <a:solidFill>
                  <a:schemeClr val="dk1"/>
                </a:solidFill>
                <a:latin typeface="Libre Baskerville"/>
                <a:ea typeface="Libre Baskerville"/>
                <a:cs typeface="Libre Baskerville"/>
                <a:sym typeface="Libre Baskerville"/>
              </a:rPr>
              <a:t>working memory: (if forward chaining used)</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sng" cap="none" strike="noStrike">
                <a:solidFill>
                  <a:schemeClr val="dk1"/>
                </a:solidFill>
                <a:latin typeface="Libre Baskerville"/>
                <a:ea typeface="Libre Baskerville"/>
                <a:cs typeface="Libre Baskerville"/>
                <a:sym typeface="Libre Baskerville"/>
              </a:rPr>
              <a:t>inference engine</a:t>
            </a:r>
            <a:r>
              <a:rPr b="1" i="0" lang="en-US" sz="1800" u="none" cap="none" strike="noStrike">
                <a:solidFill>
                  <a:schemeClr val="dk1"/>
                </a:solidFill>
                <a:latin typeface="Libre Baskerville"/>
                <a:ea typeface="Libre Baskerville"/>
                <a:cs typeface="Libre Baskerville"/>
                <a:sym typeface="Libre Baskerville"/>
              </a:rPr>
              <a:t>: the deduction system used to infer results from user input and KB</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none" cap="none" strike="noStrike">
                <a:solidFill>
                  <a:schemeClr val="dk1"/>
                </a:solidFill>
                <a:latin typeface="Libre Baskerville"/>
                <a:ea typeface="Libre Baskerville"/>
                <a:cs typeface="Libre Baskerville"/>
                <a:sym typeface="Libre Baskerville"/>
              </a:rPr>
              <a:t>user interface: interfaces with user</a:t>
            </a:r>
            <a:endParaRPr/>
          </a:p>
          <a:p>
            <a:pPr indent="-342900" lvl="1" marL="800100" marR="0" rtl="0" algn="l">
              <a:lnSpc>
                <a:spcPct val="80000"/>
              </a:lnSpc>
              <a:spcBef>
                <a:spcPts val="300"/>
              </a:spcBef>
              <a:spcAft>
                <a:spcPts val="0"/>
              </a:spcAft>
              <a:buClr>
                <a:schemeClr val="accent2"/>
              </a:buClr>
              <a:buSzPts val="1530"/>
              <a:buFont typeface="Noto Sans Symbols"/>
              <a:buChar char="⚫"/>
            </a:pPr>
            <a:r>
              <a:rPr b="1" i="0" lang="en-US" sz="1800" u="none" cap="none" strike="noStrike">
                <a:solidFill>
                  <a:schemeClr val="dk1"/>
                </a:solidFill>
                <a:latin typeface="Libre Baskerville"/>
                <a:ea typeface="Libre Baskerville"/>
                <a:cs typeface="Libre Baskerville"/>
                <a:sym typeface="Libre Baskerville"/>
              </a:rPr>
              <a:t>external control + monitoring: access external databases, control,...</a:t>
            </a:r>
            <a:endParaRPr/>
          </a:p>
          <a:p>
            <a:pPr indent="-381000" lvl="0" marL="381000" marR="0" rtl="0" algn="ctr">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381000" y="304800"/>
            <a:ext cx="8305800" cy="731837"/>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AI Topics: A Quick Introductory Overview</a:t>
            </a:r>
            <a:endParaRPr/>
          </a:p>
        </p:txBody>
      </p:sp>
      <p:sp>
        <p:nvSpPr>
          <p:cNvPr id="371" name="Google Shape;371;p2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72" name="Google Shape;372;p28"/>
          <p:cNvSpPr txBox="1"/>
          <p:nvPr>
            <p:ph idx="1" type="body"/>
          </p:nvPr>
        </p:nvSpPr>
        <p:spPr>
          <a:xfrm>
            <a:off x="304800" y="1219200"/>
            <a:ext cx="7888287" cy="5105400"/>
          </a:xfrm>
          <a:prstGeom prst="rect">
            <a:avLst/>
          </a:prstGeom>
          <a:noFill/>
          <a:ln>
            <a:noFill/>
          </a:ln>
        </p:spPr>
        <p:txBody>
          <a:bodyPr anchorCtr="0" anchor="t" bIns="45700" lIns="91425" spcFirstLastPara="1" rIns="91425" wrap="square" tIns="45700">
            <a:noAutofit/>
          </a:bodyPr>
          <a:lstStyle/>
          <a:p>
            <a:pPr indent="-381000" lvl="0" marL="381000" marR="0" rtl="0" algn="ctr">
              <a:lnSpc>
                <a:spcPct val="80000"/>
              </a:lnSpc>
              <a:spcBef>
                <a:spcPts val="0"/>
              </a:spcBef>
              <a:spcAft>
                <a:spcPts val="0"/>
              </a:spcAft>
              <a:buClr>
                <a:schemeClr val="accent1"/>
              </a:buClr>
              <a:buSzPts val="1700"/>
              <a:buFont typeface="Noto Sans Symbols"/>
              <a:buNone/>
            </a:pPr>
            <a:r>
              <a:rPr b="0" i="0" lang="en-US" sz="2000" u="none">
                <a:solidFill>
                  <a:schemeClr val="dk1"/>
                </a:solidFill>
                <a:latin typeface="Libre Baskerville"/>
                <a:ea typeface="Libre Baskerville"/>
                <a:cs typeface="Libre Baskerville"/>
                <a:sym typeface="Libre Baskerville"/>
              </a:rPr>
              <a:t>Knowledge-based system</a:t>
            </a:r>
            <a:endParaRPr/>
          </a:p>
          <a:p>
            <a:pPr indent="-381000" lvl="0" marL="381000" marR="0" rtl="0" algn="ctr">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Why use expert systems:</a:t>
            </a:r>
            <a:endParaRPr/>
          </a:p>
          <a:p>
            <a:pPr indent="-283845" lvl="0" marL="38100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commercial viability: whereas there may be only a few experts whose time is expensive and rare, you can have many expert systems</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expert systems can be used anywhere, anytime</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expert systems can explain their line of reasoning</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commercially beneficial: the first commercial product of AI</a:t>
            </a:r>
            <a:endParaRPr/>
          </a:p>
          <a:p>
            <a:pPr indent="-342900" lvl="1" marL="800100" marR="0" rtl="0" algn="l">
              <a:lnSpc>
                <a:spcPct val="80000"/>
              </a:lnSpc>
              <a:spcBef>
                <a:spcPts val="300"/>
              </a:spcBef>
              <a:spcAft>
                <a:spcPts val="0"/>
              </a:spcAft>
              <a:buClr>
                <a:schemeClr val="accent2"/>
              </a:buClr>
              <a:buSzPts val="1360"/>
              <a:buFont typeface="Noto Sans Symbols"/>
              <a:buNone/>
            </a:pPr>
            <a:r>
              <a:t/>
            </a:r>
            <a:endParaRPr b="1" i="0" sz="1600" u="none" cap="none" strike="noStrike">
              <a:solidFill>
                <a:schemeClr val="dk1"/>
              </a:solidFill>
              <a:latin typeface="Libre Baskerville"/>
              <a:ea typeface="Libre Baskerville"/>
              <a:cs typeface="Libre Baskerville"/>
              <a:sym typeface="Libre Baskerville"/>
            </a:endParaRPr>
          </a:p>
          <a:p>
            <a:pPr indent="-381000" lvl="0" marL="381000" marR="0" rtl="0" algn="l">
              <a:lnSpc>
                <a:spcPct val="80000"/>
              </a:lnSpc>
              <a:spcBef>
                <a:spcPts val="500"/>
              </a:spcBef>
              <a:spcAft>
                <a:spcPts val="0"/>
              </a:spcAft>
              <a:buClr>
                <a:schemeClr val="accent1"/>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Weaknesses:</a:t>
            </a:r>
            <a:endParaRPr/>
          </a:p>
          <a:p>
            <a:pPr indent="-283845" lvl="0" marL="381000" marR="0" rtl="0" algn="l">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expert systems are as sound as their KB; errors in rules mean errors in diagnoses</a:t>
            </a:r>
            <a:endParaRPr/>
          </a:p>
          <a:p>
            <a:pPr indent="-256540" lvl="1" marL="800100" marR="0" rtl="0" algn="l">
              <a:lnSpc>
                <a:spcPct val="80000"/>
              </a:lnSpc>
              <a:spcBef>
                <a:spcPts val="300"/>
              </a:spcBef>
              <a:spcAft>
                <a:spcPts val="0"/>
              </a:spcAft>
              <a:buClr>
                <a:schemeClr val="accent2"/>
              </a:buClr>
              <a:buSzPts val="1360"/>
              <a:buFont typeface="Noto Sans Symbols"/>
              <a:buNone/>
            </a:pPr>
            <a:r>
              <a:t/>
            </a:r>
            <a:endParaRPr b="1" i="0" sz="1600" u="none" cap="none" strike="noStrike">
              <a:solidFill>
                <a:schemeClr val="dk1"/>
              </a:solidFill>
              <a:latin typeface="Libre Baskerville"/>
              <a:ea typeface="Libre Baskerville"/>
              <a:cs typeface="Libre Baskerville"/>
              <a:sym typeface="Libre Baskerville"/>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automatic error correction, learning is difficult (although machine learning research may change this)</a:t>
            </a:r>
            <a:endParaRPr/>
          </a:p>
          <a:p>
            <a:pPr indent="-342900" lvl="1" marL="800100" marR="0" rtl="0" algn="l">
              <a:lnSpc>
                <a:spcPct val="80000"/>
              </a:lnSpc>
              <a:spcBef>
                <a:spcPts val="300"/>
              </a:spcBef>
              <a:spcAft>
                <a:spcPts val="0"/>
              </a:spcAft>
              <a:buClr>
                <a:schemeClr val="accent2"/>
              </a:buClr>
              <a:buSzPts val="1360"/>
              <a:buFont typeface="Noto Sans Symbols"/>
              <a:buNone/>
            </a:pPr>
            <a:r>
              <a:rPr b="1" i="0" lang="en-US" sz="1600" u="none" cap="none" strike="noStrike">
                <a:solidFill>
                  <a:schemeClr val="dk1"/>
                </a:solidFill>
                <a:latin typeface="Libre Baskerville"/>
                <a:ea typeface="Libre Baskerville"/>
                <a:cs typeface="Libre Baskerville"/>
                <a:sym typeface="Libre Baskerville"/>
              </a:rPr>
              <a:t> </a:t>
            </a:r>
            <a:endParaRPr/>
          </a:p>
          <a:p>
            <a:pPr indent="-342900" lvl="1" marL="800100" marR="0" rtl="0" algn="l">
              <a:lnSpc>
                <a:spcPct val="80000"/>
              </a:lnSpc>
              <a:spcBef>
                <a:spcPts val="300"/>
              </a:spcBef>
              <a:spcAft>
                <a:spcPts val="0"/>
              </a:spcAft>
              <a:buClr>
                <a:schemeClr val="accent2"/>
              </a:buClr>
              <a:buSzPts val="1360"/>
              <a:buFont typeface="Noto Sans Symbols"/>
              <a:buChar char="⚫"/>
            </a:pPr>
            <a:r>
              <a:rPr b="1" i="0" lang="en-US" sz="1600" u="none" cap="none" strike="noStrike">
                <a:solidFill>
                  <a:schemeClr val="dk1"/>
                </a:solidFill>
                <a:latin typeface="Libre Baskerville"/>
                <a:ea typeface="Libre Baskerville"/>
                <a:cs typeface="Libre Baskerville"/>
                <a:sym typeface="Libre Baskerville"/>
              </a:rPr>
              <a:t>the extraction of knowledge from an expert, and encoding it into machine-inferrable form is the most difficult part of expert system implementation</a:t>
            </a:r>
            <a:endParaRPr/>
          </a:p>
          <a:p>
            <a:pPr indent="-381000" lvl="0" marL="381000" marR="0" rtl="0" algn="ctr">
              <a:lnSpc>
                <a:spcPct val="80000"/>
              </a:lnSpc>
              <a:spcBef>
                <a:spcPts val="500"/>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a:p>
            <a:pPr indent="-175895" lvl="0" marL="273050" marR="0" rtl="0" algn="l">
              <a:spcBef>
                <a:spcPts val="575"/>
              </a:spcBef>
              <a:spcAft>
                <a:spcPts val="0"/>
              </a:spcAft>
              <a:buClr>
                <a:schemeClr val="accent1"/>
              </a:buClr>
              <a:buSzPts val="1530"/>
              <a:buFont typeface="Noto Sans Symbols"/>
              <a:buNone/>
            </a:pPr>
            <a:r>
              <a:t/>
            </a:r>
            <a:endParaRPr b="0" i="0" sz="18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78" name="Google Shape;378;p29"/>
          <p:cNvSpPr txBox="1"/>
          <p:nvPr>
            <p:ph idx="1" type="body"/>
          </p:nvPr>
        </p:nvSpPr>
        <p:spPr>
          <a:xfrm>
            <a:off x="685800" y="2017712"/>
            <a:ext cx="4306887" cy="4611687"/>
          </a:xfrm>
          <a:prstGeom prst="rect">
            <a:avLst/>
          </a:prstGeom>
          <a:noFill/>
          <a:ln>
            <a:noFill/>
          </a:ln>
        </p:spPr>
        <p:txBody>
          <a:bodyPr anchorCtr="0" anchor="t" bIns="45700" lIns="91425" spcFirstLastPara="1" rIns="91425" wrap="square" tIns="45700">
            <a:noAutofit/>
          </a:bodyPr>
          <a:lstStyle/>
          <a:p>
            <a:pPr indent="-381000" lvl="0" marL="381000" rtl="0" algn="ctr">
              <a:lnSpc>
                <a:spcPct val="80000"/>
              </a:lnSpc>
              <a:spcBef>
                <a:spcPts val="0"/>
              </a:spcBef>
              <a:spcAft>
                <a:spcPts val="0"/>
              </a:spcAft>
              <a:buSzPts val="1530"/>
              <a:buNone/>
            </a:pPr>
            <a:r>
              <a:rPr b="0" i="0" lang="en-US" sz="1800" u="none">
                <a:solidFill>
                  <a:schemeClr val="dk1"/>
                </a:solidFill>
                <a:latin typeface="Libre Baskerville"/>
                <a:ea typeface="Libre Baskerville"/>
                <a:cs typeface="Libre Baskerville"/>
                <a:sym typeface="Libre Baskerville"/>
              </a:rPr>
              <a:t>Machine Learning : Neural Nets</a:t>
            </a:r>
            <a:endParaRPr/>
          </a:p>
          <a:p>
            <a:pPr indent="-381000" lvl="0" marL="381000" rtl="0" algn="ctr">
              <a:lnSpc>
                <a:spcPct val="80000"/>
              </a:lnSpc>
              <a:spcBef>
                <a:spcPts val="500"/>
              </a:spcBef>
              <a:spcAft>
                <a:spcPts val="0"/>
              </a:spcAft>
              <a:buSzPts val="1360"/>
              <a:buNone/>
            </a:pPr>
            <a:r>
              <a:t/>
            </a:r>
            <a:endParaRPr b="0" i="0" sz="16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SzPts val="1190"/>
              <a:buNone/>
            </a:pPr>
            <a:r>
              <a:rPr b="0" i="0" lang="en-US" sz="1400" u="none">
                <a:solidFill>
                  <a:schemeClr val="dk1"/>
                </a:solidFill>
                <a:latin typeface="Libre Baskerville"/>
                <a:ea typeface="Libre Baskerville"/>
                <a:cs typeface="Libre Baskerville"/>
                <a:sym typeface="Libre Baskerville"/>
              </a:rPr>
              <a:t>Neural nets can be used to answer the following:</a:t>
            </a:r>
            <a:endParaRPr/>
          </a:p>
          <a:p>
            <a:pPr indent="-342900" lvl="1" marL="800100" rtl="0" algn="l">
              <a:lnSpc>
                <a:spcPct val="80000"/>
              </a:lnSpc>
              <a:spcBef>
                <a:spcPts val="300"/>
              </a:spcBef>
              <a:spcAft>
                <a:spcPts val="0"/>
              </a:spcAft>
              <a:buSzPts val="1190"/>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Pattern recognition: Does that image contain a face? </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Classification problems: Is this cell defective?</a:t>
            </a:r>
            <a:endParaRPr/>
          </a:p>
          <a:p>
            <a:pPr indent="-342900" lvl="1" marL="800100" rtl="0" algn="l">
              <a:lnSpc>
                <a:spcPct val="80000"/>
              </a:lnSpc>
              <a:spcBef>
                <a:spcPts val="300"/>
              </a:spcBef>
              <a:spcAft>
                <a:spcPts val="0"/>
              </a:spcAft>
              <a:buSzPts val="1190"/>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Prediction: Given these symptoms, the patient has disease X</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360"/>
              <a:buFont typeface="Noto Sans Symbols"/>
              <a:buChar char="⚫"/>
            </a:pPr>
            <a:r>
              <a:rPr b="0" i="0" lang="en-US" sz="1600" u="none">
                <a:solidFill>
                  <a:schemeClr val="dk1"/>
                </a:solidFill>
                <a:latin typeface="Times New Roman"/>
                <a:ea typeface="Times New Roman"/>
                <a:cs typeface="Times New Roman"/>
                <a:sym typeface="Times New Roman"/>
              </a:rPr>
              <a:t>Forecasting: predicting behavior of stock market</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020"/>
              <a:buFont typeface="Noto Sans Symbols"/>
              <a:buChar char="⚫"/>
            </a:pPr>
            <a:r>
              <a:rPr b="0" i="0" lang="en-US" sz="1200" u="none">
                <a:solidFill>
                  <a:schemeClr val="dk1"/>
                </a:solidFill>
                <a:latin typeface="Libre Baskerville"/>
                <a:ea typeface="Libre Baskerville"/>
                <a:cs typeface="Libre Baskerville"/>
                <a:sym typeface="Libre Baskerville"/>
              </a:rPr>
              <a:t>Handwriting: is character recognized?</a:t>
            </a:r>
            <a:endParaRPr/>
          </a:p>
          <a:p>
            <a:pPr indent="-267335" lvl="1" marL="800100" rtl="0" algn="l">
              <a:lnSpc>
                <a:spcPct val="80000"/>
              </a:lnSpc>
              <a:spcBef>
                <a:spcPts val="300"/>
              </a:spcBef>
              <a:spcAft>
                <a:spcPts val="0"/>
              </a:spcAft>
              <a:buClr>
                <a:schemeClr val="accent2"/>
              </a:buClr>
              <a:buSzPts val="1190"/>
              <a:buFont typeface="Noto Sans Symbols"/>
              <a:buNone/>
            </a:pPr>
            <a:r>
              <a:t/>
            </a:r>
            <a:endParaRPr b="0" i="0" sz="14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Optimization: Find the shortest path for the TSP. </a:t>
            </a:r>
            <a:endParaRPr/>
          </a:p>
        </p:txBody>
      </p:sp>
      <p:graphicFrame>
        <p:nvGraphicFramePr>
          <p:cNvPr id="379" name="Google Shape;379;p29"/>
          <p:cNvGraphicFramePr/>
          <p:nvPr/>
        </p:nvGraphicFramePr>
        <p:xfrm>
          <a:off x="5549900" y="2036762"/>
          <a:ext cx="3000375" cy="1943100"/>
        </p:xfrm>
        <a:graphic>
          <a:graphicData uri="http://schemas.openxmlformats.org/presentationml/2006/ole">
            <mc:AlternateContent>
              <mc:Choice Requires="v">
                <p:oleObj r:id="rId4" imgH="1943100" imgW="3000375" progId="Paint.Picture" spid="_x0000_s1">
                  <p:embed/>
                </p:oleObj>
              </mc:Choice>
              <mc:Fallback>
                <p:oleObj r:id="rId5" imgH="1943100" imgW="3000375" progId="Paint.Picture">
                  <p:embed/>
                  <p:pic>
                    <p:nvPicPr>
                      <p:cNvPr id="379" name="Google Shape;379;p29"/>
                      <p:cNvPicPr preferRelativeResize="0"/>
                      <p:nvPr>
                        <p:ph idx="1" type="body"/>
                      </p:nvPr>
                    </p:nvPicPr>
                    <p:blipFill rotWithShape="1">
                      <a:blip r:embed="rId6">
                        <a:alphaModFix/>
                      </a:blip>
                      <a:srcRect b="757" l="2142" r="0" t="2136"/>
                      <a:stretch/>
                    </p:blipFill>
                    <p:spPr>
                      <a:xfrm>
                        <a:off x="5549900" y="2036762"/>
                        <a:ext cx="3000375" cy="1943100"/>
                      </a:xfrm>
                      <a:prstGeom prst="rect">
                        <a:avLst/>
                      </a:prstGeom>
                      <a:noFill/>
                      <a:ln>
                        <a:noFill/>
                      </a:ln>
                    </p:spPr>
                  </p:pic>
                </p:oleObj>
              </mc:Fallback>
            </mc:AlternateContent>
          </a:graphicData>
        </a:graphic>
      </p:graphicFrame>
      <p:graphicFrame>
        <p:nvGraphicFramePr>
          <p:cNvPr id="380" name="Google Shape;380;p29"/>
          <p:cNvGraphicFramePr/>
          <p:nvPr/>
        </p:nvGraphicFramePr>
        <p:xfrm>
          <a:off x="5837237" y="4151312"/>
          <a:ext cx="2424112" cy="1981200"/>
        </p:xfrm>
        <a:graphic>
          <a:graphicData uri="http://schemas.openxmlformats.org/presentationml/2006/ole">
            <mc:AlternateContent>
              <mc:Choice Requires="v">
                <p:oleObj r:id="rId7" imgH="1981200" imgW="2424112" progId="Paint.Picture" spid="_x0000_s2">
                  <p:embed/>
                </p:oleObj>
              </mc:Choice>
              <mc:Fallback>
                <p:oleObj r:id="rId8" imgH="1981200" imgW="2424112" progId="Paint.Picture">
                  <p:embed/>
                  <p:pic>
                    <p:nvPicPr>
                      <p:cNvPr id="380" name="Google Shape;380;p29"/>
                      <p:cNvPicPr preferRelativeResize="0"/>
                      <p:nvPr>
                        <p:ph idx="2" type="body"/>
                      </p:nvPr>
                    </p:nvPicPr>
                    <p:blipFill rotWithShape="1">
                      <a:blip r:embed="rId9">
                        <a:alphaModFix/>
                      </a:blip>
                      <a:srcRect b="0" l="0" r="0" t="0"/>
                      <a:stretch/>
                    </p:blipFill>
                    <p:spPr>
                      <a:xfrm>
                        <a:off x="5837237" y="4151312"/>
                        <a:ext cx="2424112" cy="1981200"/>
                      </a:xfrm>
                      <a:prstGeom prst="rect">
                        <a:avLst/>
                      </a:prstGeom>
                      <a:noFill/>
                      <a:ln>
                        <a:noFill/>
                      </a:ln>
                    </p:spPr>
                  </p:pic>
                </p:oleObj>
              </mc:Fallback>
            </mc:AlternateContent>
          </a:graphicData>
        </a:graphic>
      </p:graphicFrame>
      <p:sp>
        <p:nvSpPr>
          <p:cNvPr id="381" name="Google Shape;381;p2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2" name="Google Shape;162;p3"/>
          <p:cNvSpPr txBox="1"/>
          <p:nvPr>
            <p:ph idx="1" type="body"/>
          </p:nvPr>
        </p:nvSpPr>
        <p:spPr>
          <a:xfrm>
            <a:off x="457200" y="1600200"/>
            <a:ext cx="8229600" cy="4389437"/>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accent1"/>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Recommended Books</a:t>
            </a:r>
            <a:r>
              <a:rPr b="0" i="0" lang="en-US" sz="2400" u="none" cap="none" strike="noStrike">
                <a:solidFill>
                  <a:schemeClr val="dk1"/>
                </a:solidFill>
                <a:latin typeface="Libre Baskerville"/>
                <a:ea typeface="Libre Baskerville"/>
                <a:cs typeface="Libre Baskerville"/>
                <a:sym typeface="Libre Baskerville"/>
              </a:rPr>
              <a:t>:</a:t>
            </a:r>
            <a:endParaRPr/>
          </a:p>
          <a:p>
            <a:pPr indent="-480060" lvl="0" marL="609600" marR="0" rtl="0" algn="l">
              <a:lnSpc>
                <a:spcPct val="8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A modern approach” Stuart Russell, Peter Norvig, Prentice Hall, 2003 (new edition 2006)</a:t>
            </a:r>
            <a:endParaRPr/>
          </a:p>
          <a:p>
            <a:pPr indent="-425450" lvl="1" marL="9906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Illuminated”                Ben Coppin, Jones and Bartlett illuminated Series, 2004</a:t>
            </a:r>
            <a:endParaRPr/>
          </a:p>
          <a:p>
            <a:pPr indent="-425450" lvl="1" marL="9906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A new synthesis”  Nils Nilsson, Morgan Kaufmann, 1998</a:t>
            </a:r>
            <a:endParaRPr/>
          </a:p>
          <a:p>
            <a:pPr indent="-425450" lvl="1" marL="990600" marR="0" rtl="0" algn="l">
              <a:lnSpc>
                <a:spcPct val="80000"/>
              </a:lnSpc>
              <a:spcBef>
                <a:spcPts val="300"/>
              </a:spcBef>
              <a:spcAft>
                <a:spcPts val="0"/>
              </a:spcAft>
              <a:buClr>
                <a:schemeClr val="accent2"/>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80000"/>
              </a:lnSpc>
              <a:spcBef>
                <a:spcPts val="300"/>
              </a:spcBef>
              <a:spcAft>
                <a:spcPts val="0"/>
              </a:spcAft>
              <a:buClr>
                <a:schemeClr val="accent2"/>
              </a:buClr>
              <a:buSzPts val="1700"/>
              <a:buFont typeface="Noto Sans Symbols"/>
              <a:buAutoNum type="arabicPeriod"/>
            </a:pPr>
            <a:r>
              <a:rPr b="0" i="0" lang="en-US" sz="2000" u="none" cap="none" strike="noStrike">
                <a:solidFill>
                  <a:schemeClr val="dk1"/>
                </a:solidFill>
                <a:latin typeface="Libre Baskerville"/>
                <a:ea typeface="Libre Baskerville"/>
                <a:cs typeface="Libre Baskerville"/>
                <a:sym typeface="Libre Baskerville"/>
              </a:rPr>
              <a:t>“Artificial Intelligence – Structures and Strategies for Complex problem solving", George F. Luger, Pearson International Edition, Sixth edition, 2009.</a:t>
            </a:r>
            <a:endParaRPr/>
          </a:p>
          <a:p>
            <a:pPr indent="-165100" lvl="0" marL="273050" marR="0" rtl="0" algn="l">
              <a:spcBef>
                <a:spcPts val="575"/>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p:txBody>
      </p:sp>
      <p:sp>
        <p:nvSpPr>
          <p:cNvPr id="163" name="Google Shape;163;p3"/>
          <p:cNvSpPr txBox="1"/>
          <p:nvPr>
            <p:ph type="title"/>
          </p:nvPr>
        </p:nvSpPr>
        <p:spPr>
          <a:xfrm>
            <a:off x="685800" y="609600"/>
            <a:ext cx="8229600" cy="81915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87" name="Google Shape;387;p30"/>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8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Machine Learning : Neural Nets</a:t>
            </a:r>
            <a:endParaRPr/>
          </a:p>
          <a:p>
            <a:pPr indent="-381000" lvl="0" marL="381000" rtl="0" algn="ctr">
              <a:lnSpc>
                <a:spcPct val="8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530"/>
              <a:buFont typeface="Noto Sans Symbols"/>
              <a:buChar char="⚫"/>
            </a:pPr>
            <a:r>
              <a:rPr b="0" i="0" lang="en-US" sz="1800" u="none">
                <a:solidFill>
                  <a:schemeClr val="dk2"/>
                </a:solidFill>
                <a:latin typeface="Libre Baskerville"/>
                <a:ea typeface="Libre Baskerville"/>
                <a:cs typeface="Libre Baskerville"/>
                <a:sym typeface="Libre Baskerville"/>
              </a:rPr>
              <a:t>Artificial Neural Networks:</a:t>
            </a:r>
            <a:r>
              <a:rPr b="0" i="0" lang="en-US" sz="1800" u="none">
                <a:solidFill>
                  <a:schemeClr val="dk1"/>
                </a:solidFill>
                <a:latin typeface="Libre Baskerville"/>
                <a:ea typeface="Libre Baskerville"/>
                <a:cs typeface="Libre Baskerville"/>
                <a:sym typeface="Libre Baskerville"/>
              </a:rPr>
              <a:t> a bottom-up attempt to model the functionality of the brain.</a:t>
            </a:r>
            <a:endParaRPr/>
          </a:p>
          <a:p>
            <a:pPr indent="-251459" lvl="0" marL="38100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530"/>
              <a:buFont typeface="Noto Sans Symbols"/>
              <a:buChar char="⚫"/>
            </a:pPr>
            <a:r>
              <a:rPr b="0" i="0" lang="en-US" sz="1800" u="none">
                <a:solidFill>
                  <a:schemeClr val="dk2"/>
                </a:solidFill>
                <a:latin typeface="Libre Baskerville"/>
                <a:ea typeface="Libre Baskerville"/>
                <a:cs typeface="Libre Baskerville"/>
                <a:sym typeface="Libre Baskerville"/>
              </a:rPr>
              <a:t>Two main areas of activity:</a:t>
            </a:r>
            <a:endParaRPr/>
          </a:p>
          <a:p>
            <a:pPr indent="-342900" lvl="1" marL="800100" rtl="0" algn="l">
              <a:lnSpc>
                <a:spcPct val="80000"/>
              </a:lnSpc>
              <a:spcBef>
                <a:spcPts val="1000"/>
              </a:spcBef>
              <a:spcAft>
                <a:spcPts val="0"/>
              </a:spcAft>
              <a:buClr>
                <a:schemeClr val="accent2"/>
              </a:buClr>
              <a:buSzPts val="1360"/>
              <a:buFont typeface="Noto Sans Symbols"/>
              <a:buChar char="⚫"/>
            </a:pPr>
            <a:r>
              <a:rPr b="0" i="0" lang="en-US" sz="1600" u="none">
                <a:solidFill>
                  <a:schemeClr val="dk1"/>
                </a:solidFill>
                <a:latin typeface="Libre Baskerville"/>
                <a:ea typeface="Libre Baskerville"/>
                <a:cs typeface="Libre Baskerville"/>
                <a:sym typeface="Libre Baskerville"/>
              </a:rPr>
              <a:t>Biological:    Try to model biological neural systems.</a:t>
            </a:r>
            <a:endParaRPr b="0" i="0" sz="20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1000"/>
              </a:spcBef>
              <a:spcAft>
                <a:spcPts val="0"/>
              </a:spcAft>
              <a:buClr>
                <a:schemeClr val="accent2"/>
              </a:buClr>
              <a:buSzPts val="1360"/>
              <a:buFont typeface="Noto Sans Symbols"/>
              <a:buChar char="⚫"/>
            </a:pPr>
            <a:r>
              <a:rPr b="0" i="0" lang="en-US" sz="1600" u="none">
                <a:solidFill>
                  <a:schemeClr val="dk1"/>
                </a:solidFill>
                <a:latin typeface="Libre Baskerville"/>
                <a:ea typeface="Libre Baskerville"/>
                <a:cs typeface="Libre Baskerville"/>
                <a:sym typeface="Libre Baskerville"/>
              </a:rPr>
              <a:t>Computational: </a:t>
            </a:r>
            <a:endParaRPr/>
          </a:p>
          <a:p>
            <a:pPr indent="-304800" lvl="2" marL="1219200" rtl="0" algn="l">
              <a:lnSpc>
                <a:spcPct val="80000"/>
              </a:lnSpc>
              <a:spcBef>
                <a:spcPts val="1000"/>
              </a:spcBef>
              <a:spcAft>
                <a:spcPts val="0"/>
              </a:spcAft>
              <a:buClr>
                <a:srgbClr val="E6B1AB"/>
              </a:buClr>
              <a:buSzPts val="1190"/>
              <a:buFont typeface="Noto Sans Symbols"/>
              <a:buChar char="∙"/>
            </a:pPr>
            <a:r>
              <a:rPr b="1" i="1" lang="en-US" sz="1400" u="none">
                <a:solidFill>
                  <a:schemeClr val="dk1"/>
                </a:solidFill>
                <a:latin typeface="Libre Baskerville"/>
                <a:ea typeface="Libre Baskerville"/>
                <a:cs typeface="Libre Baskerville"/>
                <a:sym typeface="Libre Baskerville"/>
              </a:rPr>
              <a:t>Artificial</a:t>
            </a:r>
            <a:r>
              <a:rPr b="0" i="0" lang="en-US" sz="1400" u="none">
                <a:solidFill>
                  <a:schemeClr val="dk1"/>
                </a:solidFill>
                <a:latin typeface="Libre Baskerville"/>
                <a:ea typeface="Libre Baskerville"/>
                <a:cs typeface="Libre Baskerville"/>
                <a:sym typeface="Libre Baskerville"/>
              </a:rPr>
              <a:t> neural networks are biologically inspired but </a:t>
            </a:r>
            <a:r>
              <a:rPr b="1" i="1" lang="en-US" sz="1400" u="none">
                <a:solidFill>
                  <a:schemeClr val="dk1"/>
                </a:solidFill>
                <a:latin typeface="Libre Baskerville"/>
                <a:ea typeface="Libre Baskerville"/>
                <a:cs typeface="Libre Baskerville"/>
                <a:sym typeface="Libre Baskerville"/>
              </a:rPr>
              <a:t>not necessarily biologically plausible.</a:t>
            </a:r>
            <a:r>
              <a:rPr b="0" i="0" lang="en-US" sz="1400" u="none">
                <a:solidFill>
                  <a:schemeClr val="dk1"/>
                </a:solidFill>
                <a:latin typeface="Libre Baskerville"/>
                <a:ea typeface="Libre Baskerville"/>
                <a:cs typeface="Libre Baskerville"/>
                <a:sym typeface="Libre Baskerville"/>
              </a:rPr>
              <a:t> </a:t>
            </a:r>
            <a:endParaRPr/>
          </a:p>
          <a:p>
            <a:pPr indent="-304800" lvl="2" marL="1219200" rtl="0" algn="l">
              <a:lnSpc>
                <a:spcPct val="80000"/>
              </a:lnSpc>
              <a:spcBef>
                <a:spcPts val="1000"/>
              </a:spcBef>
              <a:spcAft>
                <a:spcPts val="0"/>
              </a:spcAft>
              <a:buClr>
                <a:srgbClr val="E6B1AB"/>
              </a:buClr>
              <a:buSzPts val="1190"/>
              <a:buFont typeface="Noto Sans Symbols"/>
              <a:buChar char="∙"/>
            </a:pPr>
            <a:r>
              <a:rPr b="0" i="0" lang="en-US" sz="1400" u="none">
                <a:solidFill>
                  <a:schemeClr val="dk1"/>
                </a:solidFill>
                <a:latin typeface="Libre Baskerville"/>
                <a:ea typeface="Libre Baskerville"/>
                <a:cs typeface="Libre Baskerville"/>
                <a:sym typeface="Libre Baskerville"/>
              </a:rPr>
              <a:t>So may use other terms: Connectionism, Parallel Distributed Processing, Adaptive Systems Theory.</a:t>
            </a:r>
            <a:endParaRPr/>
          </a:p>
          <a:p>
            <a:pPr indent="-283845" lvl="0" marL="381000" rtl="0" algn="l">
              <a:lnSpc>
                <a:spcPct val="80000"/>
              </a:lnSpc>
              <a:spcBef>
                <a:spcPts val="1000"/>
              </a:spcBef>
              <a:spcAft>
                <a:spcPts val="0"/>
              </a:spcAft>
              <a:buClr>
                <a:schemeClr val="accent1"/>
              </a:buClr>
              <a:buSzPts val="1530"/>
              <a:buFont typeface="Noto Sans Symbols"/>
              <a:buNone/>
            </a:pPr>
            <a:r>
              <a:t/>
            </a:r>
            <a:endParaRPr b="0" i="0" sz="1800" u="none">
              <a:solidFill>
                <a:schemeClr val="dk2"/>
              </a:solidFill>
              <a:latin typeface="Libre Baskerville"/>
              <a:ea typeface="Libre Baskerville"/>
              <a:cs typeface="Libre Baskerville"/>
              <a:sym typeface="Libre Baskerville"/>
            </a:endParaRPr>
          </a:p>
          <a:p>
            <a:pPr indent="-381000" lvl="0" marL="381000" rtl="0" algn="l">
              <a:lnSpc>
                <a:spcPct val="80000"/>
              </a:lnSpc>
              <a:spcBef>
                <a:spcPts val="1000"/>
              </a:spcBef>
              <a:spcAft>
                <a:spcPts val="0"/>
              </a:spcAft>
              <a:buClr>
                <a:schemeClr val="accent1"/>
              </a:buClr>
              <a:buSzPts val="1530"/>
              <a:buFont typeface="Noto Sans Symbols"/>
              <a:buChar char="⚫"/>
            </a:pPr>
            <a:r>
              <a:rPr b="0" i="0" lang="en-US" sz="1800" u="none">
                <a:solidFill>
                  <a:schemeClr val="dk2"/>
                </a:solidFill>
                <a:latin typeface="Libre Baskerville"/>
                <a:ea typeface="Libre Baskerville"/>
                <a:cs typeface="Libre Baskerville"/>
                <a:sym typeface="Libre Baskerville"/>
              </a:rPr>
              <a:t>Interests in neural networks differ according to profession.</a:t>
            </a:r>
            <a:endParaRPr/>
          </a:p>
        </p:txBody>
      </p:sp>
      <p:sp>
        <p:nvSpPr>
          <p:cNvPr id="388" name="Google Shape;388;p30"/>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394" name="Google Shape;394;p31"/>
          <p:cNvSpPr txBox="1"/>
          <p:nvPr>
            <p:ph idx="1" type="body"/>
          </p:nvPr>
        </p:nvSpPr>
        <p:spPr>
          <a:xfrm>
            <a:off x="1182687" y="2017712"/>
            <a:ext cx="75041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80000"/>
              </a:lnSpc>
              <a:spcBef>
                <a:spcPts val="0"/>
              </a:spcBef>
              <a:spcAft>
                <a:spcPts val="0"/>
              </a:spcAft>
              <a:buSzPts val="2040"/>
              <a:buNone/>
            </a:pPr>
            <a:r>
              <a:rPr b="0" i="0" lang="en-US" sz="2400" u="none">
                <a:solidFill>
                  <a:schemeClr val="dk1"/>
                </a:solidFill>
                <a:latin typeface="Libre Baskerville"/>
                <a:ea typeface="Libre Baskerville"/>
                <a:cs typeface="Libre Baskerville"/>
                <a:sym typeface="Libre Baskerville"/>
              </a:rPr>
              <a:t>Nouvelle AI : Artificial Life &amp; Complex Systems</a:t>
            </a:r>
            <a:endParaRPr/>
          </a:p>
          <a:p>
            <a:pPr indent="-381000" lvl="0" marL="381000" rtl="0" algn="ctr">
              <a:lnSpc>
                <a:spcPct val="8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700"/>
              <a:buFont typeface="Noto Sans Symbols"/>
              <a:buChar char="⚫"/>
            </a:pPr>
            <a:r>
              <a:rPr b="0" i="0" lang="en-US" sz="2000" u="none">
                <a:solidFill>
                  <a:schemeClr val="dk2"/>
                </a:solidFill>
                <a:latin typeface="Libre Baskerville"/>
                <a:ea typeface="Libre Baskerville"/>
                <a:cs typeface="Libre Baskerville"/>
                <a:sym typeface="Libre Baskerville"/>
              </a:rPr>
              <a:t>Artificial Life:</a:t>
            </a:r>
            <a:r>
              <a:rPr b="0" i="0" lang="en-US" sz="2000" u="none">
                <a:solidFill>
                  <a:schemeClr val="dk1"/>
                </a:solidFill>
                <a:latin typeface="Libre Baskerville"/>
                <a:ea typeface="Libre Baskerville"/>
                <a:cs typeface="Libre Baskerville"/>
                <a:sym typeface="Libre Baskerville"/>
              </a:rPr>
              <a:t> An attempt to better understand “real” life by </a:t>
            </a:r>
            <a:r>
              <a:rPr b="0" i="1" lang="en-US" sz="2000" u="none">
                <a:solidFill>
                  <a:schemeClr val="dk1"/>
                </a:solidFill>
                <a:latin typeface="Libre Baskerville"/>
                <a:ea typeface="Libre Baskerville"/>
                <a:cs typeface="Libre Baskerville"/>
                <a:sym typeface="Libre Baskerville"/>
              </a:rPr>
              <a:t>in-silico</a:t>
            </a:r>
            <a:r>
              <a:rPr b="0" i="0" lang="en-US" sz="2000" u="none">
                <a:solidFill>
                  <a:schemeClr val="dk1"/>
                </a:solidFill>
                <a:latin typeface="Libre Baskerville"/>
                <a:ea typeface="Libre Baskerville"/>
                <a:cs typeface="Libre Baskerville"/>
                <a:sym typeface="Libre Baskerville"/>
              </a:rPr>
              <a:t> modeling of the entities we are aware of. </a:t>
            </a:r>
            <a:endParaRPr/>
          </a:p>
          <a:p>
            <a:pPr indent="-229870" lvl="0" marL="381000" rtl="0" algn="l">
              <a:lnSpc>
                <a:spcPct val="8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381000" lvl="0" marL="381000" rtl="0" algn="l">
              <a:lnSpc>
                <a:spcPct val="80000"/>
              </a:lnSpc>
              <a:spcBef>
                <a:spcPts val="500"/>
              </a:spcBef>
              <a:spcAft>
                <a:spcPts val="0"/>
              </a:spcAft>
              <a:buClr>
                <a:schemeClr val="accent1"/>
              </a:buClr>
              <a:buSzPts val="1700"/>
              <a:buFont typeface="Noto Sans Symbols"/>
              <a:buChar char="⚫"/>
            </a:pPr>
            <a:r>
              <a:rPr b="0" i="0" lang="en-US" sz="2000" u="none">
                <a:solidFill>
                  <a:schemeClr val="dk2"/>
                </a:solidFill>
                <a:latin typeface="Libre Baskerville"/>
                <a:ea typeface="Libre Baskerville"/>
                <a:cs typeface="Libre Baskerville"/>
                <a:sym typeface="Libre Baskerville"/>
              </a:rPr>
              <a:t>Motivations:</a:t>
            </a:r>
            <a:endParaRPr/>
          </a:p>
          <a:p>
            <a:pPr indent="-342900" lvl="1" marL="800100" rtl="0" algn="l">
              <a:lnSpc>
                <a:spcPct val="80000"/>
              </a:lnSpc>
              <a:spcBef>
                <a:spcPts val="800"/>
              </a:spcBef>
              <a:spcAft>
                <a:spcPts val="0"/>
              </a:spcAft>
              <a:buClr>
                <a:schemeClr val="accent2"/>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A-Life could have been dubbed as yet-another-approach to studying intelligent life, had it not been for the </a:t>
            </a:r>
            <a:r>
              <a:rPr b="1" i="1" lang="en-US" sz="1800" u="none">
                <a:solidFill>
                  <a:schemeClr val="dk1"/>
                </a:solidFill>
                <a:latin typeface="Libre Baskerville"/>
                <a:ea typeface="Libre Baskerville"/>
                <a:cs typeface="Libre Baskerville"/>
                <a:sym typeface="Libre Baskerville"/>
              </a:rPr>
              <a:t>Emergent properties</a:t>
            </a:r>
            <a:r>
              <a:rPr b="0" i="1" lang="en-US" sz="1800" u="none">
                <a:solidFill>
                  <a:schemeClr val="dk1"/>
                </a:solidFill>
                <a:latin typeface="Libre Baskerville"/>
                <a:ea typeface="Libre Baskerville"/>
                <a:cs typeface="Libre Baskerville"/>
                <a:sym typeface="Libre Baskerville"/>
              </a:rPr>
              <a:t> </a:t>
            </a:r>
            <a:r>
              <a:rPr b="0" i="0" lang="en-US" sz="1800" u="none">
                <a:solidFill>
                  <a:schemeClr val="dk1"/>
                </a:solidFill>
                <a:latin typeface="Libre Baskerville"/>
                <a:ea typeface="Libre Baskerville"/>
                <a:cs typeface="Libre Baskerville"/>
                <a:sym typeface="Libre Baskerville"/>
              </a:rPr>
              <a:t>in </a:t>
            </a:r>
            <a:r>
              <a:rPr b="0" i="1" lang="en-US" sz="1800" u="none">
                <a:solidFill>
                  <a:schemeClr val="dk1"/>
                </a:solidFill>
                <a:latin typeface="Libre Baskerville"/>
                <a:ea typeface="Libre Baskerville"/>
                <a:cs typeface="Libre Baskerville"/>
                <a:sym typeface="Libre Baskerville"/>
              </a:rPr>
              <a:t>life</a:t>
            </a:r>
            <a:r>
              <a:rPr b="0" i="0" lang="en-US" sz="1800" u="none">
                <a:solidFill>
                  <a:schemeClr val="dk1"/>
                </a:solidFill>
                <a:latin typeface="Libre Baskerville"/>
                <a:ea typeface="Libre Baskerville"/>
                <a:cs typeface="Libre Baskerville"/>
                <a:sym typeface="Libre Baskerville"/>
              </a:rPr>
              <a:t> that motivates scientists to explore the possibility of artificially creating life and </a:t>
            </a:r>
            <a:r>
              <a:rPr b="0" i="1" lang="en-US" sz="1800" u="none">
                <a:solidFill>
                  <a:schemeClr val="dk1"/>
                </a:solidFill>
                <a:latin typeface="Libre Baskerville"/>
                <a:ea typeface="Libre Baskerville"/>
                <a:cs typeface="Libre Baskerville"/>
                <a:sym typeface="Libre Baskerville"/>
              </a:rPr>
              <a:t>expecting the unexpected</a:t>
            </a:r>
            <a:r>
              <a:rPr b="0" i="0" lang="en-US" sz="1800" u="none">
                <a:solidFill>
                  <a:schemeClr val="dk1"/>
                </a:solidFill>
                <a:latin typeface="Libre Baskerville"/>
                <a:ea typeface="Libre Baskerville"/>
                <a:cs typeface="Libre Baskerville"/>
                <a:sym typeface="Libre Baskerville"/>
              </a:rPr>
              <a:t>.</a:t>
            </a:r>
            <a:endParaRPr/>
          </a:p>
          <a:p>
            <a:pPr indent="-342900" lvl="1" marL="800100" rtl="0" algn="l">
              <a:lnSpc>
                <a:spcPct val="80000"/>
              </a:lnSpc>
              <a:spcBef>
                <a:spcPts val="300"/>
              </a:spcBef>
              <a:spcAft>
                <a:spcPts val="0"/>
              </a:spcAft>
              <a:buSzPts val="1530"/>
              <a:buNone/>
            </a:pPr>
            <a:r>
              <a:t/>
            </a:r>
            <a:endParaRPr b="0" i="0" sz="1800" u="none">
              <a:solidFill>
                <a:schemeClr val="dk1"/>
              </a:solidFill>
              <a:latin typeface="Libre Baskerville"/>
              <a:ea typeface="Libre Baskerville"/>
              <a:cs typeface="Libre Baskerville"/>
              <a:sym typeface="Libre Baskerville"/>
            </a:endParaRPr>
          </a:p>
          <a:p>
            <a:pPr indent="-342900" lvl="1" marL="800100" rtl="0" algn="l">
              <a:lnSpc>
                <a:spcPct val="80000"/>
              </a:lnSpc>
              <a:spcBef>
                <a:spcPts val="300"/>
              </a:spcBef>
              <a:spcAft>
                <a:spcPts val="0"/>
              </a:spcAft>
              <a:buClr>
                <a:schemeClr val="accent2"/>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An </a:t>
            </a:r>
            <a:r>
              <a:rPr b="1" i="1" lang="en-US" sz="1800" u="none">
                <a:solidFill>
                  <a:schemeClr val="dk1"/>
                </a:solidFill>
                <a:latin typeface="Libre Baskerville"/>
                <a:ea typeface="Libre Baskerville"/>
                <a:cs typeface="Libre Baskerville"/>
                <a:sym typeface="Libre Baskerville"/>
              </a:rPr>
              <a:t>Emergent property </a:t>
            </a:r>
            <a:r>
              <a:rPr b="0" i="0" lang="en-US" sz="1800" u="none">
                <a:solidFill>
                  <a:schemeClr val="dk1"/>
                </a:solidFill>
                <a:latin typeface="Libre Baskerville"/>
                <a:ea typeface="Libre Baskerville"/>
                <a:cs typeface="Libre Baskerville"/>
                <a:sym typeface="Libre Baskerville"/>
              </a:rPr>
              <a:t>is created when something becomes more than sum of its parts.</a:t>
            </a:r>
            <a:endParaRPr/>
          </a:p>
        </p:txBody>
      </p:sp>
      <p:sp>
        <p:nvSpPr>
          <p:cNvPr id="395" name="Google Shape;395;p31"/>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401" name="Google Shape;401;p32"/>
          <p:cNvSpPr txBox="1"/>
          <p:nvPr>
            <p:ph idx="1" type="body"/>
          </p:nvPr>
        </p:nvSpPr>
        <p:spPr>
          <a:xfrm>
            <a:off x="1182687" y="2017712"/>
            <a:ext cx="3810000" cy="954087"/>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Artificial Life : Cellular Automata</a:t>
            </a:r>
            <a:endParaRPr/>
          </a:p>
          <a:p>
            <a:pPr indent="-121920" lvl="0" marL="273050" rtl="0" algn="l">
              <a:spcBef>
                <a:spcPts val="575"/>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p:txBody>
      </p:sp>
      <p:graphicFrame>
        <p:nvGraphicFramePr>
          <p:cNvPr id="402" name="Google Shape;402;p32"/>
          <p:cNvGraphicFramePr/>
          <p:nvPr/>
        </p:nvGraphicFramePr>
        <p:xfrm>
          <a:off x="5145087" y="2017712"/>
          <a:ext cx="3000000" cy="3000000"/>
        </p:xfrm>
        <a:graphic>
          <a:graphicData uri="http://schemas.openxmlformats.org/drawingml/2006/table">
            <a:tbl>
              <a:tblPr>
                <a:noFill/>
                <a:tableStyleId>{1AF141A7-BA1B-4DC7-9D9D-63A12738D14C}</a:tableStyleId>
              </a:tblPr>
              <a:tblGrid>
                <a:gridCol w="3810000"/>
              </a:tblGrid>
              <a:tr h="403225">
                <a:tc>
                  <a:txBody>
                    <a:bodyPr/>
                    <a:lstStyle/>
                    <a:p>
                      <a:pPr indent="0" lvl="0" marL="0" marR="0" rtl="0" algn="ctr">
                        <a:lnSpc>
                          <a:spcPct val="100000"/>
                        </a:lnSpc>
                        <a:spcBef>
                          <a:spcPts val="0"/>
                        </a:spcBef>
                        <a:spcAft>
                          <a:spcPts val="0"/>
                        </a:spcAft>
                        <a:buClr>
                          <a:schemeClr val="dk1"/>
                        </a:buClr>
                        <a:buSzPts val="2000"/>
                        <a:buFont typeface="Tahoma"/>
                        <a:buNone/>
                      </a:pPr>
                      <a:r>
                        <a:rPr b="1" i="1" lang="en-US" sz="2000" u="none" cap="none" strike="noStrike">
                          <a:solidFill>
                            <a:schemeClr val="dk1"/>
                          </a:solidFill>
                          <a:latin typeface="Tahoma"/>
                          <a:ea typeface="Tahoma"/>
                          <a:cs typeface="Tahoma"/>
                          <a:sym typeface="Tahoma"/>
                        </a:rPr>
                        <a:t>Conway’s Life: Rules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63975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 living cell with 0-1 8-neighbors </a:t>
                      </a:r>
                      <a:r>
                        <a:rPr b="0" i="1" lang="en-US" sz="1800" u="none" cap="none" strike="noStrike">
                          <a:solidFill>
                            <a:schemeClr val="dk1"/>
                          </a:solidFill>
                          <a:latin typeface="Tahoma"/>
                          <a:ea typeface="Tahoma"/>
                          <a:cs typeface="Tahoma"/>
                          <a:sym typeface="Tahoma"/>
                        </a:rPr>
                        <a:t>dies of isolation</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 living cell with 4+ 8-neighbors dies from overcrowding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All other cells are unaffected</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03" name="Google Shape;403;p32"/>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04" name="Google Shape;404;p32"/>
          <p:cNvSpPr txBox="1"/>
          <p:nvPr/>
        </p:nvSpPr>
        <p:spPr>
          <a:xfrm>
            <a:off x="1066800" y="2895600"/>
            <a:ext cx="3505200" cy="35147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1" lang="en-US" sz="1600" u="none">
                <a:solidFill>
                  <a:schemeClr val="dk1"/>
                </a:solidFill>
                <a:latin typeface="Tahoma"/>
                <a:ea typeface="Tahoma"/>
                <a:cs typeface="Tahoma"/>
                <a:sym typeface="Tahoma"/>
              </a:rPr>
              <a:t>Cellular Automata (CA) </a:t>
            </a:r>
            <a:r>
              <a:rPr b="0" i="0" lang="en-US" sz="1600" u="none">
                <a:solidFill>
                  <a:schemeClr val="dk1"/>
                </a:solidFill>
                <a:latin typeface="Tahoma"/>
                <a:ea typeface="Tahoma"/>
                <a:cs typeface="Tahoma"/>
                <a:sym typeface="Tahoma"/>
              </a:rPr>
              <a:t>is an array of N-dimensional ‘cells’ that interact with their neighboring cells according to a pre-determined set of rules, to generate actions, which in turn may trigger a new series of reactions on itself or its neighbors.</a:t>
            </a:r>
            <a:endParaRPr/>
          </a:p>
          <a:p>
            <a:pPr indent="0" lvl="0" marL="0" marR="0" rtl="0" algn="l">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The best known example is </a:t>
            </a:r>
            <a:r>
              <a:rPr b="1" i="1" lang="en-US" sz="1600" u="none">
                <a:solidFill>
                  <a:schemeClr val="dk1"/>
                </a:solidFill>
                <a:latin typeface="Tahoma"/>
                <a:ea typeface="Tahoma"/>
                <a:cs typeface="Tahoma"/>
                <a:sym typeface="Tahoma"/>
              </a:rPr>
              <a:t>Conway’s Life</a:t>
            </a:r>
            <a:r>
              <a:rPr b="0" i="0" lang="en-US" sz="1600" u="none">
                <a:solidFill>
                  <a:schemeClr val="dk1"/>
                </a:solidFill>
                <a:latin typeface="Tahoma"/>
                <a:ea typeface="Tahoma"/>
                <a:cs typeface="Tahoma"/>
                <a:sym typeface="Tahoma"/>
              </a:rPr>
              <a:t>, which is a </a:t>
            </a:r>
            <a:r>
              <a:rPr b="0" i="1" lang="en-US" sz="1600" u="none">
                <a:solidFill>
                  <a:schemeClr val="dk1"/>
                </a:solidFill>
                <a:latin typeface="Tahoma"/>
                <a:ea typeface="Tahoma"/>
                <a:cs typeface="Tahoma"/>
                <a:sym typeface="Tahoma"/>
              </a:rPr>
              <a:t>2-state</a:t>
            </a:r>
            <a:r>
              <a:rPr b="0" i="0" lang="en-US" sz="1600" u="none">
                <a:solidFill>
                  <a:schemeClr val="dk1"/>
                </a:solidFill>
                <a:latin typeface="Tahoma"/>
                <a:ea typeface="Tahoma"/>
                <a:cs typeface="Tahoma"/>
                <a:sym typeface="Tahoma"/>
              </a:rPr>
              <a:t> </a:t>
            </a:r>
            <a:r>
              <a:rPr b="0" i="1" lang="en-US" sz="1600" u="none">
                <a:solidFill>
                  <a:schemeClr val="dk1"/>
                </a:solidFill>
                <a:latin typeface="Tahoma"/>
                <a:ea typeface="Tahoma"/>
                <a:cs typeface="Tahoma"/>
                <a:sym typeface="Tahoma"/>
              </a:rPr>
              <a:t>2-D CA</a:t>
            </a:r>
            <a:r>
              <a:rPr b="0" i="0" lang="en-US" sz="1600" u="none">
                <a:solidFill>
                  <a:schemeClr val="dk1"/>
                </a:solidFill>
                <a:latin typeface="Tahoma"/>
                <a:ea typeface="Tahoma"/>
                <a:cs typeface="Tahoma"/>
                <a:sym typeface="Tahoma"/>
              </a:rPr>
              <a:t> with simple rules (see on right) applied to all cells simultaneously to create generations of cells from an </a:t>
            </a:r>
            <a:r>
              <a:rPr b="0" i="1" lang="en-US" sz="1600" u="none">
                <a:solidFill>
                  <a:schemeClr val="dk1"/>
                </a:solidFill>
                <a:latin typeface="Tahoma"/>
                <a:ea typeface="Tahoma"/>
                <a:cs typeface="Tahoma"/>
                <a:sym typeface="Tahoma"/>
              </a:rPr>
              <a:t>initial pattern.</a:t>
            </a:r>
            <a:endParaRPr/>
          </a:p>
        </p:txBody>
      </p:sp>
      <p:pic>
        <p:nvPicPr>
          <p:cNvPr descr="06 - Planeur - AC" id="405" name="Google Shape;405;p32"/>
          <p:cNvPicPr preferRelativeResize="0"/>
          <p:nvPr/>
        </p:nvPicPr>
        <p:blipFill rotWithShape="1">
          <a:blip r:embed="rId3">
            <a:alphaModFix/>
          </a:blip>
          <a:srcRect b="0" l="0" r="0" t="0"/>
          <a:stretch/>
        </p:blipFill>
        <p:spPr>
          <a:xfrm>
            <a:off x="5668125" y="2260925"/>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500"/>
                                        <p:tgtEl>
                                          <p:spTgt spid="4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405"/>
                                        </p:tgtEl>
                                        <p:attrNameLst>
                                          <p:attrName>ppt_x</p:attrName>
                                        </p:attrNameLst>
                                      </p:cBhvr>
                                      <p:tavLst>
                                        <p:tav fmla="" tm="0">
                                          <p:val>
                                            <p:strVal val="#ppt_x"/>
                                          </p:val>
                                        </p:tav>
                                        <p:tav fmla="" tm="100000">
                                          <p:val>
                                            <p:strVal val="#ppt_x+1"/>
                                          </p:val>
                                        </p:tav>
                                      </p:tavLst>
                                    </p:anim>
                                    <p:set>
                                      <p:cBhvr>
                                        <p:cTn dur="1" fill="hold">
                                          <p:stCondLst>
                                            <p:cond delay="500"/>
                                          </p:stCondLst>
                                        </p:cTn>
                                        <p:tgtEl>
                                          <p:spTgt spid="4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AI Topics: </a:t>
            </a:r>
            <a:br>
              <a:rPr b="0" i="0" lang="en-US" sz="4000" u="none">
                <a:solidFill>
                  <a:schemeClr val="dk2"/>
                </a:solidFill>
                <a:latin typeface="Libre Franklin"/>
                <a:ea typeface="Libre Franklin"/>
                <a:cs typeface="Libre Franklin"/>
                <a:sym typeface="Libre Franklin"/>
              </a:rPr>
            </a:br>
            <a:r>
              <a:rPr b="0" i="0" lang="en-US" sz="4000" u="none">
                <a:solidFill>
                  <a:schemeClr val="dk2"/>
                </a:solidFill>
                <a:latin typeface="Libre Franklin"/>
                <a:ea typeface="Libre Franklin"/>
                <a:cs typeface="Libre Franklin"/>
                <a:sym typeface="Libre Franklin"/>
              </a:rPr>
              <a:t>A Quick Introductory Overview</a:t>
            </a:r>
            <a:endParaRPr/>
          </a:p>
        </p:txBody>
      </p:sp>
      <p:sp>
        <p:nvSpPr>
          <p:cNvPr id="411" name="Google Shape;411;p33"/>
          <p:cNvSpPr txBox="1"/>
          <p:nvPr>
            <p:ph idx="1" type="body"/>
          </p:nvPr>
        </p:nvSpPr>
        <p:spPr>
          <a:xfrm>
            <a:off x="1182687" y="2017712"/>
            <a:ext cx="7580312" cy="4114800"/>
          </a:xfrm>
          <a:prstGeom prst="rect">
            <a:avLst/>
          </a:prstGeom>
          <a:noFill/>
          <a:ln>
            <a:noFill/>
          </a:ln>
        </p:spPr>
        <p:txBody>
          <a:bodyPr anchorCtr="0" anchor="t" bIns="45700" lIns="91425" spcFirstLastPara="1" rIns="91425" wrap="square" tIns="45700">
            <a:noAutofit/>
          </a:bodyPr>
          <a:lstStyle/>
          <a:p>
            <a:pPr indent="-381000" lvl="0" marL="381000" rtl="0" algn="ctr">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Cellular Automata: The Game of Life</a:t>
            </a:r>
            <a:endParaRPr/>
          </a:p>
          <a:p>
            <a:pPr indent="-121920" lvl="0" marL="273050" rtl="0" algn="l">
              <a:spcBef>
                <a:spcPts val="575"/>
              </a:spcBef>
              <a:spcAft>
                <a:spcPts val="0"/>
              </a:spcAft>
              <a:buSzPts val="2380"/>
              <a:buNone/>
            </a:pPr>
            <a:r>
              <a:t/>
            </a:r>
            <a:endParaRPr b="0" i="0" sz="2800" u="none">
              <a:solidFill>
                <a:schemeClr val="dk1"/>
              </a:solidFill>
              <a:latin typeface="Libre Baskerville"/>
              <a:ea typeface="Libre Baskerville"/>
              <a:cs typeface="Libre Baskerville"/>
              <a:sym typeface="Libre Baskerville"/>
            </a:endParaRPr>
          </a:p>
        </p:txBody>
      </p:sp>
      <p:sp>
        <p:nvSpPr>
          <p:cNvPr id="412" name="Google Shape;412;p33"/>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pic>
        <p:nvPicPr>
          <p:cNvPr descr="lifea-2" id="413" name="Google Shape;413;p33"/>
          <p:cNvPicPr preferRelativeResize="0"/>
          <p:nvPr/>
        </p:nvPicPr>
        <p:blipFill rotWithShape="1">
          <a:blip r:embed="rId3">
            <a:alphaModFix/>
          </a:blip>
          <a:srcRect b="0" l="0" r="0" t="0"/>
          <a:stretch/>
        </p:blipFill>
        <p:spPr>
          <a:xfrm>
            <a:off x="2590800" y="2971800"/>
            <a:ext cx="1524000" cy="1524000"/>
          </a:xfrm>
          <a:prstGeom prst="rect">
            <a:avLst/>
          </a:prstGeom>
          <a:noFill/>
          <a:ln>
            <a:noFill/>
          </a:ln>
        </p:spPr>
      </p:pic>
      <p:pic>
        <p:nvPicPr>
          <p:cNvPr descr="lifea-4" id="414" name="Google Shape;414;p33"/>
          <p:cNvPicPr preferRelativeResize="0"/>
          <p:nvPr/>
        </p:nvPicPr>
        <p:blipFill rotWithShape="1">
          <a:blip r:embed="rId4">
            <a:alphaModFix/>
          </a:blip>
          <a:srcRect b="0" l="0" r="0" t="0"/>
          <a:stretch/>
        </p:blipFill>
        <p:spPr>
          <a:xfrm>
            <a:off x="4648200" y="2971800"/>
            <a:ext cx="1511300" cy="1511300"/>
          </a:xfrm>
          <a:prstGeom prst="rect">
            <a:avLst/>
          </a:prstGeom>
          <a:noFill/>
          <a:ln>
            <a:noFill/>
          </a:ln>
        </p:spPr>
      </p:pic>
      <p:sp>
        <p:nvSpPr>
          <p:cNvPr id="415" name="Google Shape;415;p33"/>
          <p:cNvSpPr txBox="1"/>
          <p:nvPr/>
        </p:nvSpPr>
        <p:spPr>
          <a:xfrm>
            <a:off x="685800" y="4953000"/>
            <a:ext cx="807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Simple transition rules give rise to complex patterns (Emergent Structures)…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421" name="Google Shape;421;p34"/>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422" name="Google Shape;422;p3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To conclude:</a:t>
            </a:r>
            <a:endParaRPr/>
          </a:p>
          <a:p>
            <a:pPr indent="-121920" lvl="0" marL="273050" marR="0" rtl="0" algn="l">
              <a:lnSpc>
                <a:spcPct val="8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AI is a very fascinating field. It can help us solve difficult, real-world problems, creating new opportunities in business, engineering, and many other application areas.</a:t>
            </a:r>
            <a:endParaRPr/>
          </a:p>
          <a:p>
            <a:pPr indent="-99059" lvl="1" marL="547687" marR="0" rtl="0" algn="l">
              <a:lnSpc>
                <a:spcPct val="8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Even though AI technology is integrated into the fabric of everyday life. The ultimate promises of AI are still decades away and the necessary advances in knowledge and technology will require a sustained fundamental research effort.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4"/>
          <p:cNvGraphicFramePr/>
          <p:nvPr/>
        </p:nvGraphicFramePr>
        <p:xfrm>
          <a:off x="1828800" y="1600200"/>
          <a:ext cx="3000000" cy="3000000"/>
        </p:xfrm>
        <a:graphic>
          <a:graphicData uri="http://schemas.openxmlformats.org/drawingml/2006/table">
            <a:tbl>
              <a:tblPr>
                <a:noFill/>
                <a:tableStyleId>{1AF141A7-BA1B-4DC7-9D9D-63A12738D14C}</a:tableStyleId>
              </a:tblPr>
              <a:tblGrid>
                <a:gridCol w="3557575"/>
                <a:gridCol w="1209675"/>
              </a:tblGrid>
              <a:tr h="517525">
                <a:tc>
                  <a:txBody>
                    <a:bodyPr/>
                    <a:lstStyle/>
                    <a:p>
                      <a:pPr indent="0" lvl="0" marL="0" marR="0" rtl="0" algn="l">
                        <a:lnSpc>
                          <a:spcPct val="100000"/>
                        </a:lnSpc>
                        <a:spcBef>
                          <a:spcPts val="0"/>
                        </a:spcBef>
                        <a:spcAft>
                          <a:spcPts val="0"/>
                        </a:spcAft>
                        <a:buClr>
                          <a:srgbClr val="FFFFFF"/>
                        </a:buClr>
                        <a:buSzPts val="2800"/>
                        <a:buFont typeface="Libre Baskerville"/>
                        <a:buNone/>
                      </a:pPr>
                      <a:r>
                        <a:rPr b="1" i="0" lang="en-US" sz="2800" u="none" cap="none" strike="noStrike">
                          <a:solidFill>
                            <a:srgbClr val="FFFFFF"/>
                          </a:solidFill>
                          <a:latin typeface="Libre Baskerville"/>
                          <a:ea typeface="Libre Baskerville"/>
                          <a:cs typeface="Libre Baskerville"/>
                          <a:sym typeface="Libre Baskerville"/>
                        </a:rPr>
                        <a:t>Item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800"/>
                        <a:buFont typeface="Libre Baskerville"/>
                        <a:buNone/>
                      </a:pPr>
                      <a:r>
                        <a:rPr b="1" i="0" lang="en-US" sz="2800" u="none" cap="none" strike="noStrike">
                          <a:solidFill>
                            <a:srgbClr val="FFFFFF"/>
                          </a:solidFill>
                          <a:latin typeface="Libre Baskerville"/>
                          <a:ea typeface="Libre Baskerville"/>
                          <a:cs typeface="Libre Baskerville"/>
                          <a:sym typeface="Libre Baskerville"/>
                        </a:rPr>
                        <a:t>Marks</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19100">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Attendance</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5%</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517525">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Quizzes (best 3 out of 4)</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20%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519100">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Assignments / Project</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20%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517525">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Mid Term (No Make up)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25%</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r h="517525">
                <a:tc>
                  <a:txBody>
                    <a:bodyPr/>
                    <a:lstStyle/>
                    <a:p>
                      <a:pPr indent="0" lvl="0" marL="0" marR="0" rtl="0" algn="l">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Final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0" i="0" lang="en-US" sz="2800" u="none" cap="none" strike="noStrike">
                          <a:solidFill>
                            <a:srgbClr val="000000"/>
                          </a:solidFill>
                          <a:latin typeface="Libre Baskerville"/>
                          <a:ea typeface="Libre Baskerville"/>
                          <a:cs typeface="Libre Baskerville"/>
                          <a:sym typeface="Libre Baskerville"/>
                        </a:rPr>
                        <a:t>30%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CFCC"/>
                    </a:solidFill>
                  </a:tcPr>
                </a:tc>
              </a:tr>
              <a:tr h="519100">
                <a:tc>
                  <a:txBody>
                    <a:bodyPr/>
                    <a:lstStyle/>
                    <a:p>
                      <a:pPr indent="0" lvl="0" marL="0" marR="0" rtl="0" algn="l">
                        <a:lnSpc>
                          <a:spcPct val="100000"/>
                        </a:lnSpc>
                        <a:spcBef>
                          <a:spcPts val="0"/>
                        </a:spcBef>
                        <a:spcAft>
                          <a:spcPts val="0"/>
                        </a:spcAft>
                        <a:buClr>
                          <a:srgbClr val="000000"/>
                        </a:buClr>
                        <a:buSzPts val="2800"/>
                        <a:buFont typeface="Libre Baskerville"/>
                        <a:buNone/>
                      </a:pPr>
                      <a:r>
                        <a:rPr b="1" i="0" lang="en-US" sz="2800" u="none" cap="none" strike="noStrike">
                          <a:solidFill>
                            <a:srgbClr val="000000"/>
                          </a:solidFill>
                          <a:latin typeface="Libre Baskerville"/>
                          <a:ea typeface="Libre Baskerville"/>
                          <a:cs typeface="Libre Baskerville"/>
                          <a:sym typeface="Libre Baskerville"/>
                        </a:rPr>
                        <a:t>Total </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c>
                  <a:txBody>
                    <a:bodyPr/>
                    <a:lstStyle/>
                    <a:p>
                      <a:pPr indent="0" lvl="0" marL="0" marR="0" rtl="0" algn="r">
                        <a:lnSpc>
                          <a:spcPct val="100000"/>
                        </a:lnSpc>
                        <a:spcBef>
                          <a:spcPts val="0"/>
                        </a:spcBef>
                        <a:spcAft>
                          <a:spcPts val="0"/>
                        </a:spcAft>
                        <a:buClr>
                          <a:srgbClr val="000000"/>
                        </a:buClr>
                        <a:buSzPts val="2800"/>
                        <a:buFont typeface="Libre Baskerville"/>
                        <a:buNone/>
                      </a:pPr>
                      <a:r>
                        <a:rPr b="1" i="0" lang="en-US" sz="2800" u="none" cap="none" strike="noStrike">
                          <a:solidFill>
                            <a:srgbClr val="000000"/>
                          </a:solidFill>
                          <a:latin typeface="Libre Baskerville"/>
                          <a:ea typeface="Libre Baskerville"/>
                          <a:cs typeface="Libre Baskerville"/>
                          <a:sym typeface="Libre Baskerville"/>
                        </a:rPr>
                        <a:t>100%</a:t>
                      </a:r>
                      <a:endParaRPr/>
                    </a:p>
                  </a:txBody>
                  <a:tcPr marT="45725" marB="45725" marR="84400" marL="844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9E7"/>
                    </a:solidFill>
                  </a:tcPr>
                </a:tc>
              </a:tr>
            </a:tbl>
          </a:graphicData>
        </a:graphic>
      </p:graphicFrame>
      <p:sp>
        <p:nvSpPr>
          <p:cNvPr id="169" name="Google Shape;169;p4"/>
          <p:cNvSpPr txBox="1"/>
          <p:nvPr/>
        </p:nvSpPr>
        <p:spPr>
          <a:xfrm>
            <a:off x="1219200" y="5715000"/>
            <a:ext cx="65182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sng">
                <a:solidFill>
                  <a:schemeClr val="dk1"/>
                </a:solidFill>
                <a:latin typeface="Tahoma"/>
                <a:ea typeface="Tahoma"/>
                <a:cs typeface="Tahoma"/>
                <a:sym typeface="Tahoma"/>
                <a:hlinkClick r:id="rId3">
                  <a:extLst>
                    <a:ext uri="{A12FA001-AC4F-418D-AE19-62706E023703}">
                      <ahyp:hlinkClr val="tx"/>
                    </a:ext>
                  </a:extLst>
                </a:hlinkClick>
              </a:rPr>
              <a:t>http://w3.northsouth.edu/php/faculty/shazzad/teaching.html</a:t>
            </a:r>
            <a:r>
              <a:rPr b="0" i="0" lang="en-US" sz="1800" u="none">
                <a:solidFill>
                  <a:schemeClr val="dk1"/>
                </a:solidFill>
                <a:latin typeface="Tahoma"/>
                <a:ea typeface="Tahoma"/>
                <a:cs typeface="Tahoma"/>
                <a:sym typeface="Tahoma"/>
              </a:rPr>
              <a:t> </a:t>
            </a:r>
            <a:endParaRPr/>
          </a:p>
        </p:txBody>
      </p:sp>
      <p:sp>
        <p:nvSpPr>
          <p:cNvPr id="170" name="Google Shape;170;p4"/>
          <p:cNvSpPr txBox="1"/>
          <p:nvPr/>
        </p:nvSpPr>
        <p:spPr>
          <a:xfrm>
            <a:off x="685800" y="609600"/>
            <a:ext cx="4876800" cy="819150"/>
          </a:xfrm>
          <a:prstGeom prst="rect">
            <a:avLst/>
          </a:prstGeom>
          <a:noFill/>
          <a:ln>
            <a:noFill/>
          </a:ln>
        </p:spPr>
        <p:txBody>
          <a:bodyPr anchorCtr="0" anchor="b" bIns="91425" lIns="91425" spcFirstLastPara="1" rIns="91425" wrap="square" tIns="45700">
            <a:normAutofit/>
          </a:bodyPr>
          <a:lstStyle/>
          <a:p>
            <a:pPr indent="0" lvl="0" marL="0" marR="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914400" y="381000"/>
            <a:ext cx="7772400" cy="10366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Syllabus</a:t>
            </a:r>
            <a:endParaRPr/>
          </a:p>
        </p:txBody>
      </p:sp>
      <p:sp>
        <p:nvSpPr>
          <p:cNvPr id="176" name="Google Shape;176;p5"/>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77" name="Google Shape;177;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1" i="0" lang="en-US" sz="2800" u="none">
                <a:solidFill>
                  <a:schemeClr val="dk1"/>
                </a:solidFill>
                <a:latin typeface="Libre Baskerville"/>
                <a:ea typeface="Libre Baskerville"/>
                <a:cs typeface="Libre Baskerville"/>
                <a:sym typeface="Libre Baskerville"/>
              </a:rPr>
              <a:t>Course Overview (main topics)</a:t>
            </a:r>
            <a:endParaRPr/>
          </a:p>
          <a:p>
            <a:pPr indent="-121920" lvl="0" marL="273050" marR="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What is AI?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problem solving by search</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logic, knowledge representation &amp;  reasoning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expert systems: an introduction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learning: decision trees, artificial neural networks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Game playing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What is Artificial Intelligence?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Intelligence ?</a:t>
            </a:r>
            <a:endParaRPr/>
          </a:p>
        </p:txBody>
      </p:sp>
      <p:sp>
        <p:nvSpPr>
          <p:cNvPr id="188" name="Google Shape;188;p7"/>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89" name="Google Shape;189;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469265" lvl="0" marL="609600" marR="0" rtl="0" algn="l">
              <a:lnSpc>
                <a:spcPct val="100000"/>
              </a:lnSpc>
              <a:spcBef>
                <a:spcPts val="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609600" lvl="0" marL="60960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Intelligence may be defined as:</a:t>
            </a:r>
            <a:endParaRPr/>
          </a:p>
          <a:p>
            <a:pPr indent="-469265" lvl="0" marL="60960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533400" lvl="1" marL="990600" marR="0" rtl="0" algn="l">
              <a:lnSpc>
                <a:spcPct val="10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Libre Baskerville"/>
                <a:ea typeface="Libre Baskerville"/>
                <a:cs typeface="Libre Baskerville"/>
                <a:sym typeface="Libre Baskerville"/>
              </a:rPr>
              <a:t>The capacity to acquire and apply knowledge.</a:t>
            </a:r>
            <a:endParaRPr/>
          </a:p>
          <a:p>
            <a:pPr indent="-403860" lvl="1" marL="990600" marR="0" rtl="0" algn="l">
              <a:lnSpc>
                <a:spcPct val="10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533400" lvl="1" marL="990600" marR="0" rtl="0" algn="l">
              <a:lnSpc>
                <a:spcPct val="100000"/>
              </a:lnSpc>
              <a:spcBef>
                <a:spcPts val="300"/>
              </a:spcBef>
              <a:spcAft>
                <a:spcPts val="0"/>
              </a:spcAft>
              <a:buClr>
                <a:schemeClr val="accent2"/>
              </a:buClr>
              <a:buSzPts val="2040"/>
              <a:buFont typeface="Noto Sans Symbols"/>
              <a:buAutoNum type="arabicPeriod"/>
            </a:pPr>
            <a:r>
              <a:rPr b="0" i="0" lang="en-US" sz="2400" u="none" cap="none" strike="noStrike">
                <a:solidFill>
                  <a:schemeClr val="dk1"/>
                </a:solidFill>
                <a:latin typeface="Libre Baskerville"/>
                <a:ea typeface="Libre Baskerville"/>
                <a:cs typeface="Libre Baskerville"/>
                <a:sym typeface="Libre Baskerville"/>
              </a:rPr>
              <a:t>The faculty of thought and reason.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195" name="Google Shape;195;p8"/>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6" name="Google Shape;196;p8"/>
          <p:cNvSpPr txBox="1"/>
          <p:nvPr>
            <p:ph idx="1" type="body"/>
          </p:nvPr>
        </p:nvSpPr>
        <p:spPr>
          <a:xfrm>
            <a:off x="914400" y="1600200"/>
            <a:ext cx="7772400" cy="3886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Artificial intelligence is the study of systems that act in a way that to any observer would appear to be intelligent.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Artificial Intelligence involves using methods based on the intelligent behavior of humans and other animals to solve complex problems.</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AI is concerned with real-world problems (difficult tasks), which require complex and sophisticated reasoning processes and knowledge.</a:t>
            </a:r>
            <a:endParaRPr/>
          </a:p>
        </p:txBody>
      </p:sp>
      <p:cxnSp>
        <p:nvCxnSpPr>
          <p:cNvPr id="197" name="Google Shape;197;p8"/>
          <p:cNvCxnSpPr/>
          <p:nvPr/>
        </p:nvCxnSpPr>
        <p:spPr>
          <a:xfrm>
            <a:off x="5442700" y="2365150"/>
            <a:ext cx="2631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What is Artificial Intelligence ?</a:t>
            </a:r>
            <a:endParaRPr/>
          </a:p>
        </p:txBody>
      </p:sp>
      <p:sp>
        <p:nvSpPr>
          <p:cNvPr id="203" name="Google Shape;203;p9"/>
          <p:cNvSpPr txBox="1"/>
          <p:nvPr>
            <p:ph idx="1" type="body"/>
          </p:nvPr>
        </p:nvSpPr>
        <p:spPr>
          <a:xfrm>
            <a:off x="1182687" y="2017712"/>
            <a:ext cx="3810000"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1190"/>
              <a:buNone/>
            </a:pPr>
            <a:r>
              <a:t/>
            </a:r>
            <a:endParaRPr b="0" i="0" sz="1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1360"/>
              <a:buFont typeface="Noto Sans Symbols"/>
              <a:buChar char="⚫"/>
            </a:pPr>
            <a:r>
              <a:rPr b="1" i="1" lang="en-US" sz="1600" u="none">
                <a:solidFill>
                  <a:schemeClr val="dk1"/>
                </a:solidFill>
                <a:latin typeface="Times New Roman"/>
                <a:ea typeface="Times New Roman"/>
                <a:cs typeface="Times New Roman"/>
                <a:sym typeface="Times New Roman"/>
              </a:rPr>
              <a:t>“AI is the study of ideas that enable computers to be intelligent.”</a:t>
            </a:r>
            <a:r>
              <a:rPr b="0" i="0" lang="en-US" sz="1600" u="none">
                <a:solidFill>
                  <a:schemeClr val="dk1"/>
                </a:solidFill>
                <a:latin typeface="Libre Baskerville"/>
                <a:ea typeface="Libre Baskerville"/>
                <a:cs typeface="Libre Baskerville"/>
                <a:sym typeface="Libre Baskerville"/>
              </a:rPr>
              <a:t> </a:t>
            </a:r>
            <a:endParaRPr/>
          </a:p>
          <a:p>
            <a:pPr indent="-273050" lvl="0" marL="273050" rtl="0" algn="l">
              <a:lnSpc>
                <a:spcPct val="80000"/>
              </a:lnSpc>
              <a:spcBef>
                <a:spcPts val="500"/>
              </a:spcBef>
              <a:spcAft>
                <a:spcPts val="0"/>
              </a:spcAft>
              <a:buSzPts val="1360"/>
              <a:buNone/>
            </a:pPr>
            <a:r>
              <a:t/>
            </a:r>
            <a:endParaRPr b="0" i="0" sz="16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1360"/>
              <a:buNone/>
            </a:pPr>
            <a:r>
              <a:rPr b="0" i="0" lang="en-US" sz="1600" u="none">
                <a:solidFill>
                  <a:schemeClr val="dk1"/>
                </a:solidFill>
                <a:latin typeface="Libre Baskerville"/>
                <a:ea typeface="Libre Baskerville"/>
                <a:cs typeface="Libre Baskerville"/>
                <a:sym typeface="Libre Baskerville"/>
              </a:rPr>
              <a:t>[P. Winston] </a:t>
            </a:r>
            <a:endParaRPr/>
          </a:p>
          <a:p>
            <a:pPr indent="-186690" lvl="0" marL="273050" rtl="0" algn="l">
              <a:lnSpc>
                <a:spcPct val="80000"/>
              </a:lnSpc>
              <a:spcBef>
                <a:spcPts val="500"/>
              </a:spcBef>
              <a:spcAft>
                <a:spcPts val="0"/>
              </a:spcAft>
              <a:buClr>
                <a:schemeClr val="accent1"/>
              </a:buClr>
              <a:buSzPts val="1360"/>
              <a:buFont typeface="Noto Sans Symbols"/>
              <a:buNone/>
            </a:pPr>
            <a:r>
              <a:t/>
            </a:r>
            <a:endParaRPr b="0" i="1" sz="1600" u="none">
              <a:solidFill>
                <a:schemeClr val="dk1"/>
              </a:solidFill>
              <a:latin typeface="Times New Roman"/>
              <a:ea typeface="Times New Roman"/>
              <a:cs typeface="Times New Roman"/>
              <a:sym typeface="Times New Roman"/>
            </a:endParaRPr>
          </a:p>
          <a:p>
            <a:pPr indent="-273050" lvl="0" marL="273050" rtl="0" algn="l">
              <a:lnSpc>
                <a:spcPct val="80000"/>
              </a:lnSpc>
              <a:spcBef>
                <a:spcPts val="500"/>
              </a:spcBef>
              <a:spcAft>
                <a:spcPts val="0"/>
              </a:spcAft>
              <a:buClr>
                <a:schemeClr val="accent1"/>
              </a:buClr>
              <a:buSzPts val="1360"/>
              <a:buFont typeface="Noto Sans Symbols"/>
              <a:buChar char="⚫"/>
            </a:pPr>
            <a:r>
              <a:rPr b="1" i="1" lang="en-US" sz="1600" u="none">
                <a:solidFill>
                  <a:schemeClr val="dk1"/>
                </a:solidFill>
                <a:latin typeface="Times New Roman"/>
                <a:ea typeface="Times New Roman"/>
                <a:cs typeface="Times New Roman"/>
                <a:sym typeface="Times New Roman"/>
              </a:rPr>
              <a:t>“It is the science and engineering of making intelligent machines, especially intelligent computer programs. It is related to the similar tasks of using computers to understand human intelligence, but AI does not have to confine itself to methods that are biologically observable.”</a:t>
            </a:r>
            <a:endParaRPr/>
          </a:p>
          <a:p>
            <a:pPr indent="-186690" lvl="0" marL="273050" rtl="0" algn="l">
              <a:lnSpc>
                <a:spcPct val="80000"/>
              </a:lnSpc>
              <a:spcBef>
                <a:spcPts val="500"/>
              </a:spcBef>
              <a:spcAft>
                <a:spcPts val="0"/>
              </a:spcAft>
              <a:buClr>
                <a:schemeClr val="accent1"/>
              </a:buClr>
              <a:buSzPts val="1360"/>
              <a:buFont typeface="Noto Sans Symbols"/>
              <a:buNone/>
            </a:pPr>
            <a:r>
              <a:t/>
            </a:r>
            <a:endParaRPr b="1" i="1" sz="1600" u="none">
              <a:solidFill>
                <a:schemeClr val="dk1"/>
              </a:solidFill>
              <a:latin typeface="Times New Roman"/>
              <a:ea typeface="Times New Roman"/>
              <a:cs typeface="Times New Roman"/>
              <a:sym typeface="Times New Roman"/>
            </a:endParaRPr>
          </a:p>
          <a:p>
            <a:pPr indent="-273050" lvl="0" marL="273050" rtl="0" algn="l">
              <a:lnSpc>
                <a:spcPct val="80000"/>
              </a:lnSpc>
              <a:spcBef>
                <a:spcPts val="500"/>
              </a:spcBef>
              <a:spcAft>
                <a:spcPts val="0"/>
              </a:spcAft>
              <a:buSzPts val="1360"/>
              <a:buNone/>
            </a:pPr>
            <a:r>
              <a:rPr b="0" i="0" lang="en-US" sz="1600" u="none">
                <a:solidFill>
                  <a:schemeClr val="dk1"/>
                </a:solidFill>
                <a:latin typeface="Libre Baskerville"/>
                <a:ea typeface="Libre Baskerville"/>
                <a:cs typeface="Libre Baskerville"/>
                <a:sym typeface="Libre Baskerville"/>
              </a:rPr>
              <a:t>John McCarthy, Stanford University, computer Science Department.</a:t>
            </a:r>
            <a:endParaRPr/>
          </a:p>
        </p:txBody>
      </p:sp>
      <p:pic>
        <p:nvPicPr>
          <p:cNvPr id="204" name="Google Shape;204;p9"/>
          <p:cNvPicPr preferRelativeResize="0"/>
          <p:nvPr>
            <p:ph idx="1" type="body"/>
          </p:nvPr>
        </p:nvPicPr>
        <p:blipFill rotWithShape="1">
          <a:blip r:embed="rId3">
            <a:alphaModFix/>
          </a:blip>
          <a:srcRect b="0" l="0" r="0" t="0"/>
          <a:stretch/>
        </p:blipFill>
        <p:spPr>
          <a:xfrm>
            <a:off x="6483350" y="3346450"/>
            <a:ext cx="1133475" cy="1457325"/>
          </a:xfrm>
          <a:prstGeom prst="rect">
            <a:avLst/>
          </a:prstGeom>
          <a:noFill/>
          <a:ln>
            <a:noFill/>
          </a:ln>
        </p:spPr>
      </p:pic>
      <p:sp>
        <p:nvSpPr>
          <p:cNvPr id="205" name="Google Shape;205;p9"/>
          <p:cNvSpPr/>
          <p:nvPr/>
        </p:nvSpPr>
        <p:spPr>
          <a:xfrm>
            <a:off x="146050" y="6210300"/>
            <a:ext cx="457200" cy="457200"/>
          </a:xfrm>
          <a:prstGeom prst="ellipse">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06" name="Google Shape;206;p9"/>
          <p:cNvSpPr txBox="1"/>
          <p:nvPr/>
        </p:nvSpPr>
        <p:spPr>
          <a:xfrm>
            <a:off x="6324600" y="5105400"/>
            <a:ext cx="167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John McCarthy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2007-09-18T02:19:02Z</dcterms:created>
  <dc:creator>mbatouche</dc:creator>
</cp:coreProperties>
</file>

<file path=docProps/custom.xml><?xml version="1.0" encoding="utf-8"?>
<Properties xmlns="http://schemas.openxmlformats.org/officeDocument/2006/custom-properties" xmlns:vt="http://schemas.openxmlformats.org/officeDocument/2006/docPropsVTypes"/>
</file>