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 id="2147483662" r:id="rId5"/>
    <p:sldMasterId id="2147483663" r:id="rId6"/>
    <p:sldMasterId id="2147483664" r:id="rId7"/>
    <p:sldMasterId id="214748366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Lst>
  <p:sldSz cy="6858000" cx="9144000"/>
  <p:notesSz cx="6858000" cy="9144000"/>
  <p:embeddedFontLst>
    <p:embeddedFont>
      <p:font typeface="Libre Franklin"/>
      <p:regular r:id="rId65"/>
      <p:bold r:id="rId66"/>
      <p:italic r:id="rId67"/>
      <p:boldItalic r:id="rId68"/>
    </p:embeddedFont>
    <p:embeddedFont>
      <p:font typeface="Tahoma"/>
      <p:regular r:id="rId69"/>
      <p:bold r:id="rId70"/>
    </p:embeddedFont>
    <p:embeddedFont>
      <p:font typeface="Libre Baskerville"/>
      <p:regular r:id="rId71"/>
      <p:bold r:id="rId72"/>
      <p: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font" Target="fonts/LibreBaskerville-italic.fntdata"/><Relationship Id="rId72" Type="http://schemas.openxmlformats.org/officeDocument/2006/relationships/font" Target="fonts/LibreBaskerville-bold.fntdata"/><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font" Target="fonts/LibreBaskerville-regular.fntdata"/><Relationship Id="rId70" Type="http://schemas.openxmlformats.org/officeDocument/2006/relationships/font" Target="fonts/Tahoma-bold.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font" Target="fonts/LibreFranklin-bold.fntdata"/><Relationship Id="rId21" Type="http://schemas.openxmlformats.org/officeDocument/2006/relationships/slide" Target="slides/slide12.xml"/><Relationship Id="rId65" Type="http://schemas.openxmlformats.org/officeDocument/2006/relationships/font" Target="fonts/LibreFranklin-regular.fntdata"/><Relationship Id="rId24" Type="http://schemas.openxmlformats.org/officeDocument/2006/relationships/slide" Target="slides/slide15.xml"/><Relationship Id="rId68" Type="http://schemas.openxmlformats.org/officeDocument/2006/relationships/font" Target="fonts/LibreFranklin-boldItalic.fntdata"/><Relationship Id="rId23" Type="http://schemas.openxmlformats.org/officeDocument/2006/relationships/slide" Target="slides/slide14.xml"/><Relationship Id="rId67" Type="http://schemas.openxmlformats.org/officeDocument/2006/relationships/font" Target="fonts/LibreFranklin-italic.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Tahoma-regular.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0" name="Google Shape;121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2" name="Google Shape;12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4" name="Google Shape;125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8" name="Google Shape;12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0" name="Google Shape;132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4" name="Google Shape;136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0" name="Google Shape;143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3" name="Google Shape;145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9" name="Google Shape;145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5" name="Google Shape;148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4" name="Google Shape;152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1" name="Google Shape;15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6" name="Google Shape;162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2"/>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16"/>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1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4" name="Shape 34"/>
        <p:cNvGrpSpPr/>
        <p:nvPr/>
      </p:nvGrpSpPr>
      <p:grpSpPr>
        <a:xfrm>
          <a:off x="0" y="0"/>
          <a:ext cx="0" cy="0"/>
          <a:chOff x="0" y="0"/>
          <a:chExt cx="0" cy="0"/>
        </a:xfrm>
      </p:grpSpPr>
      <p:sp>
        <p:nvSpPr>
          <p:cNvPr id="35" name="Google Shape;35;p4"/>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4"/>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2" name="Shape 42"/>
        <p:cNvGrpSpPr/>
        <p:nvPr/>
      </p:nvGrpSpPr>
      <p:grpSpPr>
        <a:xfrm>
          <a:off x="0" y="0"/>
          <a:ext cx="0" cy="0"/>
          <a:chOff x="0" y="0"/>
          <a:chExt cx="0" cy="0"/>
        </a:xfrm>
      </p:grpSpPr>
      <p:sp>
        <p:nvSpPr>
          <p:cNvPr id="43" name="Google Shape;43;p5"/>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5" name="Google Shape;45;p5"/>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6" name="Google Shape;4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8"/>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8" name="Google Shape;68;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9" name="Google Shape;79;p11"/>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11"/>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1" name="Google Shape;81;p11"/>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 name="Google Shape;14;p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 name="Google Shape;15;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8" name="Google Shape;18;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9" name="Google Shape;19;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 name="Google Shape;28;p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 name="Google Shape;29;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2" name="Google Shape;32;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3" name="Google Shape;33;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4" name="Google Shape;94;p13"/>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5" name="Google Shape;95;p13"/>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6" name="Google Shape;96;p13"/>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7" name="Google Shape;97;p13"/>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1" name="Google Shape;101;p1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2" name="Google Shape;102;p1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 name="Google Shape;111;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2" name="Google Shape;112;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 name="Google Shape;113;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 name="Google Shape;114;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7" name="Google Shape;11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8" name="Google Shape;118;p1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 name="Google Shape;128;p1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9" name="Google Shape;129;p17"/>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0" name="Google Shape;130;p17"/>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1" name="Google Shape;131;p17"/>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2" name="Google Shape;132;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5" name="Google Shape;135;p1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6" name="Google Shape;136;p1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914400" y="1447800"/>
            <a:ext cx="8077200" cy="3124200"/>
          </a:xfrm>
          <a:prstGeom prst="rect">
            <a:avLst/>
          </a:prstGeom>
          <a:noFill/>
          <a:ln>
            <a:noFill/>
          </a:ln>
        </p:spPr>
        <p:txBody>
          <a:bodyPr anchorCtr="0" anchor="ctr" bIns="91425" lIns="91425" spcFirstLastPara="1" rIns="91425" wrap="square" tIns="45700">
            <a:noAutofit/>
          </a:bodyPr>
          <a:lstStyle/>
          <a:p>
            <a:pPr indent="-762000" lvl="0" marL="76200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      Lecture 01 – Parth B</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Problem Solving by Searching</a:t>
            </a:r>
            <a:br>
              <a:rPr b="0" i="0" lang="en-US" sz="4000" u="none">
                <a:solidFill>
                  <a:srgbClr val="FFFFFF"/>
                </a:solidFill>
                <a:latin typeface="Libre Franklin"/>
                <a:ea typeface="Libre Franklin"/>
                <a:cs typeface="Libre Franklin"/>
                <a:sym typeface="Libre Franklin"/>
              </a:rPr>
            </a:br>
            <a:br>
              <a:rPr b="0" i="0" lang="en-US" sz="40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Search Methods : </a:t>
            </a:r>
            <a:br>
              <a:rPr b="0" i="0" lang="en-US" sz="32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		</a:t>
            </a:r>
            <a:r>
              <a:rPr b="0" i="0" lang="en-US" sz="3200" u="none">
                <a:solidFill>
                  <a:schemeClr val="accent2"/>
                </a:solidFill>
                <a:latin typeface="Libre Franklin"/>
                <a:ea typeface="Libre Franklin"/>
                <a:cs typeface="Libre Franklin"/>
                <a:sym typeface="Libre Franklin"/>
              </a:rPr>
              <a:t>Classic AI Serch Problems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387" name="Google Shape;387;p28"/>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388" name="Google Shape;388;p2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89" name="Google Shape;389;p28"/>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0" name="Google Shape;390;p28"/>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1" name="Google Shape;391;p28"/>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2" name="Google Shape;392;p28"/>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3" name="Google Shape;393;p28"/>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4" name="Google Shape;394;p28"/>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5" name="Google Shape;395;p28"/>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6" name="Google Shape;396;p28"/>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7" name="Google Shape;397;p28"/>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8" name="Google Shape;398;p28"/>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399" name="Google Shape;399;p28"/>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400" name="Google Shape;400;p28"/>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401" name="Google Shape;401;p28"/>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402" name="Google Shape;402;p28"/>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403" name="Google Shape;403;p28"/>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404" name="Google Shape;404;p28"/>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405" name="Google Shape;405;p28"/>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406" name="Google Shape;406;p28"/>
          <p:cNvSpPr/>
          <p:nvPr/>
        </p:nvSpPr>
        <p:spPr>
          <a:xfrm>
            <a:off x="5257800" y="4724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07" name="Google Shape;407;p28"/>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08" name="Google Shape;408;p28"/>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09" name="Google Shape;409;p28"/>
          <p:cNvSpPr/>
          <p:nvPr/>
        </p:nvSpPr>
        <p:spPr>
          <a:xfrm>
            <a:off x="72390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0" name="Google Shape;410;p28"/>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1" name="Google Shape;411;p28"/>
          <p:cNvSpPr/>
          <p:nvPr/>
        </p:nvSpPr>
        <p:spPr>
          <a:xfrm>
            <a:off x="60198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2" name="Google Shape;412;p28"/>
          <p:cNvSpPr/>
          <p:nvPr/>
        </p:nvSpPr>
        <p:spPr>
          <a:xfrm>
            <a:off x="594360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3" name="Google Shape;413;p28"/>
          <p:cNvSpPr/>
          <p:nvPr/>
        </p:nvSpPr>
        <p:spPr>
          <a:xfrm>
            <a:off x="2952750" y="3124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4" name="Google Shape;414;p28"/>
          <p:cNvSpPr/>
          <p:nvPr/>
        </p:nvSpPr>
        <p:spPr>
          <a:xfrm>
            <a:off x="65532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5" name="Google Shape;415;p28"/>
          <p:cNvSpPr/>
          <p:nvPr/>
        </p:nvSpPr>
        <p:spPr>
          <a:xfrm>
            <a:off x="71628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6" name="Google Shape;416;p28"/>
          <p:cNvSpPr/>
          <p:nvPr/>
        </p:nvSpPr>
        <p:spPr>
          <a:xfrm>
            <a:off x="2495550" y="3733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7" name="Google Shape;417;p28"/>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8" name="Google Shape;418;p28"/>
          <p:cNvSpPr/>
          <p:nvPr/>
        </p:nvSpPr>
        <p:spPr>
          <a:xfrm>
            <a:off x="5867400" y="5791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9" name="Google Shape;419;p28"/>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0" name="Google Shape;420;p28"/>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1" name="Google Shape;421;p28"/>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2" name="Google Shape;422;p28"/>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3" name="Google Shape;423;p28"/>
          <p:cNvSpPr/>
          <p:nvPr/>
        </p:nvSpPr>
        <p:spPr>
          <a:xfrm>
            <a:off x="464820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4" name="Google Shape;424;p28"/>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425" name="Google Shape;425;p28"/>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426" name="Google Shape;426;p28"/>
          <p:cNvSpPr/>
          <p:nvPr/>
        </p:nvSpPr>
        <p:spPr>
          <a:xfrm>
            <a:off x="59436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7" name="Google Shape;427;p28"/>
          <p:cNvSpPr/>
          <p:nvPr/>
        </p:nvSpPr>
        <p:spPr>
          <a:xfrm>
            <a:off x="5334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8" name="Google Shape;428;p28"/>
          <p:cNvSpPr/>
          <p:nvPr/>
        </p:nvSpPr>
        <p:spPr>
          <a:xfrm>
            <a:off x="1504950" y="6096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9" name="Google Shape;429;p28"/>
          <p:cNvSpPr/>
          <p:nvPr/>
        </p:nvSpPr>
        <p:spPr>
          <a:xfrm>
            <a:off x="66294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0" name="Google Shape;430;p28"/>
          <p:cNvSpPr/>
          <p:nvPr/>
        </p:nvSpPr>
        <p:spPr>
          <a:xfrm>
            <a:off x="6553200" y="5334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1" name="Google Shape;431;p28"/>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2" name="Google Shape;432;p28"/>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3" name="Google Shape;433;p28"/>
          <p:cNvSpPr/>
          <p:nvPr/>
        </p:nvSpPr>
        <p:spPr>
          <a:xfrm>
            <a:off x="5334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4" name="Google Shape;434;p28"/>
          <p:cNvSpPr/>
          <p:nvPr/>
        </p:nvSpPr>
        <p:spPr>
          <a:xfrm>
            <a:off x="7239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5" name="Google Shape;435;p28"/>
          <p:cNvSpPr/>
          <p:nvPr/>
        </p:nvSpPr>
        <p:spPr>
          <a:xfrm>
            <a:off x="66294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6" name="Google Shape;436;p28"/>
          <p:cNvSpPr/>
          <p:nvPr/>
        </p:nvSpPr>
        <p:spPr>
          <a:xfrm>
            <a:off x="59436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7" name="Google Shape;437;p28"/>
          <p:cNvSpPr txBox="1"/>
          <p:nvPr>
            <p:ph type="title"/>
          </p:nvPr>
        </p:nvSpPr>
        <p:spPr>
          <a:xfrm>
            <a:off x="1150937" y="5334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9"/>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443" name="Google Shape;443;p29"/>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444" name="Google Shape;444;p29"/>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445" name="Google Shape;445;p2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46" name="Google Shape;446;p29"/>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7" name="Google Shape;447;p29"/>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8" name="Google Shape;448;p29"/>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9" name="Google Shape;449;p29"/>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0" name="Google Shape;450;p29"/>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1" name="Google Shape;451;p29"/>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2" name="Google Shape;452;p29"/>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3" name="Google Shape;453;p29"/>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4" name="Google Shape;454;p29"/>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55" name="Google Shape;455;p29"/>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456" name="Google Shape;456;p29"/>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457" name="Google Shape;457;p29"/>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458" name="Google Shape;458;p29"/>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459" name="Google Shape;459;p29"/>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460" name="Google Shape;460;p29"/>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461" name="Google Shape;461;p29"/>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462" name="Google Shape;462;p29"/>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463" name="Google Shape;463;p29"/>
          <p:cNvSpPr/>
          <p:nvPr/>
        </p:nvSpPr>
        <p:spPr>
          <a:xfrm>
            <a:off x="5257800" y="4724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4" name="Google Shape;464;p29"/>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5" name="Google Shape;465;p29"/>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6" name="Google Shape;466;p29"/>
          <p:cNvSpPr/>
          <p:nvPr/>
        </p:nvSpPr>
        <p:spPr>
          <a:xfrm>
            <a:off x="72390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7" name="Google Shape;467;p29"/>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8" name="Google Shape;468;p29"/>
          <p:cNvSpPr/>
          <p:nvPr/>
        </p:nvSpPr>
        <p:spPr>
          <a:xfrm>
            <a:off x="60198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69" name="Google Shape;469;p29"/>
          <p:cNvSpPr/>
          <p:nvPr/>
        </p:nvSpPr>
        <p:spPr>
          <a:xfrm>
            <a:off x="594360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0" name="Google Shape;470;p29"/>
          <p:cNvSpPr/>
          <p:nvPr/>
        </p:nvSpPr>
        <p:spPr>
          <a:xfrm>
            <a:off x="6553200" y="41910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1" name="Google Shape;471;p29"/>
          <p:cNvSpPr/>
          <p:nvPr/>
        </p:nvSpPr>
        <p:spPr>
          <a:xfrm>
            <a:off x="65532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2" name="Google Shape;472;p29"/>
          <p:cNvSpPr/>
          <p:nvPr/>
        </p:nvSpPr>
        <p:spPr>
          <a:xfrm>
            <a:off x="71628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3" name="Google Shape;473;p29"/>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4" name="Google Shape;474;p29"/>
          <p:cNvSpPr/>
          <p:nvPr/>
        </p:nvSpPr>
        <p:spPr>
          <a:xfrm>
            <a:off x="5867400" y="5791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5" name="Google Shape;475;p29"/>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6" name="Google Shape;476;p29"/>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7" name="Google Shape;477;p29"/>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8" name="Google Shape;478;p29"/>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79" name="Google Shape;479;p29"/>
          <p:cNvSpPr/>
          <p:nvPr/>
        </p:nvSpPr>
        <p:spPr>
          <a:xfrm>
            <a:off x="464820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0" name="Google Shape;480;p29"/>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481" name="Google Shape;481;p29"/>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482" name="Google Shape;482;p29"/>
          <p:cNvSpPr/>
          <p:nvPr/>
        </p:nvSpPr>
        <p:spPr>
          <a:xfrm>
            <a:off x="59436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3" name="Google Shape;483;p29"/>
          <p:cNvSpPr/>
          <p:nvPr/>
        </p:nvSpPr>
        <p:spPr>
          <a:xfrm>
            <a:off x="5334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4" name="Google Shape;484;p29"/>
          <p:cNvSpPr/>
          <p:nvPr/>
        </p:nvSpPr>
        <p:spPr>
          <a:xfrm>
            <a:off x="66294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5" name="Google Shape;485;p29"/>
          <p:cNvSpPr/>
          <p:nvPr/>
        </p:nvSpPr>
        <p:spPr>
          <a:xfrm>
            <a:off x="6553200" y="5334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6" name="Google Shape;486;p29"/>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7" name="Google Shape;487;p29"/>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8" name="Google Shape;488;p29"/>
          <p:cNvSpPr/>
          <p:nvPr/>
        </p:nvSpPr>
        <p:spPr>
          <a:xfrm>
            <a:off x="5334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9" name="Google Shape;489;p29"/>
          <p:cNvSpPr/>
          <p:nvPr/>
        </p:nvSpPr>
        <p:spPr>
          <a:xfrm>
            <a:off x="7239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0" name="Google Shape;490;p29"/>
          <p:cNvSpPr/>
          <p:nvPr/>
        </p:nvSpPr>
        <p:spPr>
          <a:xfrm>
            <a:off x="66294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1" name="Google Shape;491;p29"/>
          <p:cNvSpPr/>
          <p:nvPr/>
        </p:nvSpPr>
        <p:spPr>
          <a:xfrm>
            <a:off x="59436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2" name="Google Shape;492;p29"/>
          <p:cNvSpPr/>
          <p:nvPr/>
        </p:nvSpPr>
        <p:spPr>
          <a:xfrm>
            <a:off x="7239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3" name="Google Shape;493;p29"/>
          <p:cNvSpPr/>
          <p:nvPr/>
        </p:nvSpPr>
        <p:spPr>
          <a:xfrm>
            <a:off x="2514600" y="3733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0"/>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499" name="Google Shape;499;p30"/>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500" name="Google Shape;500;p3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501" name="Google Shape;501;p30"/>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2" name="Google Shape;502;p30"/>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3" name="Google Shape;503;p30"/>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4" name="Google Shape;504;p30"/>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5" name="Google Shape;505;p30"/>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6" name="Google Shape;506;p30"/>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7" name="Google Shape;507;p30"/>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8" name="Google Shape;508;p30"/>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9" name="Google Shape;509;p30"/>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0" name="Google Shape;510;p30"/>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511" name="Google Shape;511;p30"/>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512" name="Google Shape;512;p30"/>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513" name="Google Shape;513;p30"/>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514" name="Google Shape;514;p30"/>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515" name="Google Shape;515;p30"/>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516" name="Google Shape;516;p30"/>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517" name="Google Shape;517;p30"/>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518" name="Google Shape;518;p30"/>
          <p:cNvSpPr/>
          <p:nvPr/>
        </p:nvSpPr>
        <p:spPr>
          <a:xfrm>
            <a:off x="5257800" y="4724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9" name="Google Shape;519;p30"/>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0" name="Google Shape;520;p30"/>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1" name="Google Shape;521;p30"/>
          <p:cNvSpPr/>
          <p:nvPr/>
        </p:nvSpPr>
        <p:spPr>
          <a:xfrm>
            <a:off x="72390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2" name="Google Shape;522;p30"/>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3" name="Google Shape;523;p30"/>
          <p:cNvSpPr/>
          <p:nvPr/>
        </p:nvSpPr>
        <p:spPr>
          <a:xfrm>
            <a:off x="60198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4" name="Google Shape;524;p30"/>
          <p:cNvSpPr/>
          <p:nvPr/>
        </p:nvSpPr>
        <p:spPr>
          <a:xfrm>
            <a:off x="594360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5" name="Google Shape;525;p30"/>
          <p:cNvSpPr/>
          <p:nvPr/>
        </p:nvSpPr>
        <p:spPr>
          <a:xfrm>
            <a:off x="6553200" y="41910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6" name="Google Shape;526;p30"/>
          <p:cNvSpPr/>
          <p:nvPr/>
        </p:nvSpPr>
        <p:spPr>
          <a:xfrm>
            <a:off x="65532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7" name="Google Shape;527;p30"/>
          <p:cNvSpPr/>
          <p:nvPr/>
        </p:nvSpPr>
        <p:spPr>
          <a:xfrm>
            <a:off x="71628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8" name="Google Shape;528;p30"/>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9" name="Google Shape;529;p30"/>
          <p:cNvSpPr/>
          <p:nvPr/>
        </p:nvSpPr>
        <p:spPr>
          <a:xfrm>
            <a:off x="5867400" y="5791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0" name="Google Shape;530;p30"/>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1" name="Google Shape;531;p30"/>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2" name="Google Shape;532;p30"/>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3" name="Google Shape;533;p30"/>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4" name="Google Shape;534;p30"/>
          <p:cNvSpPr/>
          <p:nvPr/>
        </p:nvSpPr>
        <p:spPr>
          <a:xfrm>
            <a:off x="464820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5" name="Google Shape;535;p30"/>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536" name="Google Shape;536;p30"/>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537" name="Google Shape;537;p30"/>
          <p:cNvSpPr/>
          <p:nvPr/>
        </p:nvSpPr>
        <p:spPr>
          <a:xfrm>
            <a:off x="59436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8" name="Google Shape;538;p30"/>
          <p:cNvSpPr/>
          <p:nvPr/>
        </p:nvSpPr>
        <p:spPr>
          <a:xfrm>
            <a:off x="5334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9" name="Google Shape;539;p30"/>
          <p:cNvSpPr/>
          <p:nvPr/>
        </p:nvSpPr>
        <p:spPr>
          <a:xfrm>
            <a:off x="66294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0" name="Google Shape;540;p30"/>
          <p:cNvSpPr/>
          <p:nvPr/>
        </p:nvSpPr>
        <p:spPr>
          <a:xfrm>
            <a:off x="6553200" y="5334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1" name="Google Shape;541;p30"/>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2" name="Google Shape;542;p30"/>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3" name="Google Shape;543;p30"/>
          <p:cNvSpPr/>
          <p:nvPr/>
        </p:nvSpPr>
        <p:spPr>
          <a:xfrm>
            <a:off x="5334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4" name="Google Shape;544;p30"/>
          <p:cNvSpPr/>
          <p:nvPr/>
        </p:nvSpPr>
        <p:spPr>
          <a:xfrm>
            <a:off x="7239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5" name="Google Shape;545;p30"/>
          <p:cNvSpPr/>
          <p:nvPr/>
        </p:nvSpPr>
        <p:spPr>
          <a:xfrm>
            <a:off x="66294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6" name="Google Shape;546;p30"/>
          <p:cNvSpPr/>
          <p:nvPr/>
        </p:nvSpPr>
        <p:spPr>
          <a:xfrm>
            <a:off x="59436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7" name="Google Shape;547;p30"/>
          <p:cNvSpPr/>
          <p:nvPr/>
        </p:nvSpPr>
        <p:spPr>
          <a:xfrm>
            <a:off x="7239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8" name="Google Shape;548;p30"/>
          <p:cNvSpPr/>
          <p:nvPr/>
        </p:nvSpPr>
        <p:spPr>
          <a:xfrm>
            <a:off x="7162800" y="5257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9" name="Google Shape;549;p30"/>
          <p:cNvSpPr txBox="1"/>
          <p:nvPr/>
        </p:nvSpPr>
        <p:spPr>
          <a:xfrm>
            <a:off x="2286000" y="4419600"/>
            <a:ext cx="1752600" cy="1600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50" name="Google Shape;550;p30"/>
          <p:cNvSpPr txBox="1"/>
          <p:nvPr/>
        </p:nvSpPr>
        <p:spPr>
          <a:xfrm>
            <a:off x="2286000" y="4419600"/>
            <a:ext cx="1752600" cy="10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Solution !!</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No Queen is under Attack</a:t>
            </a:r>
            <a:endParaRPr/>
          </a:p>
        </p:txBody>
      </p:sp>
      <p:sp>
        <p:nvSpPr>
          <p:cNvPr id="551" name="Google Shape;551;p30"/>
          <p:cNvSpPr txBox="1"/>
          <p:nvPr>
            <p:ph type="title"/>
          </p:nvPr>
        </p:nvSpPr>
        <p:spPr>
          <a:xfrm>
            <a:off x="1150937" y="5334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Missionaries and cannibals</a:t>
            </a:r>
            <a:endParaRPr/>
          </a:p>
        </p:txBody>
      </p:sp>
      <p:sp>
        <p:nvSpPr>
          <p:cNvPr id="557" name="Google Shape;557;p3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558" name="Google Shape;558;p31"/>
          <p:cNvSpPr txBox="1"/>
          <p:nvPr>
            <p:ph idx="1" type="body"/>
          </p:nvPr>
        </p:nvSpPr>
        <p:spPr>
          <a:xfrm>
            <a:off x="685800" y="1981200"/>
            <a:ext cx="8229600" cy="3429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Three missionaries and three cannibals are on the left bank of a river.</a:t>
            </a:r>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is one canoe which can hold one or two people. </a:t>
            </a:r>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Find a way to get everyone to the right bank, without ever leaving a group of missionaries in one place outnumbered by cannibals in that place.</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564" name="Google Shape;564;p32"/>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565" name="Google Shape;565;p32"/>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566" name="Google Shape;566;p32"/>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567" name="Google Shape;567;p32"/>
          <p:cNvPicPr preferRelativeResize="0"/>
          <p:nvPr/>
        </p:nvPicPr>
        <p:blipFill rotWithShape="1">
          <a:blip r:embed="rId4">
            <a:alphaModFix/>
          </a:blip>
          <a:srcRect b="0" l="0" r="0" t="0"/>
          <a:stretch/>
        </p:blipFill>
        <p:spPr>
          <a:xfrm>
            <a:off x="2362200" y="6007100"/>
            <a:ext cx="1849437" cy="850900"/>
          </a:xfrm>
          <a:prstGeom prst="rect">
            <a:avLst/>
          </a:prstGeom>
          <a:noFill/>
          <a:ln>
            <a:noFill/>
          </a:ln>
        </p:spPr>
      </p:pic>
      <p:sp>
        <p:nvSpPr>
          <p:cNvPr id="568" name="Google Shape;568;p32"/>
          <p:cNvSpPr txBox="1"/>
          <p:nvPr/>
        </p:nvSpPr>
        <p:spPr>
          <a:xfrm>
            <a:off x="2438400" y="17526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Initial State</a:t>
            </a:r>
            <a:endParaRPr/>
          </a:p>
        </p:txBody>
      </p:sp>
      <p:sp>
        <p:nvSpPr>
          <p:cNvPr id="569" name="Google Shape;569;p32"/>
          <p:cNvSpPr/>
          <p:nvPr/>
        </p:nvSpPr>
        <p:spPr>
          <a:xfrm>
            <a:off x="1524000" y="4572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570" name="Google Shape;570;p32"/>
          <p:cNvGrpSpPr/>
          <p:nvPr/>
        </p:nvGrpSpPr>
        <p:grpSpPr>
          <a:xfrm>
            <a:off x="1676400" y="5638800"/>
            <a:ext cx="1143000" cy="868362"/>
            <a:chOff x="4944" y="2208"/>
            <a:chExt cx="720" cy="547"/>
          </a:xfrm>
        </p:grpSpPr>
        <p:sp>
          <p:nvSpPr>
            <p:cNvPr id="571" name="Google Shape;571;p3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72" name="Google Shape;572;p3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573" name="Google Shape;573;p32"/>
          <p:cNvSpPr/>
          <p:nvPr/>
        </p:nvSpPr>
        <p:spPr>
          <a:xfrm>
            <a:off x="2286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574" name="Google Shape;574;p32"/>
          <p:cNvGrpSpPr/>
          <p:nvPr/>
        </p:nvGrpSpPr>
        <p:grpSpPr>
          <a:xfrm>
            <a:off x="304800" y="4572000"/>
            <a:ext cx="1143000" cy="868362"/>
            <a:chOff x="4944" y="2208"/>
            <a:chExt cx="720" cy="547"/>
          </a:xfrm>
        </p:grpSpPr>
        <p:sp>
          <p:nvSpPr>
            <p:cNvPr id="575" name="Google Shape;575;p3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76" name="Google Shape;576;p3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577" name="Google Shape;577;p32"/>
          <p:cNvSpPr/>
          <p:nvPr/>
        </p:nvSpPr>
        <p:spPr>
          <a:xfrm>
            <a:off x="304800" y="3429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578" name="Google Shape;578;p32"/>
          <p:cNvGrpSpPr/>
          <p:nvPr/>
        </p:nvGrpSpPr>
        <p:grpSpPr>
          <a:xfrm>
            <a:off x="1600200" y="3429000"/>
            <a:ext cx="1143000" cy="868362"/>
            <a:chOff x="4944" y="2208"/>
            <a:chExt cx="720" cy="547"/>
          </a:xfrm>
        </p:grpSpPr>
        <p:sp>
          <p:nvSpPr>
            <p:cNvPr id="579" name="Google Shape;579;p3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80" name="Google Shape;580;p3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586" name="Google Shape;586;p33"/>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587" name="Google Shape;587;p33"/>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588" name="Google Shape;588;p33"/>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589" name="Google Shape;589;p33"/>
          <p:cNvPicPr preferRelativeResize="0"/>
          <p:nvPr/>
        </p:nvPicPr>
        <p:blipFill rotWithShape="1">
          <a:blip r:embed="rId4">
            <a:alphaModFix/>
          </a:blip>
          <a:srcRect b="0" l="0" r="0" t="0"/>
          <a:stretch/>
        </p:blipFill>
        <p:spPr>
          <a:xfrm>
            <a:off x="5029200" y="6007100"/>
            <a:ext cx="1849437" cy="850900"/>
          </a:xfrm>
          <a:prstGeom prst="rect">
            <a:avLst/>
          </a:prstGeom>
          <a:noFill/>
          <a:ln>
            <a:noFill/>
          </a:ln>
        </p:spPr>
      </p:pic>
      <p:sp>
        <p:nvSpPr>
          <p:cNvPr id="590" name="Google Shape;590;p33"/>
          <p:cNvSpPr txBox="1"/>
          <p:nvPr/>
        </p:nvSpPr>
        <p:spPr>
          <a:xfrm>
            <a:off x="2438400" y="17208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Goal State</a:t>
            </a:r>
            <a:endParaRPr/>
          </a:p>
        </p:txBody>
      </p:sp>
      <p:sp>
        <p:nvSpPr>
          <p:cNvPr id="591" name="Google Shape;591;p33"/>
          <p:cNvSpPr/>
          <p:nvPr/>
        </p:nvSpPr>
        <p:spPr>
          <a:xfrm>
            <a:off x="7924800" y="4648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592" name="Google Shape;592;p33"/>
          <p:cNvGrpSpPr/>
          <p:nvPr/>
        </p:nvGrpSpPr>
        <p:grpSpPr>
          <a:xfrm>
            <a:off x="7848600" y="5684837"/>
            <a:ext cx="1143000" cy="868362"/>
            <a:chOff x="4944" y="2208"/>
            <a:chExt cx="720" cy="547"/>
          </a:xfrm>
        </p:grpSpPr>
        <p:sp>
          <p:nvSpPr>
            <p:cNvPr id="593" name="Google Shape;593;p3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94" name="Google Shape;594;p3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595" name="Google Shape;595;p33"/>
          <p:cNvSpPr/>
          <p:nvPr/>
        </p:nvSpPr>
        <p:spPr>
          <a:xfrm>
            <a:off x="6629400" y="5791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596" name="Google Shape;596;p33"/>
          <p:cNvGrpSpPr/>
          <p:nvPr/>
        </p:nvGrpSpPr>
        <p:grpSpPr>
          <a:xfrm>
            <a:off x="6324600" y="4648200"/>
            <a:ext cx="1143000" cy="868362"/>
            <a:chOff x="4944" y="2208"/>
            <a:chExt cx="720" cy="547"/>
          </a:xfrm>
        </p:grpSpPr>
        <p:sp>
          <p:nvSpPr>
            <p:cNvPr id="597" name="Google Shape;597;p3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98" name="Google Shape;598;p3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599" name="Google Shape;599;p33"/>
          <p:cNvSpPr/>
          <p:nvPr/>
        </p:nvSpPr>
        <p:spPr>
          <a:xfrm>
            <a:off x="6400800" y="3505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600" name="Google Shape;600;p33"/>
          <p:cNvGrpSpPr/>
          <p:nvPr/>
        </p:nvGrpSpPr>
        <p:grpSpPr>
          <a:xfrm>
            <a:off x="7696200" y="3429000"/>
            <a:ext cx="1143000" cy="868362"/>
            <a:chOff x="4944" y="2208"/>
            <a:chExt cx="720" cy="547"/>
          </a:xfrm>
        </p:grpSpPr>
        <p:sp>
          <p:nvSpPr>
            <p:cNvPr id="601" name="Google Shape;601;p3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02" name="Google Shape;602;p3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The River Problem</a:t>
            </a:r>
            <a:endParaRPr/>
          </a:p>
        </p:txBody>
      </p:sp>
      <p:sp>
        <p:nvSpPr>
          <p:cNvPr id="608" name="Google Shape;608;p3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609" name="Google Shape;609;p34"/>
          <p:cNvSpPr txBox="1"/>
          <p:nvPr>
            <p:ph idx="1" type="body"/>
          </p:nvPr>
        </p:nvSpPr>
        <p:spPr>
          <a:xfrm>
            <a:off x="685800" y="1676400"/>
            <a:ext cx="8269287"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 farmer wishes to carry a wolf, a duck and corn across a river, from the south to the north shore. The farmer is the proud owner of a small rowing boat called Bounty which he feels is easily up to the job. Unfortunately the boat is only large enough to carry at most the farmer and one other item. Worse again, if left unattended the wolf will eat the duck and the duck will eat the corn. </a:t>
            </a:r>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just">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How can the farmer safely transport the wolf, the duck and the corn to the opposite shore?</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grpSp>
        <p:nvGrpSpPr>
          <p:cNvPr id="610" name="Google Shape;610;p34"/>
          <p:cNvGrpSpPr/>
          <p:nvPr/>
        </p:nvGrpSpPr>
        <p:grpSpPr>
          <a:xfrm>
            <a:off x="532606" y="3581400"/>
            <a:ext cx="3276600" cy="1860550"/>
            <a:chOff x="2208" y="2544"/>
            <a:chExt cx="2064" cy="1172"/>
          </a:xfrm>
        </p:grpSpPr>
        <p:sp>
          <p:nvSpPr>
            <p:cNvPr id="611" name="Google Shape;611;p34"/>
            <p:cNvSpPr/>
            <p:nvPr/>
          </p:nvSpPr>
          <p:spPr>
            <a:xfrm rot="-5400000">
              <a:off x="2795" y="2171"/>
              <a:ext cx="889" cy="2064"/>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12" name="Google Shape;612;p34"/>
            <p:cNvSpPr txBox="1"/>
            <p:nvPr/>
          </p:nvSpPr>
          <p:spPr>
            <a:xfrm>
              <a:off x="2220" y="3312"/>
              <a:ext cx="1068" cy="4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Farmer, Wolf,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Duck and Corn</a:t>
              </a:r>
              <a:endParaRPr/>
            </a:p>
          </p:txBody>
        </p:sp>
        <p:grpSp>
          <p:nvGrpSpPr>
            <p:cNvPr id="613" name="Google Shape;613;p34"/>
            <p:cNvGrpSpPr/>
            <p:nvPr/>
          </p:nvGrpSpPr>
          <p:grpSpPr>
            <a:xfrm>
              <a:off x="3939" y="2544"/>
              <a:ext cx="288" cy="329"/>
              <a:chOff x="4368" y="3216"/>
              <a:chExt cx="768" cy="576"/>
            </a:xfrm>
          </p:grpSpPr>
          <p:sp>
            <p:nvSpPr>
              <p:cNvPr id="614" name="Google Shape;614;p34"/>
              <p:cNvSpPr txBox="1"/>
              <p:nvPr/>
            </p:nvSpPr>
            <p:spPr>
              <a:xfrm>
                <a:off x="4464" y="3408"/>
                <a:ext cx="576" cy="38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15" name="Google Shape;615;p34"/>
              <p:cNvSpPr txBox="1"/>
              <p:nvPr/>
            </p:nvSpPr>
            <p:spPr>
              <a:xfrm>
                <a:off x="4704" y="3600"/>
                <a:ext cx="96"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616" name="Google Shape;616;p34"/>
              <p:cNvGrpSpPr/>
              <p:nvPr/>
            </p:nvGrpSpPr>
            <p:grpSpPr>
              <a:xfrm>
                <a:off x="4848" y="3504"/>
                <a:ext cx="144" cy="144"/>
                <a:chOff x="4512" y="3504"/>
                <a:chExt cx="144" cy="144"/>
              </a:xfrm>
            </p:grpSpPr>
            <p:sp>
              <p:nvSpPr>
                <p:cNvPr id="617" name="Google Shape;617;p34"/>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18" name="Google Shape;618;p34"/>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619" name="Google Shape;619;p34"/>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0" name="Google Shape;620;p34"/>
              <p:cNvGrpSpPr/>
              <p:nvPr/>
            </p:nvGrpSpPr>
            <p:grpSpPr>
              <a:xfrm>
                <a:off x="4512" y="3504"/>
                <a:ext cx="144" cy="144"/>
                <a:chOff x="4512" y="3504"/>
                <a:chExt cx="144" cy="144"/>
              </a:xfrm>
            </p:grpSpPr>
            <p:sp>
              <p:nvSpPr>
                <p:cNvPr id="621" name="Google Shape;621;p34"/>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22" name="Google Shape;622;p34"/>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623" name="Google Shape;623;p34"/>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sp>
            <p:nvSpPr>
              <p:cNvPr id="624" name="Google Shape;624;p34"/>
              <p:cNvSpPr/>
              <p:nvPr/>
            </p:nvSpPr>
            <p:spPr>
              <a:xfrm>
                <a:off x="4368" y="3216"/>
                <a:ext cx="768" cy="192"/>
              </a:xfrm>
              <a:prstGeom prst="flowChartExtra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625" name="Google Shape;625;p34"/>
            <p:cNvSpPr/>
            <p:nvPr/>
          </p:nvSpPr>
          <p:spPr>
            <a:xfrm>
              <a:off x="3238" y="3216"/>
              <a:ext cx="314" cy="20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26" name="Google Shape;626;p34"/>
            <p:cNvSpPr txBox="1"/>
            <p:nvPr/>
          </p:nvSpPr>
          <p:spPr>
            <a:xfrm>
              <a:off x="3312" y="316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boat</a:t>
              </a:r>
              <a:endParaRPr/>
            </a:p>
          </p:txBody>
        </p:sp>
        <p:cxnSp>
          <p:nvCxnSpPr>
            <p:cNvPr id="627" name="Google Shape;627;p34"/>
            <p:cNvCxnSpPr/>
            <p:nvPr/>
          </p:nvCxnSpPr>
          <p:spPr>
            <a:xfrm flipH="1" rot="10800000">
              <a:off x="3360" y="3168"/>
              <a:ext cx="144" cy="48"/>
            </a:xfrm>
            <a:prstGeom prst="straightConnector1">
              <a:avLst/>
            </a:prstGeom>
            <a:noFill/>
            <a:ln cap="flat" cmpd="sng" w="9525">
              <a:solidFill>
                <a:schemeClr val="dk1"/>
              </a:solidFill>
              <a:prstDash val="solid"/>
              <a:miter lim="800000"/>
              <a:headEnd len="med" w="med" type="none"/>
              <a:tailEnd len="med" w="med" type="none"/>
            </a:ln>
          </p:spPr>
        </p:cxnSp>
        <p:cxnSp>
          <p:nvCxnSpPr>
            <p:cNvPr id="628" name="Google Shape;628;p34"/>
            <p:cNvCxnSpPr/>
            <p:nvPr/>
          </p:nvCxnSpPr>
          <p:spPr>
            <a:xfrm>
              <a:off x="3360" y="3408"/>
              <a:ext cx="192" cy="48"/>
            </a:xfrm>
            <a:prstGeom prst="straightConnector1">
              <a:avLst/>
            </a:prstGeom>
            <a:noFill/>
            <a:ln cap="flat" cmpd="sng" w="9525">
              <a:solidFill>
                <a:schemeClr val="dk1"/>
              </a:solidFill>
              <a:prstDash val="solid"/>
              <a:miter lim="800000"/>
              <a:headEnd len="med" w="med" type="none"/>
              <a:tailEnd len="med" w="med" type="none"/>
            </a:ln>
          </p:spPr>
        </p:cxnSp>
        <p:sp>
          <p:nvSpPr>
            <p:cNvPr id="629" name="Google Shape;629;p34"/>
            <p:cNvSpPr txBox="1"/>
            <p:nvPr/>
          </p:nvSpPr>
          <p:spPr>
            <a:xfrm>
              <a:off x="2352" y="2832"/>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River</a:t>
              </a:r>
              <a:endParaRPr/>
            </a:p>
          </p:txBody>
        </p:sp>
      </p:grpSp>
      <p:grpSp>
        <p:nvGrpSpPr>
          <p:cNvPr id="630" name="Google Shape;630;p34"/>
          <p:cNvGrpSpPr/>
          <p:nvPr/>
        </p:nvGrpSpPr>
        <p:grpSpPr>
          <a:xfrm>
            <a:off x="5485606" y="3429000"/>
            <a:ext cx="3276600" cy="1904206"/>
            <a:chOff x="3456" y="2160"/>
            <a:chExt cx="2064" cy="1200"/>
          </a:xfrm>
        </p:grpSpPr>
        <p:sp>
          <p:nvSpPr>
            <p:cNvPr id="631" name="Google Shape;631;p34"/>
            <p:cNvSpPr/>
            <p:nvPr/>
          </p:nvSpPr>
          <p:spPr>
            <a:xfrm rot="-5400000">
              <a:off x="4043" y="1883"/>
              <a:ext cx="889" cy="2064"/>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32" name="Google Shape;632;p34"/>
            <p:cNvSpPr txBox="1"/>
            <p:nvPr/>
          </p:nvSpPr>
          <p:spPr>
            <a:xfrm>
              <a:off x="4212" y="2160"/>
              <a:ext cx="1068" cy="4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Farmer, Wolf,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Duck and Corn</a:t>
              </a:r>
              <a:endParaRPr/>
            </a:p>
          </p:txBody>
        </p:sp>
        <p:grpSp>
          <p:nvGrpSpPr>
            <p:cNvPr id="633" name="Google Shape;633;p34"/>
            <p:cNvGrpSpPr/>
            <p:nvPr/>
          </p:nvGrpSpPr>
          <p:grpSpPr>
            <a:xfrm>
              <a:off x="5187" y="2256"/>
              <a:ext cx="288" cy="329"/>
              <a:chOff x="4368" y="3216"/>
              <a:chExt cx="768" cy="576"/>
            </a:xfrm>
          </p:grpSpPr>
          <p:sp>
            <p:nvSpPr>
              <p:cNvPr id="634" name="Google Shape;634;p34"/>
              <p:cNvSpPr txBox="1"/>
              <p:nvPr/>
            </p:nvSpPr>
            <p:spPr>
              <a:xfrm>
                <a:off x="4464" y="3408"/>
                <a:ext cx="576" cy="38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35" name="Google Shape;635;p34"/>
              <p:cNvSpPr txBox="1"/>
              <p:nvPr/>
            </p:nvSpPr>
            <p:spPr>
              <a:xfrm>
                <a:off x="4704" y="3600"/>
                <a:ext cx="96"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636" name="Google Shape;636;p34"/>
              <p:cNvGrpSpPr/>
              <p:nvPr/>
            </p:nvGrpSpPr>
            <p:grpSpPr>
              <a:xfrm>
                <a:off x="4848" y="3504"/>
                <a:ext cx="144" cy="144"/>
                <a:chOff x="4512" y="3504"/>
                <a:chExt cx="144" cy="144"/>
              </a:xfrm>
            </p:grpSpPr>
            <p:sp>
              <p:nvSpPr>
                <p:cNvPr id="637" name="Google Shape;637;p34"/>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38" name="Google Shape;638;p34"/>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639" name="Google Shape;639;p34"/>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0" name="Google Shape;640;p34"/>
              <p:cNvGrpSpPr/>
              <p:nvPr/>
            </p:nvGrpSpPr>
            <p:grpSpPr>
              <a:xfrm>
                <a:off x="4512" y="3504"/>
                <a:ext cx="144" cy="144"/>
                <a:chOff x="4512" y="3504"/>
                <a:chExt cx="144" cy="144"/>
              </a:xfrm>
            </p:grpSpPr>
            <p:sp>
              <p:nvSpPr>
                <p:cNvPr id="641" name="Google Shape;641;p34"/>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42" name="Google Shape;642;p34"/>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643" name="Google Shape;643;p34"/>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sp>
            <p:nvSpPr>
              <p:cNvPr id="644" name="Google Shape;644;p34"/>
              <p:cNvSpPr/>
              <p:nvPr/>
            </p:nvSpPr>
            <p:spPr>
              <a:xfrm>
                <a:off x="4368" y="3216"/>
                <a:ext cx="768" cy="192"/>
              </a:xfrm>
              <a:prstGeom prst="flowChartExtra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645" name="Google Shape;645;p34"/>
            <p:cNvGrpSpPr/>
            <p:nvPr/>
          </p:nvGrpSpPr>
          <p:grpSpPr>
            <a:xfrm>
              <a:off x="4678" y="2544"/>
              <a:ext cx="602" cy="288"/>
              <a:chOff x="4486" y="2880"/>
              <a:chExt cx="602" cy="288"/>
            </a:xfrm>
          </p:grpSpPr>
          <p:sp>
            <p:nvSpPr>
              <p:cNvPr id="646" name="Google Shape;646;p34"/>
              <p:cNvSpPr/>
              <p:nvPr/>
            </p:nvSpPr>
            <p:spPr>
              <a:xfrm>
                <a:off x="4486" y="2928"/>
                <a:ext cx="314" cy="20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47" name="Google Shape;647;p34"/>
              <p:cNvSpPr txBox="1"/>
              <p:nvPr/>
            </p:nvSpPr>
            <p:spPr>
              <a:xfrm>
                <a:off x="4560" y="2880"/>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boat</a:t>
                </a:r>
                <a:endParaRPr/>
              </a:p>
            </p:txBody>
          </p:sp>
          <p:cxnSp>
            <p:nvCxnSpPr>
              <p:cNvPr id="648" name="Google Shape;648;p34"/>
              <p:cNvCxnSpPr/>
              <p:nvPr/>
            </p:nvCxnSpPr>
            <p:spPr>
              <a:xfrm flipH="1" rot="10800000">
                <a:off x="4608" y="2880"/>
                <a:ext cx="144" cy="48"/>
              </a:xfrm>
              <a:prstGeom prst="straightConnector1">
                <a:avLst/>
              </a:prstGeom>
              <a:noFill/>
              <a:ln cap="flat" cmpd="sng" w="9525">
                <a:solidFill>
                  <a:schemeClr val="dk1"/>
                </a:solidFill>
                <a:prstDash val="solid"/>
                <a:miter lim="800000"/>
                <a:headEnd len="med" w="med" type="none"/>
                <a:tailEnd len="med" w="med" type="none"/>
              </a:ln>
            </p:spPr>
          </p:cxnSp>
          <p:cxnSp>
            <p:nvCxnSpPr>
              <p:cNvPr id="649" name="Google Shape;649;p34"/>
              <p:cNvCxnSpPr/>
              <p:nvPr/>
            </p:nvCxnSpPr>
            <p:spPr>
              <a:xfrm>
                <a:off x="4608" y="3120"/>
                <a:ext cx="192" cy="48"/>
              </a:xfrm>
              <a:prstGeom prst="straightConnector1">
                <a:avLst/>
              </a:prstGeom>
              <a:noFill/>
              <a:ln cap="flat" cmpd="sng" w="9525">
                <a:solidFill>
                  <a:schemeClr val="dk1"/>
                </a:solidFill>
                <a:prstDash val="solid"/>
                <a:miter lim="800000"/>
                <a:headEnd len="med" w="med" type="none"/>
                <a:tailEnd len="med" w="med" type="none"/>
              </a:ln>
            </p:spPr>
          </p:cxnSp>
        </p:grpSp>
        <p:sp>
          <p:nvSpPr>
            <p:cNvPr id="650" name="Google Shape;650;p34"/>
            <p:cNvSpPr txBox="1"/>
            <p:nvPr/>
          </p:nvSpPr>
          <p:spPr>
            <a:xfrm>
              <a:off x="3600" y="254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River</a:t>
              </a:r>
              <a:endParaRPr/>
            </a:p>
          </p:txBody>
        </p:sp>
      </p:grpSp>
      <p:cxnSp>
        <p:nvCxnSpPr>
          <p:cNvPr id="651" name="Google Shape;651;p34"/>
          <p:cNvCxnSpPr/>
          <p:nvPr/>
        </p:nvCxnSpPr>
        <p:spPr>
          <a:xfrm>
            <a:off x="4191000" y="4724400"/>
            <a:ext cx="838200" cy="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Problem Formulation</a:t>
            </a:r>
            <a:endParaRPr/>
          </a:p>
        </p:txBody>
      </p:sp>
      <p:sp>
        <p:nvSpPr>
          <p:cNvPr id="657" name="Google Shape;657;p3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Problem Solving by Searching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Problem Formulation</a:t>
            </a:r>
            <a:endParaRPr/>
          </a:p>
        </p:txBody>
      </p:sp>
      <p:sp>
        <p:nvSpPr>
          <p:cNvPr id="663" name="Google Shape;663;p3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664" name="Google Shape;664;p36"/>
          <p:cNvSpPr txBox="1"/>
          <p:nvPr>
            <p:ph idx="1" type="body"/>
          </p:nvPr>
        </p:nvSpPr>
        <p:spPr>
          <a:xfrm>
            <a:off x="1182687" y="2017712"/>
            <a:ext cx="7772400" cy="45354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 </a:t>
            </a:r>
            <a:r>
              <a:rPr b="1" i="0" lang="en-US" sz="2000" u="none">
                <a:solidFill>
                  <a:schemeClr val="dk1"/>
                </a:solidFill>
                <a:latin typeface="Libre Baskerville"/>
                <a:ea typeface="Libre Baskerville"/>
                <a:cs typeface="Libre Baskerville"/>
                <a:sym typeface="Libre Baskerville"/>
              </a:rPr>
              <a:t>Problem Space</a:t>
            </a:r>
            <a:r>
              <a:rPr b="0" i="0" lang="en-US" sz="2000" u="none">
                <a:solidFill>
                  <a:schemeClr val="dk1"/>
                </a:solidFill>
                <a:latin typeface="Libre Baskerville"/>
                <a:ea typeface="Libre Baskerville"/>
                <a:cs typeface="Libre Baskerville"/>
                <a:sym typeface="Libre Baskerville"/>
              </a:rPr>
              <a:t> consists of</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The current state of the world (</a:t>
            </a:r>
            <a:r>
              <a:rPr b="1" i="0" lang="en-US" sz="2000" u="none">
                <a:solidFill>
                  <a:schemeClr val="dk1"/>
                </a:solidFill>
                <a:latin typeface="Libre Baskerville"/>
                <a:ea typeface="Libre Baskerville"/>
                <a:cs typeface="Libre Baskerville"/>
                <a:sym typeface="Libre Baskerville"/>
              </a:rPr>
              <a:t>initial state</a:t>
            </a:r>
            <a:r>
              <a:rPr b="0" i="0" lang="en-US" sz="2000" u="non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A description of the actions we can take to transform one state of the world into another (</a:t>
            </a:r>
            <a:r>
              <a:rPr b="1" i="0" lang="en-US" sz="2000" u="none">
                <a:solidFill>
                  <a:schemeClr val="dk1"/>
                </a:solidFill>
                <a:latin typeface="Libre Baskerville"/>
                <a:ea typeface="Libre Baskerville"/>
                <a:cs typeface="Libre Baskerville"/>
                <a:sym typeface="Libre Baskerville"/>
              </a:rPr>
              <a:t>operators</a:t>
            </a:r>
            <a:r>
              <a:rPr b="0" i="0" lang="en-US" sz="2000" u="non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A description of the desired state of the world (</a:t>
            </a:r>
            <a:r>
              <a:rPr b="1" i="0" lang="en-US" sz="2000" u="none">
                <a:solidFill>
                  <a:schemeClr val="dk1"/>
                </a:solidFill>
                <a:latin typeface="Libre Baskerville"/>
                <a:ea typeface="Libre Baskerville"/>
                <a:cs typeface="Libre Baskerville"/>
                <a:sym typeface="Libre Baskerville"/>
              </a:rPr>
              <a:t>goal state</a:t>
            </a:r>
            <a:r>
              <a:rPr b="0" i="0" lang="en-US" sz="2000" u="none">
                <a:solidFill>
                  <a:schemeClr val="dk1"/>
                </a:solidFill>
                <a:latin typeface="Libre Baskerville"/>
                <a:ea typeface="Libre Baskerville"/>
                <a:cs typeface="Libre Baskerville"/>
                <a:sym typeface="Libre Baskerville"/>
              </a:rPr>
              <a:t>), this could be implicit or explicit.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 </a:t>
            </a:r>
            <a:r>
              <a:rPr b="1" i="0" lang="en-US" sz="2000" u="none">
                <a:solidFill>
                  <a:schemeClr val="dk1"/>
                </a:solidFill>
                <a:latin typeface="Libre Baskerville"/>
                <a:ea typeface="Libre Baskerville"/>
                <a:cs typeface="Libre Baskerville"/>
                <a:sym typeface="Libre Baskerville"/>
              </a:rPr>
              <a:t>solution</a:t>
            </a:r>
            <a:r>
              <a:rPr b="0" i="0" lang="en-US" sz="2000" u="none">
                <a:solidFill>
                  <a:schemeClr val="dk1"/>
                </a:solidFill>
                <a:latin typeface="Libre Baskerville"/>
                <a:ea typeface="Libre Baskerville"/>
                <a:cs typeface="Libre Baskerville"/>
                <a:sym typeface="Libre Baskerville"/>
              </a:rPr>
              <a:t> consists of the goal state, or a path to the goal state.</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Problem Formulation </a:t>
            </a:r>
            <a:br>
              <a:rPr b="0" i="0" lang="en-US" sz="3200" u="none">
                <a:solidFill>
                  <a:schemeClr val="dk2"/>
                </a:solidFill>
                <a:latin typeface="Libre Franklin"/>
                <a:ea typeface="Libre Franklin"/>
                <a:cs typeface="Libre Franklin"/>
                <a:sym typeface="Libre Franklin"/>
              </a:rPr>
            </a:br>
            <a:r>
              <a:rPr b="0" i="0" lang="en-US" sz="3200" u="none">
                <a:solidFill>
                  <a:schemeClr val="dk2"/>
                </a:solidFill>
                <a:latin typeface="Libre Franklin"/>
                <a:ea typeface="Libre Franklin"/>
                <a:cs typeface="Libre Franklin"/>
                <a:sym typeface="Libre Franklin"/>
              </a:rPr>
              <a:t>8-Puzzle Problem</a:t>
            </a:r>
            <a:endParaRPr/>
          </a:p>
        </p:txBody>
      </p:sp>
      <p:sp>
        <p:nvSpPr>
          <p:cNvPr id="670" name="Google Shape;670;p3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671" name="Google Shape;671;p37"/>
          <p:cNvSpPr txBox="1"/>
          <p:nvPr/>
        </p:nvSpPr>
        <p:spPr>
          <a:xfrm>
            <a:off x="0" y="2590800"/>
            <a:ext cx="9144000" cy="60960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72" name="Google Shape;672;p37"/>
          <p:cNvSpPr txBox="1"/>
          <p:nvPr/>
        </p:nvSpPr>
        <p:spPr>
          <a:xfrm>
            <a:off x="609600" y="2667000"/>
            <a:ext cx="1716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Initial State</a:t>
            </a:r>
            <a:endParaRPr/>
          </a:p>
        </p:txBody>
      </p:sp>
      <p:sp>
        <p:nvSpPr>
          <p:cNvPr id="673" name="Google Shape;673;p37"/>
          <p:cNvSpPr txBox="1"/>
          <p:nvPr/>
        </p:nvSpPr>
        <p:spPr>
          <a:xfrm>
            <a:off x="3505200" y="2667000"/>
            <a:ext cx="15208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Operators</a:t>
            </a:r>
            <a:endParaRPr/>
          </a:p>
        </p:txBody>
      </p:sp>
      <p:sp>
        <p:nvSpPr>
          <p:cNvPr id="674" name="Google Shape;674;p37"/>
          <p:cNvSpPr txBox="1"/>
          <p:nvPr/>
        </p:nvSpPr>
        <p:spPr>
          <a:xfrm>
            <a:off x="7010400" y="2667000"/>
            <a:ext cx="15462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Goal State</a:t>
            </a:r>
            <a:endParaRPr/>
          </a:p>
        </p:txBody>
      </p:sp>
      <p:grpSp>
        <p:nvGrpSpPr>
          <p:cNvPr id="675" name="Google Shape;675;p37"/>
          <p:cNvGrpSpPr/>
          <p:nvPr/>
        </p:nvGrpSpPr>
        <p:grpSpPr>
          <a:xfrm>
            <a:off x="673100" y="3962400"/>
            <a:ext cx="1752600" cy="1524000"/>
            <a:chOff x="4312" y="828"/>
            <a:chExt cx="1104" cy="960"/>
          </a:xfrm>
        </p:grpSpPr>
        <p:sp>
          <p:nvSpPr>
            <p:cNvPr id="676" name="Google Shape;676;p37"/>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77" name="Google Shape;677;p37"/>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a:t>
              </a:r>
              <a:endParaRPr/>
            </a:p>
          </p:txBody>
        </p:sp>
        <p:sp>
          <p:nvSpPr>
            <p:cNvPr id="678" name="Google Shape;678;p37"/>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a:t>
              </a:r>
              <a:endParaRPr/>
            </a:p>
          </p:txBody>
        </p:sp>
        <p:sp>
          <p:nvSpPr>
            <p:cNvPr id="679" name="Google Shape;679;p37"/>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a:t>
              </a:r>
              <a:endParaRPr/>
            </a:p>
          </p:txBody>
        </p:sp>
        <p:sp>
          <p:nvSpPr>
            <p:cNvPr id="680" name="Google Shape;680;p37"/>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sp>
          <p:nvSpPr>
            <p:cNvPr id="681" name="Google Shape;681;p37"/>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a:t>
              </a:r>
              <a:endParaRPr/>
            </a:p>
          </p:txBody>
        </p:sp>
        <p:sp>
          <p:nvSpPr>
            <p:cNvPr id="682" name="Google Shape;682;p37"/>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a:t>
              </a:r>
              <a:endParaRPr/>
            </a:p>
          </p:txBody>
        </p:sp>
        <p:sp>
          <p:nvSpPr>
            <p:cNvPr id="683" name="Google Shape;683;p37"/>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5</a:t>
              </a:r>
              <a:endParaRPr/>
            </a:p>
          </p:txBody>
        </p:sp>
        <p:sp>
          <p:nvSpPr>
            <p:cNvPr id="684" name="Google Shape;684;p37"/>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a:t>
              </a:r>
              <a:endParaRPr/>
            </a:p>
          </p:txBody>
        </p:sp>
        <p:sp>
          <p:nvSpPr>
            <p:cNvPr id="685" name="Google Shape;685;p37"/>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686" name="Google Shape;686;p37"/>
          <p:cNvSpPr txBox="1"/>
          <p:nvPr/>
        </p:nvSpPr>
        <p:spPr>
          <a:xfrm>
            <a:off x="3429000" y="4265612"/>
            <a:ext cx="241935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Slide blank square left.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Slide blank square right.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grpSp>
        <p:nvGrpSpPr>
          <p:cNvPr id="687" name="Google Shape;687;p37"/>
          <p:cNvGrpSpPr/>
          <p:nvPr/>
        </p:nvGrpSpPr>
        <p:grpSpPr>
          <a:xfrm>
            <a:off x="6858000" y="3962400"/>
            <a:ext cx="1752600" cy="1524000"/>
            <a:chOff x="4320" y="528"/>
            <a:chExt cx="1104" cy="960"/>
          </a:xfrm>
        </p:grpSpPr>
        <p:sp>
          <p:nvSpPr>
            <p:cNvPr id="688" name="Google Shape;688;p37"/>
            <p:cNvSpPr txBox="1"/>
            <p:nvPr/>
          </p:nvSpPr>
          <p:spPr>
            <a:xfrm>
              <a:off x="4320" y="5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89" name="Google Shape;689;p37"/>
            <p:cNvSpPr txBox="1"/>
            <p:nvPr/>
          </p:nvSpPr>
          <p:spPr>
            <a:xfrm>
              <a:off x="4368" y="5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a:t>
              </a:r>
              <a:endParaRPr/>
            </a:p>
          </p:txBody>
        </p:sp>
        <p:sp>
          <p:nvSpPr>
            <p:cNvPr id="690" name="Google Shape;690;p37"/>
            <p:cNvSpPr txBox="1"/>
            <p:nvPr/>
          </p:nvSpPr>
          <p:spPr>
            <a:xfrm>
              <a:off x="4704" y="5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a:t>
              </a:r>
              <a:endParaRPr/>
            </a:p>
          </p:txBody>
        </p:sp>
        <p:sp>
          <p:nvSpPr>
            <p:cNvPr id="691" name="Google Shape;691;p37"/>
            <p:cNvSpPr txBox="1"/>
            <p:nvPr/>
          </p:nvSpPr>
          <p:spPr>
            <a:xfrm>
              <a:off x="5040" y="5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a:t>
              </a:r>
              <a:endParaRPr/>
            </a:p>
          </p:txBody>
        </p:sp>
        <p:sp>
          <p:nvSpPr>
            <p:cNvPr id="692" name="Google Shape;692;p37"/>
            <p:cNvSpPr txBox="1"/>
            <p:nvPr/>
          </p:nvSpPr>
          <p:spPr>
            <a:xfrm>
              <a:off x="4368" y="8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sp>
          <p:nvSpPr>
            <p:cNvPr id="693" name="Google Shape;693;p37"/>
            <p:cNvSpPr txBox="1"/>
            <p:nvPr/>
          </p:nvSpPr>
          <p:spPr>
            <a:xfrm>
              <a:off x="4704" y="8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5</a:t>
              </a:r>
              <a:endParaRPr/>
            </a:p>
          </p:txBody>
        </p:sp>
        <p:sp>
          <p:nvSpPr>
            <p:cNvPr id="694" name="Google Shape;694;p37"/>
            <p:cNvSpPr txBox="1"/>
            <p:nvPr/>
          </p:nvSpPr>
          <p:spPr>
            <a:xfrm>
              <a:off x="5040" y="8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a:t>
              </a:r>
              <a:endParaRPr/>
            </a:p>
          </p:txBody>
        </p:sp>
        <p:sp>
          <p:nvSpPr>
            <p:cNvPr id="695" name="Google Shape;695;p37"/>
            <p:cNvSpPr txBox="1"/>
            <p:nvPr/>
          </p:nvSpPr>
          <p:spPr>
            <a:xfrm>
              <a:off x="4368" y="11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a:t>
              </a:r>
              <a:endParaRPr/>
            </a:p>
          </p:txBody>
        </p:sp>
        <p:sp>
          <p:nvSpPr>
            <p:cNvPr id="696" name="Google Shape;696;p37"/>
            <p:cNvSpPr txBox="1"/>
            <p:nvPr/>
          </p:nvSpPr>
          <p:spPr>
            <a:xfrm>
              <a:off x="4704" y="11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a:t>
              </a:r>
              <a:endParaRPr/>
            </a:p>
          </p:txBody>
        </p:sp>
        <p:sp>
          <p:nvSpPr>
            <p:cNvPr id="697" name="Google Shape;697;p37"/>
            <p:cNvSpPr txBox="1"/>
            <p:nvPr/>
          </p:nvSpPr>
          <p:spPr>
            <a:xfrm>
              <a:off x="5040" y="11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990600" y="3048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Problem Solving by Searching</a:t>
            </a:r>
            <a:endParaRPr/>
          </a:p>
        </p:txBody>
      </p:sp>
      <p:sp>
        <p:nvSpPr>
          <p:cNvPr id="154" name="Google Shape;154;p20"/>
          <p:cNvSpPr txBox="1"/>
          <p:nvPr>
            <p:ph idx="1" type="body"/>
          </p:nvPr>
        </p:nvSpPr>
        <p:spPr>
          <a:xfrm>
            <a:off x="801687" y="1295400"/>
            <a:ext cx="5065712" cy="4800600"/>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1530"/>
              <a:buNone/>
            </a:pPr>
            <a:r>
              <a:t/>
            </a:r>
            <a:endParaRPr b="0" i="0" sz="18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SzPts val="2040"/>
              <a:buNone/>
            </a:pPr>
            <a:r>
              <a:rPr b="0" i="0" lang="en-US" sz="2400" u="none">
                <a:solidFill>
                  <a:schemeClr val="dk1"/>
                </a:solidFill>
                <a:latin typeface="Libre Baskerville"/>
                <a:ea typeface="Libre Baskerville"/>
                <a:cs typeface="Libre Baskerville"/>
                <a:sym typeface="Libre Baskerville"/>
              </a:rPr>
              <a:t>Why search ?</a:t>
            </a:r>
            <a:endParaRPr/>
          </a:p>
          <a:p>
            <a:pPr indent="-381000" lvl="0" marL="381000" rtl="0" algn="l">
              <a:lnSpc>
                <a:spcPct val="80000"/>
              </a:lnSpc>
              <a:spcBef>
                <a:spcPts val="500"/>
              </a:spcBef>
              <a:spcAft>
                <a:spcPts val="0"/>
              </a:spcAft>
              <a:buSzPts val="1530"/>
              <a:buNone/>
            </a:pPr>
            <a:r>
              <a:t/>
            </a:r>
            <a:endParaRPr b="0" i="0" sz="18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360"/>
              <a:buFont typeface="Noto Sans Symbols"/>
              <a:buChar char="❑"/>
            </a:pPr>
            <a:r>
              <a:rPr b="1" i="0" lang="en-US" sz="1600" u="none">
                <a:solidFill>
                  <a:schemeClr val="dk1"/>
                </a:solidFill>
                <a:latin typeface="Arial"/>
                <a:ea typeface="Arial"/>
                <a:cs typeface="Arial"/>
                <a:sym typeface="Arial"/>
              </a:rPr>
              <a:t>Early works of AI was mainly towards</a:t>
            </a:r>
            <a:endParaRPr/>
          </a:p>
          <a:p>
            <a:pPr indent="-294640" lvl="0" marL="381000" rtl="0" algn="l">
              <a:lnSpc>
                <a:spcPct val="80000"/>
              </a:lnSpc>
              <a:spcBef>
                <a:spcPts val="500"/>
              </a:spcBef>
              <a:spcAft>
                <a:spcPts val="0"/>
              </a:spcAft>
              <a:buClr>
                <a:schemeClr val="accent1"/>
              </a:buClr>
              <a:buSzPts val="1360"/>
              <a:buFont typeface="Noto Sans Symbols"/>
              <a:buNone/>
            </a:pPr>
            <a:r>
              <a:t/>
            </a:r>
            <a:endParaRPr b="0" i="0" sz="1600" u="none">
              <a:solidFill>
                <a:schemeClr val="dk1"/>
              </a:solidFill>
              <a:latin typeface="Arial"/>
              <a:ea typeface="Arial"/>
              <a:cs typeface="Arial"/>
              <a:sym typeface="Arial"/>
            </a:endParaRPr>
          </a:p>
          <a:p>
            <a:pPr indent="-342900" lvl="1" marL="800100" rtl="0" algn="l">
              <a:lnSpc>
                <a:spcPct val="80000"/>
              </a:lnSpc>
              <a:spcBef>
                <a:spcPts val="300"/>
              </a:spcBef>
              <a:spcAft>
                <a:spcPts val="0"/>
              </a:spcAft>
              <a:buClr>
                <a:schemeClr val="accent2"/>
              </a:buClr>
              <a:buSzPts val="1360"/>
              <a:buChar char="•"/>
            </a:pPr>
            <a:r>
              <a:rPr b="0" i="0" lang="en-US" sz="1600" u="none">
                <a:solidFill>
                  <a:schemeClr val="dk1"/>
                </a:solidFill>
                <a:latin typeface="Arial"/>
                <a:ea typeface="Arial"/>
                <a:cs typeface="Arial"/>
                <a:sym typeface="Arial"/>
              </a:rPr>
              <a:t>proving theorems</a:t>
            </a:r>
            <a:endParaRPr/>
          </a:p>
          <a:p>
            <a:pPr indent="-342900" lvl="1" marL="800100" rtl="0" algn="l">
              <a:lnSpc>
                <a:spcPct val="80000"/>
              </a:lnSpc>
              <a:spcBef>
                <a:spcPts val="300"/>
              </a:spcBef>
              <a:spcAft>
                <a:spcPts val="0"/>
              </a:spcAft>
              <a:buClr>
                <a:schemeClr val="accent2"/>
              </a:buClr>
              <a:buSzPts val="1360"/>
              <a:buChar char="•"/>
            </a:pPr>
            <a:r>
              <a:rPr b="0" i="0" lang="en-US" sz="1600" u="none">
                <a:solidFill>
                  <a:schemeClr val="dk1"/>
                </a:solidFill>
                <a:latin typeface="Arial"/>
                <a:ea typeface="Arial"/>
                <a:cs typeface="Arial"/>
                <a:sym typeface="Arial"/>
              </a:rPr>
              <a:t>solving puzzles</a:t>
            </a:r>
            <a:endParaRPr/>
          </a:p>
          <a:p>
            <a:pPr indent="-342900" lvl="1" marL="800100" rtl="0" algn="l">
              <a:lnSpc>
                <a:spcPct val="80000"/>
              </a:lnSpc>
              <a:spcBef>
                <a:spcPts val="300"/>
              </a:spcBef>
              <a:spcAft>
                <a:spcPts val="0"/>
              </a:spcAft>
              <a:buClr>
                <a:schemeClr val="accent2"/>
              </a:buClr>
              <a:buSzPts val="1360"/>
              <a:buChar char="•"/>
            </a:pPr>
            <a:r>
              <a:rPr b="0" i="0" lang="en-US" sz="1600" u="none">
                <a:solidFill>
                  <a:schemeClr val="dk1"/>
                </a:solidFill>
                <a:latin typeface="Arial"/>
                <a:ea typeface="Arial"/>
                <a:cs typeface="Arial"/>
                <a:sym typeface="Arial"/>
              </a:rPr>
              <a:t>playing games</a:t>
            </a:r>
            <a:endParaRPr/>
          </a:p>
          <a:p>
            <a:pPr indent="-256540" lvl="1" marL="800100" rtl="0" algn="l">
              <a:lnSpc>
                <a:spcPct val="80000"/>
              </a:lnSpc>
              <a:spcBef>
                <a:spcPts val="300"/>
              </a:spcBef>
              <a:spcAft>
                <a:spcPts val="0"/>
              </a:spcAft>
              <a:buClr>
                <a:schemeClr val="accent2"/>
              </a:buClr>
              <a:buSzPts val="1360"/>
              <a:buNone/>
            </a:pPr>
            <a:r>
              <a:t/>
            </a:r>
            <a:endParaRPr b="0" i="0" sz="16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530"/>
              <a:buFont typeface="Noto Sans Symbols"/>
              <a:buChar char="⚫"/>
            </a:pPr>
            <a:r>
              <a:rPr b="1" i="0" lang="en-US" sz="1800" u="none">
                <a:solidFill>
                  <a:schemeClr val="dk1"/>
                </a:solidFill>
                <a:latin typeface="Libre Baskerville"/>
                <a:ea typeface="Libre Baskerville"/>
                <a:cs typeface="Libre Baskerville"/>
                <a:sym typeface="Libre Baskerville"/>
              </a:rPr>
              <a:t>All AI is search</a:t>
            </a:r>
            <a:r>
              <a:rPr b="0" i="0" lang="en-US" sz="1800" u="none">
                <a:solidFill>
                  <a:schemeClr val="dk1"/>
                </a:solidFill>
                <a:latin typeface="Libre Baskerville"/>
                <a:ea typeface="Libre Baskerville"/>
                <a:cs typeface="Libre Baskerville"/>
                <a:sym typeface="Libre Baskerville"/>
              </a:rPr>
              <a:t>!</a:t>
            </a:r>
            <a:endParaRPr/>
          </a:p>
          <a:p>
            <a:pPr indent="-283845" lvl="0" marL="38100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360"/>
              <a:buFont typeface="Noto Sans Symbols"/>
              <a:buChar char="⚫"/>
            </a:pPr>
            <a:r>
              <a:rPr b="0" i="0" lang="en-US" sz="1600" u="none">
                <a:solidFill>
                  <a:schemeClr val="dk1"/>
                </a:solidFill>
                <a:latin typeface="Arial"/>
                <a:ea typeface="Arial"/>
                <a:cs typeface="Arial"/>
                <a:sym typeface="Arial"/>
              </a:rPr>
              <a:t>Not totally true (obviously) but more true than you might think.</a:t>
            </a:r>
            <a:endParaRPr/>
          </a:p>
          <a:p>
            <a:pPr indent="-256540" lvl="1" marL="800100" rtl="0" algn="l">
              <a:lnSpc>
                <a:spcPct val="80000"/>
              </a:lnSpc>
              <a:spcBef>
                <a:spcPts val="300"/>
              </a:spcBef>
              <a:spcAft>
                <a:spcPts val="0"/>
              </a:spcAft>
              <a:buClr>
                <a:schemeClr val="accent2"/>
              </a:buClr>
              <a:buSzPts val="1360"/>
              <a:buFont typeface="Noto Sans Symbols"/>
              <a:buNone/>
            </a:pPr>
            <a:r>
              <a:t/>
            </a:r>
            <a:endParaRPr b="0" i="0" sz="1600" u="none">
              <a:solidFill>
                <a:schemeClr val="dk1"/>
              </a:solidFill>
              <a:latin typeface="Arial"/>
              <a:ea typeface="Arial"/>
              <a:cs typeface="Arial"/>
              <a:sym typeface="Arial"/>
            </a:endParaRPr>
          </a:p>
          <a:p>
            <a:pPr indent="-342900" lvl="1" marL="800100" rtl="0" algn="l">
              <a:lnSpc>
                <a:spcPct val="80000"/>
              </a:lnSpc>
              <a:spcBef>
                <a:spcPts val="300"/>
              </a:spcBef>
              <a:spcAft>
                <a:spcPts val="0"/>
              </a:spcAft>
              <a:buClr>
                <a:schemeClr val="accent2"/>
              </a:buClr>
              <a:buSzPts val="1360"/>
              <a:buFont typeface="Noto Sans Symbols"/>
              <a:buChar char="⚫"/>
            </a:pPr>
            <a:r>
              <a:rPr b="0" i="1" lang="en-US" sz="1600" u="none">
                <a:solidFill>
                  <a:schemeClr val="dk1"/>
                </a:solidFill>
                <a:latin typeface="Arial"/>
                <a:ea typeface="Arial"/>
                <a:cs typeface="Arial"/>
                <a:sym typeface="Arial"/>
              </a:rPr>
              <a:t>All life is problem solving</a:t>
            </a:r>
            <a:r>
              <a:rPr b="0" i="0" lang="en-US" sz="1600" u="none">
                <a:solidFill>
                  <a:schemeClr val="dk1"/>
                </a:solidFill>
                <a:latin typeface="Arial"/>
                <a:ea typeface="Arial"/>
                <a:cs typeface="Arial"/>
                <a:sym typeface="Arial"/>
              </a:rPr>
              <a:t> !!</a:t>
            </a:r>
            <a:endParaRPr/>
          </a:p>
          <a:p>
            <a:pPr indent="-256540" lvl="1" marL="800100" rtl="0" algn="l">
              <a:lnSpc>
                <a:spcPct val="80000"/>
              </a:lnSpc>
              <a:spcBef>
                <a:spcPts val="300"/>
              </a:spcBef>
              <a:spcAft>
                <a:spcPts val="0"/>
              </a:spcAft>
              <a:buClr>
                <a:schemeClr val="accent2"/>
              </a:buClr>
              <a:buSzPts val="1360"/>
              <a:buFont typeface="Noto Sans Symbols"/>
              <a:buNone/>
            </a:pPr>
            <a:r>
              <a:t/>
            </a:r>
            <a:endParaRPr b="0" i="0" sz="1600" u="none">
              <a:solidFill>
                <a:schemeClr val="dk1"/>
              </a:solidFill>
              <a:latin typeface="Arial"/>
              <a:ea typeface="Arial"/>
              <a:cs typeface="Arial"/>
              <a:sym typeface="Arial"/>
            </a:endParaRPr>
          </a:p>
          <a:p>
            <a:pPr indent="-342900" lvl="1" marL="800100" rtl="0" algn="l">
              <a:lnSpc>
                <a:spcPct val="80000"/>
              </a:lnSpc>
              <a:spcBef>
                <a:spcPts val="300"/>
              </a:spcBef>
              <a:spcAft>
                <a:spcPts val="0"/>
              </a:spcAft>
              <a:buClr>
                <a:schemeClr val="accent2"/>
              </a:buClr>
              <a:buSzPts val="1360"/>
              <a:buFont typeface="Noto Sans Symbols"/>
              <a:buChar char="⚫"/>
            </a:pPr>
            <a:r>
              <a:rPr b="0" i="0" lang="en-US" sz="1600" u="none">
                <a:solidFill>
                  <a:schemeClr val="dk1"/>
                </a:solidFill>
                <a:latin typeface="Arial"/>
                <a:ea typeface="Arial"/>
                <a:cs typeface="Arial"/>
                <a:sym typeface="Arial"/>
              </a:rPr>
              <a:t>Finding a good/best solution to a problem amongst many possible solutions</a:t>
            </a:r>
            <a:r>
              <a:rPr b="0" i="1" lang="en-US" sz="1600" u="none">
                <a:solidFill>
                  <a:schemeClr val="dk1"/>
                </a:solidFill>
                <a:latin typeface="Libre Baskerville"/>
                <a:ea typeface="Libre Baskerville"/>
                <a:cs typeface="Libre Baskerville"/>
                <a:sym typeface="Libre Baskerville"/>
              </a:rPr>
              <a:t>.</a:t>
            </a:r>
            <a:endParaRPr/>
          </a:p>
        </p:txBody>
      </p:sp>
      <p:pic>
        <p:nvPicPr>
          <p:cNvPr descr="Chess-Set-12" id="155" name="Google Shape;155;p20"/>
          <p:cNvPicPr preferRelativeResize="0"/>
          <p:nvPr>
            <p:ph idx="1" type="body"/>
          </p:nvPr>
        </p:nvPicPr>
        <p:blipFill rotWithShape="1">
          <a:blip r:embed="rId3">
            <a:alphaModFix/>
          </a:blip>
          <a:srcRect b="0" l="0" r="0" t="0"/>
          <a:stretch/>
        </p:blipFill>
        <p:spPr>
          <a:xfrm>
            <a:off x="6345237" y="1981200"/>
            <a:ext cx="1731962" cy="1731962"/>
          </a:xfrm>
          <a:prstGeom prst="rect">
            <a:avLst/>
          </a:prstGeom>
          <a:noFill/>
          <a:ln>
            <a:noFill/>
          </a:ln>
        </p:spPr>
      </p:pic>
      <p:pic>
        <p:nvPicPr>
          <p:cNvPr descr="rubik" id="156" name="Google Shape;156;p20"/>
          <p:cNvPicPr preferRelativeResize="0"/>
          <p:nvPr>
            <p:ph idx="2" type="body"/>
          </p:nvPr>
        </p:nvPicPr>
        <p:blipFill rotWithShape="1">
          <a:blip r:embed="rId4">
            <a:alphaModFix/>
          </a:blip>
          <a:srcRect b="0" l="0" r="0" t="0"/>
          <a:stretch/>
        </p:blipFill>
        <p:spPr>
          <a:xfrm>
            <a:off x="6324600" y="3886200"/>
            <a:ext cx="1970087" cy="1930400"/>
          </a:xfrm>
          <a:prstGeom prst="rect">
            <a:avLst/>
          </a:prstGeom>
          <a:noFill/>
          <a:ln>
            <a:noFill/>
          </a:ln>
        </p:spPr>
      </p:pic>
      <p:sp>
        <p:nvSpPr>
          <p:cNvPr id="157" name="Google Shape;157;p2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Problem Formulation </a:t>
            </a:r>
            <a:br>
              <a:rPr b="0" i="0" lang="en-US" sz="3200" u="none">
                <a:solidFill>
                  <a:schemeClr val="dk2"/>
                </a:solidFill>
                <a:latin typeface="Libre Franklin"/>
                <a:ea typeface="Libre Franklin"/>
                <a:cs typeface="Libre Franklin"/>
                <a:sym typeface="Libre Franklin"/>
              </a:rPr>
            </a:br>
            <a:r>
              <a:rPr b="0" i="0" lang="en-US" sz="3200" u="none">
                <a:solidFill>
                  <a:schemeClr val="dk2"/>
                </a:solidFill>
                <a:latin typeface="Libre Franklin"/>
                <a:ea typeface="Libre Franklin"/>
                <a:cs typeface="Libre Franklin"/>
                <a:sym typeface="Libre Franklin"/>
              </a:rPr>
              <a:t>8-Puzzle Problem</a:t>
            </a:r>
            <a:endParaRPr/>
          </a:p>
        </p:txBody>
      </p:sp>
      <p:sp>
        <p:nvSpPr>
          <p:cNvPr id="703" name="Google Shape;703;p3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704" name="Google Shape;704;p38"/>
          <p:cNvSpPr txBox="1"/>
          <p:nvPr>
            <p:ph idx="1" type="body"/>
          </p:nvPr>
        </p:nvSpPr>
        <p:spPr>
          <a:xfrm>
            <a:off x="1143000" y="1371600"/>
            <a:ext cx="4456112"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t>
            </a:r>
            <a:endParaRPr/>
          </a:p>
          <a:p>
            <a:pPr indent="-273050" lvl="0" marL="273050" marR="0" rtl="0" algn="l">
              <a:lnSpc>
                <a:spcPct val="8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t>
            </a:r>
            <a:r>
              <a:rPr b="1" i="0" lang="en-US" sz="1800" u="none">
                <a:solidFill>
                  <a:schemeClr val="dk1"/>
                </a:solidFill>
                <a:latin typeface="Libre Baskerville"/>
                <a:ea typeface="Libre Baskerville"/>
                <a:cs typeface="Libre Baskerville"/>
                <a:sym typeface="Libre Baskerville"/>
              </a:rPr>
              <a:t>Representing states:</a:t>
            </a:r>
            <a:endParaRPr/>
          </a:p>
          <a:p>
            <a:pPr indent="-273050" lvl="0" marL="27305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530"/>
              <a:buFont typeface="Noto Sans Symbols"/>
              <a:buChar char="⚫"/>
            </a:pPr>
            <a:r>
              <a:rPr b="1" i="0" lang="en-US" sz="1800" u="none">
                <a:solidFill>
                  <a:schemeClr val="dk1"/>
                </a:solidFill>
                <a:latin typeface="Libre Baskerville"/>
                <a:ea typeface="Libre Baskerville"/>
                <a:cs typeface="Libre Baskerville"/>
                <a:sym typeface="Libre Baskerville"/>
              </a:rPr>
              <a:t>For the 8-puzzle</a:t>
            </a:r>
            <a:endParaRPr/>
          </a:p>
          <a:p>
            <a:pPr indent="-175895" lvl="0" marL="27305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3 by 3 array</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5, 6, 7</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8, 4, BLANK</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3, 1, 2</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A vector of length nine</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 5,6,7,8,4, BLANK,3,1,2</a:t>
            </a:r>
            <a:endParaRPr/>
          </a:p>
          <a:p>
            <a:pPr indent="-175895" lvl="0" marL="27305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A list of facts</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Upper_left = 5</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Upper_middle = 6 </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Upper_right = 7</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Middle_left = 8</a:t>
            </a:r>
            <a:endParaRPr/>
          </a:p>
          <a:p>
            <a:pPr indent="-175895" lvl="0" marL="273050" marR="0" rtl="0" algn="l">
              <a:spcBef>
                <a:spcPts val="575"/>
              </a:spcBef>
              <a:spcAft>
                <a:spcPts val="0"/>
              </a:spcAft>
              <a:buClr>
                <a:schemeClr val="accent1"/>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705" name="Google Shape;705;p38"/>
          <p:cNvGrpSpPr/>
          <p:nvPr/>
        </p:nvGrpSpPr>
        <p:grpSpPr>
          <a:xfrm>
            <a:off x="5943600" y="3048000"/>
            <a:ext cx="1752600" cy="1524000"/>
            <a:chOff x="4312" y="828"/>
            <a:chExt cx="1104" cy="960"/>
          </a:xfrm>
        </p:grpSpPr>
        <p:sp>
          <p:nvSpPr>
            <p:cNvPr id="706" name="Google Shape;706;p38"/>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07" name="Google Shape;707;p38"/>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5</a:t>
              </a:r>
              <a:endParaRPr/>
            </a:p>
          </p:txBody>
        </p:sp>
        <p:sp>
          <p:nvSpPr>
            <p:cNvPr id="708" name="Google Shape;708;p38"/>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a:t>
              </a:r>
              <a:endParaRPr/>
            </a:p>
          </p:txBody>
        </p:sp>
        <p:sp>
          <p:nvSpPr>
            <p:cNvPr id="709" name="Google Shape;709;p38"/>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a:t>
              </a:r>
              <a:endParaRPr/>
            </a:p>
          </p:txBody>
        </p:sp>
        <p:sp>
          <p:nvSpPr>
            <p:cNvPr id="710" name="Google Shape;710;p38"/>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a:t>
              </a:r>
              <a:endParaRPr/>
            </a:p>
          </p:txBody>
        </p:sp>
        <p:sp>
          <p:nvSpPr>
            <p:cNvPr id="711" name="Google Shape;711;p38"/>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sp>
          <p:nvSpPr>
            <p:cNvPr id="712" name="Google Shape;712;p38"/>
            <p:cNvSpPr txBox="1"/>
            <p:nvPr/>
          </p:nvSpPr>
          <p:spPr>
            <a:xfrm>
              <a:off x="5032" y="1164"/>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13" name="Google Shape;713;p38"/>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a:t>
              </a:r>
              <a:endParaRPr/>
            </a:p>
          </p:txBody>
        </p:sp>
        <p:sp>
          <p:nvSpPr>
            <p:cNvPr id="714" name="Google Shape;714;p38"/>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a:t>
              </a:r>
              <a:endParaRPr/>
            </a:p>
          </p:txBody>
        </p:sp>
        <p:sp>
          <p:nvSpPr>
            <p:cNvPr id="715" name="Google Shape;715;p38"/>
            <p:cNvSpPr txBox="1"/>
            <p:nvPr/>
          </p:nvSpPr>
          <p:spPr>
            <a:xfrm>
              <a:off x="5032" y="1452"/>
              <a:ext cx="336" cy="304"/>
            </a:xfrm>
            <a:prstGeom prst="rect">
              <a:avLst/>
            </a:prstGeom>
            <a:solidFill>
              <a:srgbClr val="C0C0C0"/>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Problem Formulation </a:t>
            </a:r>
            <a:br>
              <a:rPr b="0" i="0" lang="en-US" sz="3200" u="none">
                <a:solidFill>
                  <a:schemeClr val="dk2"/>
                </a:solidFill>
                <a:latin typeface="Libre Franklin"/>
                <a:ea typeface="Libre Franklin"/>
                <a:cs typeface="Libre Franklin"/>
                <a:sym typeface="Libre Franklin"/>
              </a:rPr>
            </a:br>
            <a:r>
              <a:rPr b="0" i="0" lang="en-US" sz="3200" u="none">
                <a:solidFill>
                  <a:schemeClr val="dk2"/>
                </a:solidFill>
                <a:latin typeface="Libre Franklin"/>
                <a:ea typeface="Libre Franklin"/>
                <a:cs typeface="Libre Franklin"/>
                <a:sym typeface="Libre Franklin"/>
              </a:rPr>
              <a:t>8-Puzzle Problem</a:t>
            </a:r>
            <a:endParaRPr/>
          </a:p>
        </p:txBody>
      </p:sp>
      <p:sp>
        <p:nvSpPr>
          <p:cNvPr id="721" name="Google Shape;721;p3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722" name="Google Shape;722;p39"/>
          <p:cNvSpPr txBox="1"/>
          <p:nvPr>
            <p:ph idx="1" type="body"/>
          </p:nvPr>
        </p:nvSpPr>
        <p:spPr>
          <a:xfrm>
            <a:off x="838200" y="1752600"/>
            <a:ext cx="7848600" cy="1447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190"/>
              <a:buFont typeface="Noto Sans Symbols"/>
              <a:buNone/>
            </a:pPr>
            <a:r>
              <a:rPr b="0" i="0" lang="en-US" sz="1400" u="none">
                <a:solidFill>
                  <a:schemeClr val="dk1"/>
                </a:solidFill>
                <a:latin typeface="Libre Baskerville"/>
                <a:ea typeface="Libre Baskerville"/>
                <a:cs typeface="Libre Baskerville"/>
                <a:sym typeface="Libre Baskerville"/>
              </a:rPr>
              <a:t>	</a:t>
            </a:r>
            <a:endParaRPr/>
          </a:p>
          <a:p>
            <a:pPr indent="-273050" lvl="0" marL="273050" marR="0" rtl="0" algn="l">
              <a:lnSpc>
                <a:spcPct val="80000"/>
              </a:lnSpc>
              <a:spcBef>
                <a:spcPts val="500"/>
              </a:spcBef>
              <a:spcAft>
                <a:spcPts val="0"/>
              </a:spcAft>
              <a:buClr>
                <a:schemeClr val="accent1"/>
              </a:buClr>
              <a:buSzPts val="1190"/>
              <a:buFont typeface="Noto Sans Symbols"/>
              <a:buNone/>
            </a:pPr>
            <a:r>
              <a:rPr b="0" i="0" lang="en-US" sz="14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Specifying operators:</a:t>
            </a:r>
            <a:endParaRPr/>
          </a:p>
          <a:p>
            <a:pPr indent="-273050" lvl="0" marL="273050" marR="0" rtl="0" algn="l">
              <a:lnSpc>
                <a:spcPct val="8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There are often many ways to specify the operators, some will be much easier to implement... </a:t>
            </a:r>
            <a:endParaRPr/>
          </a:p>
        </p:txBody>
      </p:sp>
      <p:grpSp>
        <p:nvGrpSpPr>
          <p:cNvPr id="723" name="Google Shape;723;p39"/>
          <p:cNvGrpSpPr/>
          <p:nvPr/>
        </p:nvGrpSpPr>
        <p:grpSpPr>
          <a:xfrm>
            <a:off x="6934200" y="4343400"/>
            <a:ext cx="1752600" cy="1524000"/>
            <a:chOff x="4312" y="828"/>
            <a:chExt cx="1104" cy="960"/>
          </a:xfrm>
        </p:grpSpPr>
        <p:sp>
          <p:nvSpPr>
            <p:cNvPr id="724" name="Google Shape;724;p39"/>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25" name="Google Shape;725;p39"/>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5</a:t>
              </a:r>
              <a:endParaRPr/>
            </a:p>
          </p:txBody>
        </p:sp>
        <p:sp>
          <p:nvSpPr>
            <p:cNvPr id="726" name="Google Shape;726;p39"/>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a:t>
              </a:r>
              <a:endParaRPr/>
            </a:p>
          </p:txBody>
        </p:sp>
        <p:sp>
          <p:nvSpPr>
            <p:cNvPr id="727" name="Google Shape;727;p39"/>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a:t>
              </a:r>
              <a:endParaRPr/>
            </a:p>
          </p:txBody>
        </p:sp>
        <p:sp>
          <p:nvSpPr>
            <p:cNvPr id="728" name="Google Shape;728;p39"/>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a:t>
              </a:r>
              <a:endParaRPr/>
            </a:p>
          </p:txBody>
        </p:sp>
        <p:sp>
          <p:nvSpPr>
            <p:cNvPr id="729" name="Google Shape;729;p39"/>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sp>
          <p:nvSpPr>
            <p:cNvPr id="730" name="Google Shape;730;p39"/>
            <p:cNvSpPr txBox="1"/>
            <p:nvPr/>
          </p:nvSpPr>
          <p:spPr>
            <a:xfrm>
              <a:off x="5032" y="1164"/>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31" name="Google Shape;731;p39"/>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a:t>
              </a:r>
              <a:endParaRPr/>
            </a:p>
          </p:txBody>
        </p:sp>
        <p:sp>
          <p:nvSpPr>
            <p:cNvPr id="732" name="Google Shape;732;p39"/>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a:t>
              </a:r>
              <a:endParaRPr/>
            </a:p>
          </p:txBody>
        </p:sp>
        <p:sp>
          <p:nvSpPr>
            <p:cNvPr id="733" name="Google Shape;733;p39"/>
            <p:cNvSpPr txBox="1"/>
            <p:nvPr/>
          </p:nvSpPr>
          <p:spPr>
            <a:xfrm>
              <a:off x="5032" y="1452"/>
              <a:ext cx="336" cy="304"/>
            </a:xfrm>
            <a:prstGeom prst="rect">
              <a:avLst/>
            </a:prstGeom>
            <a:solidFill>
              <a:srgbClr val="C0C0C0"/>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grpSp>
      <p:sp>
        <p:nvSpPr>
          <p:cNvPr id="734" name="Google Shape;734;p39"/>
          <p:cNvSpPr txBox="1"/>
          <p:nvPr/>
        </p:nvSpPr>
        <p:spPr>
          <a:xfrm>
            <a:off x="914400" y="3149600"/>
            <a:ext cx="2095500" cy="3632200"/>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1 left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1 right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1 up</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1 down</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2 left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2 right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2 up</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2 down</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3 left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3 right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3 up</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3 down</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4 left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a:t>
            </a:r>
            <a:endParaRPr/>
          </a:p>
        </p:txBody>
      </p:sp>
      <p:sp>
        <p:nvSpPr>
          <p:cNvPr id="735" name="Google Shape;735;p39"/>
          <p:cNvSpPr txBox="1"/>
          <p:nvPr/>
        </p:nvSpPr>
        <p:spPr>
          <a:xfrm>
            <a:off x="3581400" y="4114800"/>
            <a:ext cx="2406650" cy="1077912"/>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Blank left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Blank right</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Blank up</a:t>
            </a:r>
            <a:endParaRPr/>
          </a:p>
          <a:p>
            <a:pPr indent="-101600" lvl="0" marL="0" marR="0" rtl="0" algn="l">
              <a:lnSpc>
                <a:spcPct val="100000"/>
              </a:lnSpc>
              <a:spcBef>
                <a:spcPts val="0"/>
              </a:spcBef>
              <a:spcAft>
                <a:spcPts val="0"/>
              </a:spcAft>
              <a:buClr>
                <a:schemeClr val="dk1"/>
              </a:buClr>
              <a:buSzPts val="1600"/>
              <a:buFont typeface="Courier New"/>
              <a:buChar char="•"/>
            </a:pPr>
            <a:r>
              <a:rPr b="1" i="0" lang="en-US" sz="1600" u="none">
                <a:solidFill>
                  <a:schemeClr val="dk1"/>
                </a:solidFill>
                <a:latin typeface="Courier New"/>
                <a:ea typeface="Courier New"/>
                <a:cs typeface="Courier New"/>
                <a:sym typeface="Courier New"/>
              </a:rPr>
              <a:t> Move Blank down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Problem Formulation </a:t>
            </a:r>
            <a:br>
              <a:rPr b="0" i="0" lang="en-US" sz="3200" u="none">
                <a:solidFill>
                  <a:schemeClr val="dk2"/>
                </a:solidFill>
                <a:latin typeface="Libre Franklin"/>
                <a:ea typeface="Libre Franklin"/>
                <a:cs typeface="Libre Franklin"/>
                <a:sym typeface="Libre Franklin"/>
              </a:rPr>
            </a:br>
            <a:r>
              <a:rPr b="0" i="0" lang="en-US" sz="3200" u="none">
                <a:solidFill>
                  <a:schemeClr val="dk2"/>
                </a:solidFill>
                <a:latin typeface="Libre Franklin"/>
                <a:ea typeface="Libre Franklin"/>
                <a:cs typeface="Libre Franklin"/>
                <a:sym typeface="Libre Franklin"/>
              </a:rPr>
              <a:t>8-Puzzle Problem</a:t>
            </a:r>
            <a:endParaRPr/>
          </a:p>
        </p:txBody>
      </p:sp>
      <p:sp>
        <p:nvSpPr>
          <p:cNvPr id="741" name="Google Shape;741;p4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742" name="Google Shape;742;p40"/>
          <p:cNvGrpSpPr/>
          <p:nvPr/>
        </p:nvGrpSpPr>
        <p:grpSpPr>
          <a:xfrm>
            <a:off x="7315200" y="4343400"/>
            <a:ext cx="1143000" cy="990600"/>
            <a:chOff x="1152" y="2112"/>
            <a:chExt cx="720" cy="624"/>
          </a:xfrm>
        </p:grpSpPr>
        <p:sp>
          <p:nvSpPr>
            <p:cNvPr id="743" name="Google Shape;743;p40"/>
            <p:cNvSpPr txBox="1"/>
            <p:nvPr/>
          </p:nvSpPr>
          <p:spPr>
            <a:xfrm>
              <a:off x="1632" y="2528"/>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44" name="Google Shape;744;p40"/>
            <p:cNvSpPr txBox="1"/>
            <p:nvPr/>
          </p:nvSpPr>
          <p:spPr>
            <a:xfrm>
              <a:off x="1392" y="2528"/>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745" name="Google Shape;745;p40"/>
            <p:cNvSpPr txBox="1"/>
            <p:nvPr/>
          </p:nvSpPr>
          <p:spPr>
            <a:xfrm>
              <a:off x="1152" y="2528"/>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746" name="Google Shape;746;p40"/>
            <p:cNvSpPr txBox="1"/>
            <p:nvPr/>
          </p:nvSpPr>
          <p:spPr>
            <a:xfrm>
              <a:off x="163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747" name="Google Shape;747;p40"/>
            <p:cNvSpPr txBox="1"/>
            <p:nvPr/>
          </p:nvSpPr>
          <p:spPr>
            <a:xfrm>
              <a:off x="139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748" name="Google Shape;748;p40"/>
            <p:cNvSpPr txBox="1"/>
            <p:nvPr/>
          </p:nvSpPr>
          <p:spPr>
            <a:xfrm>
              <a:off x="115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749" name="Google Shape;749;p40"/>
            <p:cNvSpPr txBox="1"/>
            <p:nvPr/>
          </p:nvSpPr>
          <p:spPr>
            <a:xfrm>
              <a:off x="163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750" name="Google Shape;750;p40"/>
            <p:cNvSpPr txBox="1"/>
            <p:nvPr/>
          </p:nvSpPr>
          <p:spPr>
            <a:xfrm>
              <a:off x="139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751" name="Google Shape;751;p40"/>
            <p:cNvSpPr txBox="1"/>
            <p:nvPr/>
          </p:nvSpPr>
          <p:spPr>
            <a:xfrm>
              <a:off x="115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752" name="Google Shape;752;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53" name="Google Shape;753;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54" name="Google Shape;754;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55" name="Google Shape;755;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56" name="Google Shape;756;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757" name="Google Shape;757;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58" name="Google Shape;758;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59" name="Google Shape;759;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grpSp>
        <p:nvGrpSpPr>
          <p:cNvPr id="760" name="Google Shape;760;p40"/>
          <p:cNvGrpSpPr/>
          <p:nvPr/>
        </p:nvGrpSpPr>
        <p:grpSpPr>
          <a:xfrm>
            <a:off x="838200" y="4343400"/>
            <a:ext cx="1143000" cy="990600"/>
            <a:chOff x="336" y="2160"/>
            <a:chExt cx="720" cy="624"/>
          </a:xfrm>
        </p:grpSpPr>
        <p:grpSp>
          <p:nvGrpSpPr>
            <p:cNvPr id="761" name="Google Shape;761;p40"/>
            <p:cNvGrpSpPr/>
            <p:nvPr/>
          </p:nvGrpSpPr>
          <p:grpSpPr>
            <a:xfrm>
              <a:off x="336" y="2160"/>
              <a:ext cx="720" cy="624"/>
              <a:chOff x="1152" y="2112"/>
              <a:chExt cx="720" cy="624"/>
            </a:xfrm>
          </p:grpSpPr>
          <p:sp>
            <p:nvSpPr>
              <p:cNvPr id="762" name="Google Shape;762;p40"/>
              <p:cNvSpPr txBox="1"/>
              <p:nvPr/>
            </p:nvSpPr>
            <p:spPr>
              <a:xfrm>
                <a:off x="163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763" name="Google Shape;763;p40"/>
              <p:cNvSpPr txBox="1"/>
              <p:nvPr/>
            </p:nvSpPr>
            <p:spPr>
              <a:xfrm>
                <a:off x="139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764" name="Google Shape;764;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765" name="Google Shape;765;p40"/>
              <p:cNvSpPr txBox="1"/>
              <p:nvPr/>
            </p:nvSpPr>
            <p:spPr>
              <a:xfrm>
                <a:off x="1632" y="2320"/>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66" name="Google Shape;766;p40"/>
              <p:cNvSpPr txBox="1"/>
              <p:nvPr/>
            </p:nvSpPr>
            <p:spPr>
              <a:xfrm>
                <a:off x="139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767" name="Google Shape;767;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768" name="Google Shape;768;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769" name="Google Shape;769;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770" name="Google Shape;770;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771" name="Google Shape;771;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72" name="Google Shape;772;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73" name="Google Shape;773;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74" name="Google Shape;774;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75" name="Google Shape;775;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776" name="Google Shape;776;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77" name="Google Shape;777;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78" name="Google Shape;778;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779" name="Google Shape;779;p40"/>
            <p:cNvCxnSpPr/>
            <p:nvPr/>
          </p:nvCxnSpPr>
          <p:spPr>
            <a:xfrm rot="10800000">
              <a:off x="960" y="2496"/>
              <a:ext cx="0" cy="192"/>
            </a:xfrm>
            <a:prstGeom prst="straightConnector1">
              <a:avLst/>
            </a:prstGeom>
            <a:noFill/>
            <a:ln cap="flat" cmpd="sng" w="9525">
              <a:solidFill>
                <a:srgbClr val="FF0000"/>
              </a:solidFill>
              <a:prstDash val="solid"/>
              <a:miter lim="800000"/>
              <a:headEnd len="med" w="med" type="triangle"/>
              <a:tailEnd len="med" w="med" type="none"/>
            </a:ln>
          </p:spPr>
        </p:cxnSp>
      </p:grpSp>
      <p:grpSp>
        <p:nvGrpSpPr>
          <p:cNvPr id="780" name="Google Shape;780;p40"/>
          <p:cNvGrpSpPr/>
          <p:nvPr/>
        </p:nvGrpSpPr>
        <p:grpSpPr>
          <a:xfrm>
            <a:off x="2133600" y="4343400"/>
            <a:ext cx="1143000" cy="990600"/>
            <a:chOff x="1296" y="2160"/>
            <a:chExt cx="720" cy="624"/>
          </a:xfrm>
        </p:grpSpPr>
        <p:grpSp>
          <p:nvGrpSpPr>
            <p:cNvPr id="781" name="Google Shape;781;p40"/>
            <p:cNvGrpSpPr/>
            <p:nvPr/>
          </p:nvGrpSpPr>
          <p:grpSpPr>
            <a:xfrm>
              <a:off x="1296" y="2160"/>
              <a:ext cx="720" cy="624"/>
              <a:chOff x="1152" y="2112"/>
              <a:chExt cx="720" cy="624"/>
            </a:xfrm>
          </p:grpSpPr>
          <p:sp>
            <p:nvSpPr>
              <p:cNvPr id="782" name="Google Shape;782;p40"/>
              <p:cNvSpPr txBox="1"/>
              <p:nvPr/>
            </p:nvSpPr>
            <p:spPr>
              <a:xfrm>
                <a:off x="1632" y="2528"/>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83" name="Google Shape;783;p40"/>
              <p:cNvSpPr txBox="1"/>
              <p:nvPr/>
            </p:nvSpPr>
            <p:spPr>
              <a:xfrm>
                <a:off x="139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784" name="Google Shape;784;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785" name="Google Shape;785;p40"/>
              <p:cNvSpPr txBox="1"/>
              <p:nvPr/>
            </p:nvSpPr>
            <p:spPr>
              <a:xfrm>
                <a:off x="163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786" name="Google Shape;786;p40"/>
              <p:cNvSpPr txBox="1"/>
              <p:nvPr/>
            </p:nvSpPr>
            <p:spPr>
              <a:xfrm>
                <a:off x="139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787" name="Google Shape;787;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788" name="Google Shape;788;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789" name="Google Shape;789;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790" name="Google Shape;790;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791" name="Google Shape;791;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92" name="Google Shape;792;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93" name="Google Shape;793;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794" name="Google Shape;794;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795" name="Google Shape;795;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796" name="Google Shape;796;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97" name="Google Shape;797;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798" name="Google Shape;798;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799" name="Google Shape;799;p40"/>
            <p:cNvCxnSpPr/>
            <p:nvPr/>
          </p:nvCxnSpPr>
          <p:spPr>
            <a:xfrm>
              <a:off x="1728" y="2688"/>
              <a:ext cx="144" cy="0"/>
            </a:xfrm>
            <a:prstGeom prst="straightConnector1">
              <a:avLst/>
            </a:prstGeom>
            <a:noFill/>
            <a:ln cap="flat" cmpd="sng" w="9525">
              <a:solidFill>
                <a:srgbClr val="FF0000"/>
              </a:solidFill>
              <a:prstDash val="solid"/>
              <a:miter lim="800000"/>
              <a:headEnd len="med" w="med" type="triangle"/>
              <a:tailEnd len="med" w="med" type="none"/>
            </a:ln>
          </p:spPr>
        </p:cxnSp>
      </p:grpSp>
      <p:grpSp>
        <p:nvGrpSpPr>
          <p:cNvPr id="800" name="Google Shape;800;p40"/>
          <p:cNvGrpSpPr/>
          <p:nvPr/>
        </p:nvGrpSpPr>
        <p:grpSpPr>
          <a:xfrm>
            <a:off x="3429000" y="4343400"/>
            <a:ext cx="1143000" cy="990600"/>
            <a:chOff x="2400" y="1632"/>
            <a:chExt cx="720" cy="624"/>
          </a:xfrm>
        </p:grpSpPr>
        <p:grpSp>
          <p:nvGrpSpPr>
            <p:cNvPr id="801" name="Google Shape;801;p40"/>
            <p:cNvGrpSpPr/>
            <p:nvPr/>
          </p:nvGrpSpPr>
          <p:grpSpPr>
            <a:xfrm>
              <a:off x="2400" y="1632"/>
              <a:ext cx="720" cy="624"/>
              <a:chOff x="1152" y="2112"/>
              <a:chExt cx="720" cy="624"/>
            </a:xfrm>
          </p:grpSpPr>
          <p:sp>
            <p:nvSpPr>
              <p:cNvPr id="802" name="Google Shape;802;p40"/>
              <p:cNvSpPr txBox="1"/>
              <p:nvPr/>
            </p:nvSpPr>
            <p:spPr>
              <a:xfrm>
                <a:off x="163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803" name="Google Shape;803;p40"/>
              <p:cNvSpPr txBox="1"/>
              <p:nvPr/>
            </p:nvSpPr>
            <p:spPr>
              <a:xfrm>
                <a:off x="1392" y="2528"/>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04" name="Google Shape;804;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805" name="Google Shape;805;p40"/>
              <p:cNvSpPr txBox="1"/>
              <p:nvPr/>
            </p:nvSpPr>
            <p:spPr>
              <a:xfrm>
                <a:off x="163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806" name="Google Shape;806;p40"/>
              <p:cNvSpPr txBox="1"/>
              <p:nvPr/>
            </p:nvSpPr>
            <p:spPr>
              <a:xfrm>
                <a:off x="139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807" name="Google Shape;807;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808" name="Google Shape;808;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809" name="Google Shape;809;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810" name="Google Shape;810;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811" name="Google Shape;811;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12" name="Google Shape;812;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13" name="Google Shape;813;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14" name="Google Shape;814;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15" name="Google Shape;815;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816" name="Google Shape;816;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17" name="Google Shape;817;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18" name="Google Shape;818;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819" name="Google Shape;819;p40"/>
            <p:cNvCxnSpPr/>
            <p:nvPr/>
          </p:nvCxnSpPr>
          <p:spPr>
            <a:xfrm>
              <a:off x="2736" y="1968"/>
              <a:ext cx="0" cy="192"/>
            </a:xfrm>
            <a:prstGeom prst="straightConnector1">
              <a:avLst/>
            </a:prstGeom>
            <a:noFill/>
            <a:ln cap="flat" cmpd="sng" w="9525">
              <a:solidFill>
                <a:srgbClr val="FF0000"/>
              </a:solidFill>
              <a:prstDash val="solid"/>
              <a:miter lim="800000"/>
              <a:headEnd len="med" w="med" type="triangle"/>
              <a:tailEnd len="med" w="med" type="none"/>
            </a:ln>
          </p:spPr>
        </p:cxnSp>
      </p:grpSp>
      <p:grpSp>
        <p:nvGrpSpPr>
          <p:cNvPr id="820" name="Google Shape;820;p40"/>
          <p:cNvGrpSpPr/>
          <p:nvPr/>
        </p:nvGrpSpPr>
        <p:grpSpPr>
          <a:xfrm>
            <a:off x="4724400" y="4343400"/>
            <a:ext cx="1143000" cy="990600"/>
            <a:chOff x="2976" y="2352"/>
            <a:chExt cx="720" cy="624"/>
          </a:xfrm>
        </p:grpSpPr>
        <p:grpSp>
          <p:nvGrpSpPr>
            <p:cNvPr id="821" name="Google Shape;821;p40"/>
            <p:cNvGrpSpPr/>
            <p:nvPr/>
          </p:nvGrpSpPr>
          <p:grpSpPr>
            <a:xfrm>
              <a:off x="2976" y="2352"/>
              <a:ext cx="720" cy="624"/>
              <a:chOff x="1152" y="2112"/>
              <a:chExt cx="720" cy="624"/>
            </a:xfrm>
          </p:grpSpPr>
          <p:sp>
            <p:nvSpPr>
              <p:cNvPr id="822" name="Google Shape;822;p40"/>
              <p:cNvSpPr txBox="1"/>
              <p:nvPr/>
            </p:nvSpPr>
            <p:spPr>
              <a:xfrm>
                <a:off x="163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823" name="Google Shape;823;p40"/>
              <p:cNvSpPr txBox="1"/>
              <p:nvPr/>
            </p:nvSpPr>
            <p:spPr>
              <a:xfrm>
                <a:off x="139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824" name="Google Shape;824;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825" name="Google Shape;825;p40"/>
              <p:cNvSpPr txBox="1"/>
              <p:nvPr/>
            </p:nvSpPr>
            <p:spPr>
              <a:xfrm>
                <a:off x="163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826" name="Google Shape;826;p40"/>
              <p:cNvSpPr txBox="1"/>
              <p:nvPr/>
            </p:nvSpPr>
            <p:spPr>
              <a:xfrm>
                <a:off x="1392" y="2320"/>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27" name="Google Shape;827;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828" name="Google Shape;828;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829" name="Google Shape;829;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830" name="Google Shape;830;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831" name="Google Shape;831;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32" name="Google Shape;832;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33" name="Google Shape;833;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34" name="Google Shape;834;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35" name="Google Shape;835;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836" name="Google Shape;836;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37" name="Google Shape;837;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38" name="Google Shape;838;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839" name="Google Shape;839;p40"/>
            <p:cNvCxnSpPr/>
            <p:nvPr/>
          </p:nvCxnSpPr>
          <p:spPr>
            <a:xfrm rot="10800000">
              <a:off x="3360" y="2640"/>
              <a:ext cx="144" cy="0"/>
            </a:xfrm>
            <a:prstGeom prst="straightConnector1">
              <a:avLst/>
            </a:prstGeom>
            <a:noFill/>
            <a:ln cap="flat" cmpd="sng" w="9525">
              <a:solidFill>
                <a:srgbClr val="FF0000"/>
              </a:solidFill>
              <a:prstDash val="solid"/>
              <a:miter lim="800000"/>
              <a:headEnd len="med" w="med" type="triangle"/>
              <a:tailEnd len="med" w="med" type="none"/>
            </a:ln>
          </p:spPr>
        </p:cxnSp>
      </p:grpSp>
      <p:grpSp>
        <p:nvGrpSpPr>
          <p:cNvPr id="840" name="Google Shape;840;p40"/>
          <p:cNvGrpSpPr/>
          <p:nvPr/>
        </p:nvGrpSpPr>
        <p:grpSpPr>
          <a:xfrm>
            <a:off x="5867400" y="1919287"/>
            <a:ext cx="1143000" cy="990600"/>
            <a:chOff x="1152" y="2112"/>
            <a:chExt cx="720" cy="624"/>
          </a:xfrm>
        </p:grpSpPr>
        <p:sp>
          <p:nvSpPr>
            <p:cNvPr id="841" name="Google Shape;841;p40"/>
            <p:cNvSpPr txBox="1"/>
            <p:nvPr/>
          </p:nvSpPr>
          <p:spPr>
            <a:xfrm>
              <a:off x="1632" y="2528"/>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42" name="Google Shape;842;p40"/>
            <p:cNvSpPr txBox="1"/>
            <p:nvPr/>
          </p:nvSpPr>
          <p:spPr>
            <a:xfrm>
              <a:off x="1392" y="2528"/>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843" name="Google Shape;843;p40"/>
            <p:cNvSpPr txBox="1"/>
            <p:nvPr/>
          </p:nvSpPr>
          <p:spPr>
            <a:xfrm>
              <a:off x="1152" y="2528"/>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844" name="Google Shape;844;p40"/>
            <p:cNvSpPr txBox="1"/>
            <p:nvPr/>
          </p:nvSpPr>
          <p:spPr>
            <a:xfrm>
              <a:off x="163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845" name="Google Shape;845;p40"/>
            <p:cNvSpPr txBox="1"/>
            <p:nvPr/>
          </p:nvSpPr>
          <p:spPr>
            <a:xfrm>
              <a:off x="139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846" name="Google Shape;846;p40"/>
            <p:cNvSpPr txBox="1"/>
            <p:nvPr/>
          </p:nvSpPr>
          <p:spPr>
            <a:xfrm>
              <a:off x="1152" y="2320"/>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847" name="Google Shape;847;p40"/>
            <p:cNvSpPr txBox="1"/>
            <p:nvPr/>
          </p:nvSpPr>
          <p:spPr>
            <a:xfrm>
              <a:off x="163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848" name="Google Shape;848;p40"/>
            <p:cNvSpPr txBox="1"/>
            <p:nvPr/>
          </p:nvSpPr>
          <p:spPr>
            <a:xfrm>
              <a:off x="139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849" name="Google Shape;849;p40"/>
            <p:cNvSpPr txBox="1"/>
            <p:nvPr/>
          </p:nvSpPr>
          <p:spPr>
            <a:xfrm>
              <a:off x="1152" y="2112"/>
              <a:ext cx="240" cy="208"/>
            </a:xfrm>
            <a:prstGeom prst="rect">
              <a:avLst/>
            </a:prstGeom>
            <a:solidFill>
              <a:srgbClr val="FF9999"/>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850" name="Google Shape;850;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51" name="Google Shape;851;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52" name="Google Shape;852;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53" name="Google Shape;853;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54" name="Google Shape;854;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855" name="Google Shape;855;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56" name="Google Shape;856;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57" name="Google Shape;857;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grpSp>
        <p:nvGrpSpPr>
          <p:cNvPr id="858" name="Google Shape;858;p40"/>
          <p:cNvGrpSpPr/>
          <p:nvPr/>
        </p:nvGrpSpPr>
        <p:grpSpPr>
          <a:xfrm>
            <a:off x="6019800" y="4343400"/>
            <a:ext cx="1143000" cy="990600"/>
            <a:chOff x="3600" y="2160"/>
            <a:chExt cx="720" cy="624"/>
          </a:xfrm>
        </p:grpSpPr>
        <p:grpSp>
          <p:nvGrpSpPr>
            <p:cNvPr id="859" name="Google Shape;859;p40"/>
            <p:cNvGrpSpPr/>
            <p:nvPr/>
          </p:nvGrpSpPr>
          <p:grpSpPr>
            <a:xfrm>
              <a:off x="3600" y="2160"/>
              <a:ext cx="720" cy="624"/>
              <a:chOff x="1152" y="2112"/>
              <a:chExt cx="720" cy="624"/>
            </a:xfrm>
          </p:grpSpPr>
          <p:sp>
            <p:nvSpPr>
              <p:cNvPr id="860" name="Google Shape;860;p40"/>
              <p:cNvSpPr txBox="1"/>
              <p:nvPr/>
            </p:nvSpPr>
            <p:spPr>
              <a:xfrm>
                <a:off x="163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861" name="Google Shape;861;p40"/>
              <p:cNvSpPr txBox="1"/>
              <p:nvPr/>
            </p:nvSpPr>
            <p:spPr>
              <a:xfrm>
                <a:off x="139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862" name="Google Shape;862;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863" name="Google Shape;863;p40"/>
              <p:cNvSpPr txBox="1"/>
              <p:nvPr/>
            </p:nvSpPr>
            <p:spPr>
              <a:xfrm>
                <a:off x="1632" y="2320"/>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64" name="Google Shape;864;p40"/>
              <p:cNvSpPr txBox="1"/>
              <p:nvPr/>
            </p:nvSpPr>
            <p:spPr>
              <a:xfrm>
                <a:off x="139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865" name="Google Shape;865;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866" name="Google Shape;866;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867" name="Google Shape;867;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868" name="Google Shape;868;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869" name="Google Shape;869;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70" name="Google Shape;870;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71" name="Google Shape;871;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72" name="Google Shape;872;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73" name="Google Shape;873;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874" name="Google Shape;874;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75" name="Google Shape;875;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76" name="Google Shape;876;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877" name="Google Shape;877;p40"/>
            <p:cNvCxnSpPr/>
            <p:nvPr/>
          </p:nvCxnSpPr>
          <p:spPr>
            <a:xfrm rot="10800000">
              <a:off x="4176" y="2448"/>
              <a:ext cx="0" cy="192"/>
            </a:xfrm>
            <a:prstGeom prst="straightConnector1">
              <a:avLst/>
            </a:prstGeom>
            <a:noFill/>
            <a:ln cap="flat" cmpd="sng" w="9525">
              <a:solidFill>
                <a:srgbClr val="FF0000"/>
              </a:solidFill>
              <a:prstDash val="solid"/>
              <a:miter lim="800000"/>
              <a:headEnd len="med" w="med" type="triangle"/>
              <a:tailEnd len="med" w="med" type="none"/>
            </a:ln>
          </p:spPr>
        </p:cxnSp>
      </p:grpSp>
      <p:grpSp>
        <p:nvGrpSpPr>
          <p:cNvPr id="878" name="Google Shape;878;p40"/>
          <p:cNvGrpSpPr/>
          <p:nvPr/>
        </p:nvGrpSpPr>
        <p:grpSpPr>
          <a:xfrm>
            <a:off x="2362200" y="1919287"/>
            <a:ext cx="1143000" cy="990600"/>
            <a:chOff x="1152" y="2112"/>
            <a:chExt cx="720" cy="624"/>
          </a:xfrm>
        </p:grpSpPr>
        <p:sp>
          <p:nvSpPr>
            <p:cNvPr id="879" name="Google Shape;879;p40"/>
            <p:cNvSpPr txBox="1"/>
            <p:nvPr/>
          </p:nvSpPr>
          <p:spPr>
            <a:xfrm>
              <a:off x="163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5</a:t>
              </a:r>
              <a:endParaRPr/>
            </a:p>
          </p:txBody>
        </p:sp>
        <p:sp>
          <p:nvSpPr>
            <p:cNvPr id="880" name="Google Shape;880;p40"/>
            <p:cNvSpPr txBox="1"/>
            <p:nvPr/>
          </p:nvSpPr>
          <p:spPr>
            <a:xfrm>
              <a:off x="139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6</a:t>
              </a:r>
              <a:endParaRPr/>
            </a:p>
          </p:txBody>
        </p:sp>
        <p:sp>
          <p:nvSpPr>
            <p:cNvPr id="881" name="Google Shape;881;p40"/>
            <p:cNvSpPr txBox="1"/>
            <p:nvPr/>
          </p:nvSpPr>
          <p:spPr>
            <a:xfrm>
              <a:off x="1152" y="2528"/>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7</a:t>
              </a:r>
              <a:endParaRPr/>
            </a:p>
          </p:txBody>
        </p:sp>
        <p:sp>
          <p:nvSpPr>
            <p:cNvPr id="882" name="Google Shape;882;p40"/>
            <p:cNvSpPr txBox="1"/>
            <p:nvPr/>
          </p:nvSpPr>
          <p:spPr>
            <a:xfrm>
              <a:off x="1632" y="2320"/>
              <a:ext cx="240" cy="208"/>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83" name="Google Shape;883;p40"/>
            <p:cNvSpPr txBox="1"/>
            <p:nvPr/>
          </p:nvSpPr>
          <p:spPr>
            <a:xfrm>
              <a:off x="139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8</a:t>
              </a:r>
              <a:endParaRPr/>
            </a:p>
          </p:txBody>
        </p:sp>
        <p:sp>
          <p:nvSpPr>
            <p:cNvPr id="884" name="Google Shape;884;p40"/>
            <p:cNvSpPr txBox="1"/>
            <p:nvPr/>
          </p:nvSpPr>
          <p:spPr>
            <a:xfrm>
              <a:off x="1152" y="2320"/>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4</a:t>
              </a:r>
              <a:endParaRPr/>
            </a:p>
          </p:txBody>
        </p:sp>
        <p:sp>
          <p:nvSpPr>
            <p:cNvPr id="885" name="Google Shape;885;p40"/>
            <p:cNvSpPr txBox="1"/>
            <p:nvPr/>
          </p:nvSpPr>
          <p:spPr>
            <a:xfrm>
              <a:off x="163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3</a:t>
              </a:r>
              <a:endParaRPr/>
            </a:p>
          </p:txBody>
        </p:sp>
        <p:sp>
          <p:nvSpPr>
            <p:cNvPr id="886" name="Google Shape;886;p40"/>
            <p:cNvSpPr txBox="1"/>
            <p:nvPr/>
          </p:nvSpPr>
          <p:spPr>
            <a:xfrm>
              <a:off x="139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2</a:t>
              </a:r>
              <a:endParaRPr/>
            </a:p>
          </p:txBody>
        </p:sp>
        <p:sp>
          <p:nvSpPr>
            <p:cNvPr id="887" name="Google Shape;887;p40"/>
            <p:cNvSpPr txBox="1"/>
            <p:nvPr/>
          </p:nvSpPr>
          <p:spPr>
            <a:xfrm>
              <a:off x="1152" y="2112"/>
              <a:ext cx="240" cy="208"/>
            </a:xfrm>
            <a:prstGeom prst="rect">
              <a:avLst/>
            </a:prstGeom>
            <a:solidFill>
              <a:srgbClr val="99FFCC"/>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1</a:t>
              </a:r>
              <a:endParaRPr/>
            </a:p>
          </p:txBody>
        </p:sp>
        <p:cxnSp>
          <p:nvCxnSpPr>
            <p:cNvPr id="888" name="Google Shape;888;p40"/>
            <p:cNvCxnSpPr/>
            <p:nvPr/>
          </p:nvCxnSpPr>
          <p:spPr>
            <a:xfrm>
              <a:off x="1152" y="2112"/>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89" name="Google Shape;889;p40"/>
            <p:cNvCxnSpPr/>
            <p:nvPr/>
          </p:nvCxnSpPr>
          <p:spPr>
            <a:xfrm>
              <a:off x="1152" y="2320"/>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90" name="Google Shape;890;p40"/>
            <p:cNvCxnSpPr/>
            <p:nvPr/>
          </p:nvCxnSpPr>
          <p:spPr>
            <a:xfrm>
              <a:off x="1152" y="2528"/>
              <a:ext cx="720" cy="0"/>
            </a:xfrm>
            <a:prstGeom prst="straightConnector1">
              <a:avLst/>
            </a:prstGeom>
            <a:noFill/>
            <a:ln cap="flat" cmpd="sng" w="12700">
              <a:solidFill>
                <a:schemeClr val="folHlink"/>
              </a:solidFill>
              <a:prstDash val="solid"/>
              <a:miter lim="800000"/>
              <a:headEnd len="med" w="med" type="none"/>
              <a:tailEnd len="med" w="med" type="none"/>
            </a:ln>
          </p:spPr>
        </p:cxnSp>
        <p:cxnSp>
          <p:nvCxnSpPr>
            <p:cNvPr id="891" name="Google Shape;891;p40"/>
            <p:cNvCxnSpPr/>
            <p:nvPr/>
          </p:nvCxnSpPr>
          <p:spPr>
            <a:xfrm>
              <a:off x="1152" y="2736"/>
              <a:ext cx="720" cy="0"/>
            </a:xfrm>
            <a:prstGeom prst="straightConnector1">
              <a:avLst/>
            </a:prstGeom>
            <a:noFill/>
            <a:ln cap="sq" cmpd="sng" w="28575">
              <a:solidFill>
                <a:schemeClr val="folHlink"/>
              </a:solidFill>
              <a:prstDash val="solid"/>
              <a:miter lim="800000"/>
              <a:headEnd len="med" w="med" type="none"/>
              <a:tailEnd len="med" w="med" type="none"/>
            </a:ln>
          </p:spPr>
        </p:cxnSp>
        <p:cxnSp>
          <p:nvCxnSpPr>
            <p:cNvPr id="892" name="Google Shape;892;p40"/>
            <p:cNvCxnSpPr/>
            <p:nvPr/>
          </p:nvCxnSpPr>
          <p:spPr>
            <a:xfrm>
              <a:off x="1152" y="2112"/>
              <a:ext cx="0" cy="624"/>
            </a:xfrm>
            <a:prstGeom prst="straightConnector1">
              <a:avLst/>
            </a:prstGeom>
            <a:noFill/>
            <a:ln cap="sq" cmpd="sng" w="28575">
              <a:solidFill>
                <a:schemeClr val="folHlink"/>
              </a:solidFill>
              <a:prstDash val="solid"/>
              <a:miter lim="800000"/>
              <a:headEnd len="med" w="med" type="none"/>
              <a:tailEnd len="med" w="med" type="none"/>
            </a:ln>
          </p:spPr>
        </p:cxnSp>
        <p:cxnSp>
          <p:nvCxnSpPr>
            <p:cNvPr id="893" name="Google Shape;893;p40"/>
            <p:cNvCxnSpPr/>
            <p:nvPr/>
          </p:nvCxnSpPr>
          <p:spPr>
            <a:xfrm>
              <a:off x="139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94" name="Google Shape;894;p40"/>
            <p:cNvCxnSpPr/>
            <p:nvPr/>
          </p:nvCxnSpPr>
          <p:spPr>
            <a:xfrm>
              <a:off x="1632" y="2112"/>
              <a:ext cx="0" cy="624"/>
            </a:xfrm>
            <a:prstGeom prst="straightConnector1">
              <a:avLst/>
            </a:prstGeom>
            <a:noFill/>
            <a:ln cap="flat" cmpd="sng" w="12700">
              <a:solidFill>
                <a:schemeClr val="folHlink"/>
              </a:solidFill>
              <a:prstDash val="solid"/>
              <a:miter lim="800000"/>
              <a:headEnd len="med" w="med" type="none"/>
              <a:tailEnd len="med" w="med" type="none"/>
            </a:ln>
          </p:spPr>
        </p:cxnSp>
        <p:cxnSp>
          <p:nvCxnSpPr>
            <p:cNvPr id="895" name="Google Shape;895;p40"/>
            <p:cNvCxnSpPr/>
            <p:nvPr/>
          </p:nvCxnSpPr>
          <p:spPr>
            <a:xfrm>
              <a:off x="1872" y="2112"/>
              <a:ext cx="0" cy="624"/>
            </a:xfrm>
            <a:prstGeom prst="straightConnector1">
              <a:avLst/>
            </a:prstGeom>
            <a:noFill/>
            <a:ln cap="sq" cmpd="sng" w="28575">
              <a:solidFill>
                <a:schemeClr val="folHlink"/>
              </a:solidFill>
              <a:prstDash val="solid"/>
              <a:miter lim="800000"/>
              <a:headEnd len="med" w="med" type="none"/>
              <a:tailEnd len="med" w="med" type="none"/>
            </a:ln>
          </p:spPr>
        </p:cxnSp>
      </p:grpSp>
      <p:cxnSp>
        <p:nvCxnSpPr>
          <p:cNvPr id="896" name="Google Shape;896;p40"/>
          <p:cNvCxnSpPr/>
          <p:nvPr/>
        </p:nvCxnSpPr>
        <p:spPr>
          <a:xfrm>
            <a:off x="3886200" y="2376487"/>
            <a:ext cx="1600200" cy="0"/>
          </a:xfrm>
          <a:prstGeom prst="straightConnector1">
            <a:avLst/>
          </a:prstGeom>
          <a:noFill/>
          <a:ln cap="flat" cmpd="sng" w="28575">
            <a:solidFill>
              <a:schemeClr val="dk1"/>
            </a:solidFill>
            <a:prstDash val="solid"/>
            <a:miter lim="800000"/>
            <a:headEnd len="med" w="med" type="none"/>
            <a:tailEnd len="med" w="med" type="triangle"/>
          </a:ln>
        </p:spPr>
      </p:cxnSp>
      <p:sp>
        <p:nvSpPr>
          <p:cNvPr id="897" name="Google Shape;897;p40"/>
          <p:cNvSpPr txBox="1"/>
          <p:nvPr/>
        </p:nvSpPr>
        <p:spPr>
          <a:xfrm>
            <a:off x="2286000" y="3214687"/>
            <a:ext cx="1524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Initial</a:t>
            </a: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state</a:t>
            </a:r>
            <a:endParaRPr/>
          </a:p>
        </p:txBody>
      </p:sp>
      <p:sp>
        <p:nvSpPr>
          <p:cNvPr id="898" name="Google Shape;898;p40"/>
          <p:cNvSpPr txBox="1"/>
          <p:nvPr/>
        </p:nvSpPr>
        <p:spPr>
          <a:xfrm>
            <a:off x="5867400" y="3214687"/>
            <a:ext cx="1524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Goal state</a:t>
            </a:r>
            <a:endParaRPr/>
          </a:p>
        </p:txBody>
      </p:sp>
      <p:sp>
        <p:nvSpPr>
          <p:cNvPr id="899" name="Google Shape;899;p40"/>
          <p:cNvSpPr txBox="1"/>
          <p:nvPr/>
        </p:nvSpPr>
        <p:spPr>
          <a:xfrm>
            <a:off x="457200" y="3748087"/>
            <a:ext cx="845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Operators: </a:t>
            </a:r>
            <a:r>
              <a:rPr b="1" i="1" lang="en-US" sz="1800" u="none">
                <a:solidFill>
                  <a:schemeClr val="dk1"/>
                </a:solidFill>
                <a:latin typeface="Arial"/>
                <a:ea typeface="Arial"/>
                <a:cs typeface="Arial"/>
                <a:sym typeface="Arial"/>
              </a:rPr>
              <a:t>slide blank up, slide blank down, slide blank left, slide blank right</a:t>
            </a:r>
            <a:endParaRPr/>
          </a:p>
        </p:txBody>
      </p:sp>
      <p:sp>
        <p:nvSpPr>
          <p:cNvPr id="900" name="Google Shape;900;p40"/>
          <p:cNvSpPr txBox="1"/>
          <p:nvPr/>
        </p:nvSpPr>
        <p:spPr>
          <a:xfrm>
            <a:off x="228600" y="5638800"/>
            <a:ext cx="861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Solution: </a:t>
            </a:r>
            <a:r>
              <a:rPr b="1" i="0" lang="en-US" sz="1800" u="none">
                <a:solidFill>
                  <a:schemeClr val="dk1"/>
                </a:solidFill>
                <a:latin typeface="Arial"/>
                <a:ea typeface="Arial"/>
                <a:cs typeface="Arial"/>
                <a:sym typeface="Arial"/>
              </a:rPr>
              <a:t>sb-down, sb-left, sb-up,sb-right, sb-down</a:t>
            </a:r>
            <a:endParaRPr/>
          </a:p>
        </p:txBody>
      </p:sp>
      <p:sp>
        <p:nvSpPr>
          <p:cNvPr id="901" name="Google Shape;901;p40"/>
          <p:cNvSpPr txBox="1"/>
          <p:nvPr/>
        </p:nvSpPr>
        <p:spPr>
          <a:xfrm>
            <a:off x="228600" y="6096000"/>
            <a:ext cx="7315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Path cost: </a:t>
            </a:r>
            <a:r>
              <a:rPr b="1" i="0" lang="en-US" sz="1800" u="none">
                <a:solidFill>
                  <a:schemeClr val="dk1"/>
                </a:solidFill>
                <a:latin typeface="Arial"/>
                <a:ea typeface="Arial"/>
                <a:cs typeface="Arial"/>
                <a:sym typeface="Arial"/>
              </a:rPr>
              <a:t>5</a:t>
            </a:r>
            <a:r>
              <a:rPr b="0" i="0" lang="en-US" sz="1800" u="none">
                <a:solidFill>
                  <a:schemeClr val="dk1"/>
                </a:solidFill>
                <a:latin typeface="Arial"/>
                <a:ea typeface="Arial"/>
                <a:cs typeface="Arial"/>
                <a:sym typeface="Arial"/>
              </a:rPr>
              <a:t> steps to reach the goal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A toy problem:</a:t>
            </a:r>
            <a:endParaRPr/>
          </a:p>
          <a:p>
            <a:pPr indent="0" lvl="0" marL="0" rtl="0" algn="ctr">
              <a:lnSpc>
                <a:spcPct val="100000"/>
              </a:lnSpc>
              <a:spcBef>
                <a:spcPts val="500"/>
              </a:spcBef>
              <a:spcAft>
                <a:spcPts val="0"/>
              </a:spcAft>
              <a:buSzPts val="2210"/>
              <a:buNone/>
            </a:pPr>
            <a:r>
              <a:rPr b="0" i="0" lang="en-US" sz="2600" u="none">
                <a:solidFill>
                  <a:schemeClr val="dk2"/>
                </a:solidFill>
                <a:latin typeface="Libre Baskerville"/>
                <a:ea typeface="Libre Baskerville"/>
                <a:cs typeface="Libre Baskerville"/>
                <a:sym typeface="Libre Baskerville"/>
              </a:rPr>
              <a:t>Missionaries and Cannibals</a:t>
            </a:r>
            <a:endParaRPr/>
          </a:p>
        </p:txBody>
      </p:sp>
      <p:sp>
        <p:nvSpPr>
          <p:cNvPr id="907" name="Google Shape;907;p4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Problem Solving by Searching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Missionaries and cannibals</a:t>
            </a:r>
            <a:endParaRPr/>
          </a:p>
        </p:txBody>
      </p:sp>
      <p:sp>
        <p:nvSpPr>
          <p:cNvPr id="913" name="Google Shape;913;p4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914" name="Google Shape;914;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Three missionaries and three cannibals are on the left bank of a river.</a:t>
            </a:r>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There is one canoe which can hold one or two people. </a:t>
            </a:r>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Find a way to get everyone to the right bank, without ever leaving a group of missionaries in one place outnumbered by cannibals in that place.</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Missionaries and cannibals</a:t>
            </a:r>
            <a:endParaRPr/>
          </a:p>
        </p:txBody>
      </p:sp>
      <p:sp>
        <p:nvSpPr>
          <p:cNvPr id="920" name="Google Shape;920;p4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921" name="Google Shape;921;p43"/>
          <p:cNvSpPr txBox="1"/>
          <p:nvPr>
            <p:ph idx="1" type="body"/>
          </p:nvPr>
        </p:nvSpPr>
        <p:spPr>
          <a:xfrm>
            <a:off x="838200" y="1905000"/>
            <a:ext cx="7772400" cy="3505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States: three numbers (i,j,k) representing the number of missionaries, cannibals, and canoes on the left bank of the river.</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Initial state: (3, 3, 1)</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Operators: take one missionary, one cannibal, two missionaries, two cannibals, one missionary and one cannibal across the river in a given direction (I.e. ten operators).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Goal Test: reached state (0, 0, 0)</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Path Cost: Number of crossings.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927" name="Google Shape;927;p44"/>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928" name="Google Shape;928;p44"/>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929" name="Google Shape;929;p44"/>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930" name="Google Shape;930;p44"/>
          <p:cNvPicPr preferRelativeResize="0"/>
          <p:nvPr/>
        </p:nvPicPr>
        <p:blipFill rotWithShape="1">
          <a:blip r:embed="rId4">
            <a:alphaModFix/>
          </a:blip>
          <a:srcRect b="0" l="0" r="0" t="0"/>
          <a:stretch/>
        </p:blipFill>
        <p:spPr>
          <a:xfrm>
            <a:off x="2362200" y="6007100"/>
            <a:ext cx="1849437" cy="850900"/>
          </a:xfrm>
          <a:prstGeom prst="rect">
            <a:avLst/>
          </a:prstGeom>
          <a:noFill/>
          <a:ln>
            <a:noFill/>
          </a:ln>
        </p:spPr>
      </p:pic>
      <p:sp>
        <p:nvSpPr>
          <p:cNvPr id="931" name="Google Shape;931;p44"/>
          <p:cNvSpPr txBox="1"/>
          <p:nvPr/>
        </p:nvSpPr>
        <p:spPr>
          <a:xfrm>
            <a:off x="2438400" y="17526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(3,3,1): Initial State</a:t>
            </a:r>
            <a:endParaRPr/>
          </a:p>
        </p:txBody>
      </p:sp>
      <p:sp>
        <p:nvSpPr>
          <p:cNvPr id="932" name="Google Shape;932;p44"/>
          <p:cNvSpPr/>
          <p:nvPr/>
        </p:nvSpPr>
        <p:spPr>
          <a:xfrm>
            <a:off x="381000" y="3505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33" name="Google Shape;933;p44"/>
          <p:cNvGrpSpPr/>
          <p:nvPr/>
        </p:nvGrpSpPr>
        <p:grpSpPr>
          <a:xfrm>
            <a:off x="1676400" y="3505200"/>
            <a:ext cx="1143000" cy="868362"/>
            <a:chOff x="4944" y="2208"/>
            <a:chExt cx="720" cy="547"/>
          </a:xfrm>
        </p:grpSpPr>
        <p:sp>
          <p:nvSpPr>
            <p:cNvPr id="934" name="Google Shape;934;p4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35" name="Google Shape;935;p4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36" name="Google Shape;936;p44"/>
          <p:cNvSpPr/>
          <p:nvPr/>
        </p:nvSpPr>
        <p:spPr>
          <a:xfrm>
            <a:off x="1676400" y="4572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37" name="Google Shape;937;p44"/>
          <p:cNvGrpSpPr/>
          <p:nvPr/>
        </p:nvGrpSpPr>
        <p:grpSpPr>
          <a:xfrm>
            <a:off x="381000" y="4572000"/>
            <a:ext cx="1143000" cy="868362"/>
            <a:chOff x="4944" y="2208"/>
            <a:chExt cx="720" cy="547"/>
          </a:xfrm>
        </p:grpSpPr>
        <p:sp>
          <p:nvSpPr>
            <p:cNvPr id="938" name="Google Shape;938;p4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39" name="Google Shape;939;p4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40" name="Google Shape;940;p44"/>
          <p:cNvSpPr/>
          <p:nvPr/>
        </p:nvSpPr>
        <p:spPr>
          <a:xfrm>
            <a:off x="381000" y="5638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41" name="Google Shape;941;p44"/>
          <p:cNvGrpSpPr/>
          <p:nvPr/>
        </p:nvGrpSpPr>
        <p:grpSpPr>
          <a:xfrm>
            <a:off x="1524000" y="5562600"/>
            <a:ext cx="1143000" cy="868362"/>
            <a:chOff x="4944" y="2208"/>
            <a:chExt cx="720" cy="547"/>
          </a:xfrm>
        </p:grpSpPr>
        <p:sp>
          <p:nvSpPr>
            <p:cNvPr id="942" name="Google Shape;942;p4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43" name="Google Shape;943;p4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949" name="Google Shape;949;p45"/>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950" name="Google Shape;950;p45"/>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951" name="Google Shape;951;p45"/>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952" name="Google Shape;952;p45"/>
          <p:cNvPicPr preferRelativeResize="0"/>
          <p:nvPr/>
        </p:nvPicPr>
        <p:blipFill rotWithShape="1">
          <a:blip r:embed="rId4">
            <a:alphaModFix/>
          </a:blip>
          <a:srcRect b="0" l="0" r="0" t="0"/>
          <a:stretch/>
        </p:blipFill>
        <p:spPr>
          <a:xfrm>
            <a:off x="3646487" y="6007100"/>
            <a:ext cx="1849437" cy="850900"/>
          </a:xfrm>
          <a:prstGeom prst="rect">
            <a:avLst/>
          </a:prstGeom>
          <a:noFill/>
          <a:ln>
            <a:noFill/>
          </a:ln>
        </p:spPr>
      </p:pic>
      <p:sp>
        <p:nvSpPr>
          <p:cNvPr id="953" name="Google Shape;953;p45"/>
          <p:cNvSpPr txBox="1"/>
          <p:nvPr/>
        </p:nvSpPr>
        <p:spPr>
          <a:xfrm>
            <a:off x="1295400" y="1752600"/>
            <a:ext cx="65532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 missionary and cannibal cross </a:t>
            </a:r>
            <a:endParaRPr/>
          </a:p>
        </p:txBody>
      </p:sp>
      <p:sp>
        <p:nvSpPr>
          <p:cNvPr id="954" name="Google Shape;954;p45"/>
          <p:cNvSpPr/>
          <p:nvPr/>
        </p:nvSpPr>
        <p:spPr>
          <a:xfrm>
            <a:off x="3810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55" name="Google Shape;955;p45"/>
          <p:cNvGrpSpPr/>
          <p:nvPr/>
        </p:nvGrpSpPr>
        <p:grpSpPr>
          <a:xfrm>
            <a:off x="381000" y="4343400"/>
            <a:ext cx="1143000" cy="868362"/>
            <a:chOff x="4944" y="2208"/>
            <a:chExt cx="720" cy="547"/>
          </a:xfrm>
        </p:grpSpPr>
        <p:sp>
          <p:nvSpPr>
            <p:cNvPr id="956" name="Google Shape;956;p4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57" name="Google Shape;957;p4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58" name="Google Shape;958;p45"/>
          <p:cNvSpPr/>
          <p:nvPr/>
        </p:nvSpPr>
        <p:spPr>
          <a:xfrm>
            <a:off x="1752600" y="4419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59" name="Google Shape;959;p45"/>
          <p:cNvGrpSpPr/>
          <p:nvPr/>
        </p:nvGrpSpPr>
        <p:grpSpPr>
          <a:xfrm>
            <a:off x="1447800" y="3352800"/>
            <a:ext cx="1143000" cy="868362"/>
            <a:chOff x="4944" y="2208"/>
            <a:chExt cx="720" cy="547"/>
          </a:xfrm>
        </p:grpSpPr>
        <p:sp>
          <p:nvSpPr>
            <p:cNvPr id="960" name="Google Shape;960;p4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61" name="Google Shape;961;p4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62" name="Google Shape;962;p45"/>
          <p:cNvSpPr/>
          <p:nvPr/>
        </p:nvSpPr>
        <p:spPr>
          <a:xfrm>
            <a:off x="3505200" y="5181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63" name="Google Shape;963;p45"/>
          <p:cNvGrpSpPr/>
          <p:nvPr/>
        </p:nvGrpSpPr>
        <p:grpSpPr>
          <a:xfrm>
            <a:off x="4572000" y="5181600"/>
            <a:ext cx="1143000" cy="868362"/>
            <a:chOff x="4944" y="2208"/>
            <a:chExt cx="720" cy="547"/>
          </a:xfrm>
        </p:grpSpPr>
        <p:sp>
          <p:nvSpPr>
            <p:cNvPr id="964" name="Google Shape;964;p4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65" name="Google Shape;965;p4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971" name="Google Shape;971;p46"/>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972" name="Google Shape;972;p46"/>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973" name="Google Shape;973;p46"/>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974" name="Google Shape;974;p46"/>
          <p:cNvPicPr preferRelativeResize="0"/>
          <p:nvPr/>
        </p:nvPicPr>
        <p:blipFill rotWithShape="1">
          <a:blip r:embed="rId4">
            <a:alphaModFix/>
          </a:blip>
          <a:srcRect b="0" l="0" r="0" t="0"/>
          <a:stretch/>
        </p:blipFill>
        <p:spPr>
          <a:xfrm>
            <a:off x="4800600" y="6007100"/>
            <a:ext cx="1849437" cy="850900"/>
          </a:xfrm>
          <a:prstGeom prst="rect">
            <a:avLst/>
          </a:prstGeom>
          <a:noFill/>
          <a:ln>
            <a:noFill/>
          </a:ln>
        </p:spPr>
      </p:pic>
      <p:sp>
        <p:nvSpPr>
          <p:cNvPr id="975" name="Google Shape;975;p46"/>
          <p:cNvSpPr txBox="1"/>
          <p:nvPr/>
        </p:nvSpPr>
        <p:spPr>
          <a:xfrm>
            <a:off x="2438400" y="17526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(2,2,0)</a:t>
            </a:r>
            <a:endParaRPr/>
          </a:p>
        </p:txBody>
      </p:sp>
      <p:sp>
        <p:nvSpPr>
          <p:cNvPr id="976" name="Google Shape;976;p46"/>
          <p:cNvSpPr/>
          <p:nvPr/>
        </p:nvSpPr>
        <p:spPr>
          <a:xfrm>
            <a:off x="533400" y="5638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77" name="Google Shape;977;p46"/>
          <p:cNvGrpSpPr/>
          <p:nvPr/>
        </p:nvGrpSpPr>
        <p:grpSpPr>
          <a:xfrm>
            <a:off x="304800" y="4267200"/>
            <a:ext cx="1143000" cy="868362"/>
            <a:chOff x="4944" y="2208"/>
            <a:chExt cx="720" cy="547"/>
          </a:xfrm>
        </p:grpSpPr>
        <p:sp>
          <p:nvSpPr>
            <p:cNvPr id="978" name="Google Shape;978;p4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79" name="Google Shape;979;p4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80" name="Google Shape;980;p46"/>
          <p:cNvSpPr/>
          <p:nvPr/>
        </p:nvSpPr>
        <p:spPr>
          <a:xfrm>
            <a:off x="1752600" y="4419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81" name="Google Shape;981;p46"/>
          <p:cNvGrpSpPr/>
          <p:nvPr/>
        </p:nvGrpSpPr>
        <p:grpSpPr>
          <a:xfrm>
            <a:off x="1524000" y="3352800"/>
            <a:ext cx="1143000" cy="868362"/>
            <a:chOff x="4944" y="2208"/>
            <a:chExt cx="720" cy="547"/>
          </a:xfrm>
        </p:grpSpPr>
        <p:sp>
          <p:nvSpPr>
            <p:cNvPr id="982" name="Google Shape;982;p4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83" name="Google Shape;983;p4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984" name="Google Shape;984;p46"/>
          <p:cNvSpPr/>
          <p:nvPr/>
        </p:nvSpPr>
        <p:spPr>
          <a:xfrm>
            <a:off x="6477000" y="35814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85" name="Google Shape;985;p46"/>
          <p:cNvGrpSpPr/>
          <p:nvPr/>
        </p:nvGrpSpPr>
        <p:grpSpPr>
          <a:xfrm>
            <a:off x="7772400" y="5638800"/>
            <a:ext cx="1143000" cy="868362"/>
            <a:chOff x="4944" y="2208"/>
            <a:chExt cx="720" cy="547"/>
          </a:xfrm>
        </p:grpSpPr>
        <p:sp>
          <p:nvSpPr>
            <p:cNvPr id="986" name="Google Shape;986;p4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987" name="Google Shape;987;p4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4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993" name="Google Shape;993;p47"/>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994" name="Google Shape;994;p47"/>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995" name="Google Shape;995;p47"/>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996" name="Google Shape;996;p47"/>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997" name="Google Shape;997;p47"/>
          <p:cNvSpPr txBox="1"/>
          <p:nvPr/>
        </p:nvSpPr>
        <p:spPr>
          <a:xfrm>
            <a:off x="2133600" y="1752600"/>
            <a:ext cx="48768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One missionary returns</a:t>
            </a:r>
            <a:endParaRPr/>
          </a:p>
        </p:txBody>
      </p:sp>
      <p:sp>
        <p:nvSpPr>
          <p:cNvPr id="998" name="Google Shape;998;p47"/>
          <p:cNvSpPr/>
          <p:nvPr/>
        </p:nvSpPr>
        <p:spPr>
          <a:xfrm>
            <a:off x="1676400" y="4572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999" name="Google Shape;999;p47"/>
          <p:cNvGrpSpPr/>
          <p:nvPr/>
        </p:nvGrpSpPr>
        <p:grpSpPr>
          <a:xfrm>
            <a:off x="7772400" y="5715000"/>
            <a:ext cx="1143000" cy="868362"/>
            <a:chOff x="4944" y="2208"/>
            <a:chExt cx="720" cy="547"/>
          </a:xfrm>
        </p:grpSpPr>
        <p:sp>
          <p:nvSpPr>
            <p:cNvPr id="1000" name="Google Shape;1000;p4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01" name="Google Shape;1001;p4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02" name="Google Shape;1002;p47"/>
          <p:cNvSpPr/>
          <p:nvPr/>
        </p:nvSpPr>
        <p:spPr>
          <a:xfrm>
            <a:off x="3048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03" name="Google Shape;1003;p47"/>
          <p:cNvGrpSpPr/>
          <p:nvPr/>
        </p:nvGrpSpPr>
        <p:grpSpPr>
          <a:xfrm>
            <a:off x="381000" y="4495800"/>
            <a:ext cx="1143000" cy="868362"/>
            <a:chOff x="4944" y="2208"/>
            <a:chExt cx="720" cy="547"/>
          </a:xfrm>
        </p:grpSpPr>
        <p:sp>
          <p:nvSpPr>
            <p:cNvPr id="1004" name="Google Shape;1004;p4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05" name="Google Shape;1005;p4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06" name="Google Shape;1006;p47"/>
          <p:cNvSpPr/>
          <p:nvPr/>
        </p:nvSpPr>
        <p:spPr>
          <a:xfrm>
            <a:off x="4114800" y="5334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07" name="Google Shape;1007;p47"/>
          <p:cNvGrpSpPr/>
          <p:nvPr/>
        </p:nvGrpSpPr>
        <p:grpSpPr>
          <a:xfrm>
            <a:off x="1676400" y="3429000"/>
            <a:ext cx="1143000" cy="868362"/>
            <a:chOff x="4944" y="2208"/>
            <a:chExt cx="720" cy="547"/>
          </a:xfrm>
        </p:grpSpPr>
        <p:sp>
          <p:nvSpPr>
            <p:cNvPr id="1008" name="Google Shape;1008;p4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09" name="Google Shape;1009;p4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1150937" y="2286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163" name="Google Shape;163;p21"/>
          <p:cNvSpPr txBox="1"/>
          <p:nvPr>
            <p:ph idx="1" type="body"/>
          </p:nvPr>
        </p:nvSpPr>
        <p:spPr>
          <a:xfrm>
            <a:off x="1182687" y="1219200"/>
            <a:ext cx="7504112" cy="1030287"/>
          </a:xfrm>
          <a:prstGeom prst="rect">
            <a:avLst/>
          </a:prstGeom>
          <a:noFill/>
          <a:ln>
            <a:noFill/>
          </a:ln>
        </p:spPr>
        <p:txBody>
          <a:bodyPr anchorCtr="0" anchor="t" bIns="45700" lIns="91425" spcFirstLastPara="1" rIns="91425" wrap="square" tIns="45700">
            <a:noAutofit/>
          </a:bodyPr>
          <a:lstStyle/>
          <a:p>
            <a:pPr indent="-381000" lvl="0" marL="381000" rtl="0" algn="ctr">
              <a:lnSpc>
                <a:spcPct val="9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Map searching (navigation)</a:t>
            </a:r>
            <a:endParaRPr/>
          </a:p>
        </p:txBody>
      </p:sp>
      <p:pic>
        <p:nvPicPr>
          <p:cNvPr descr="fig03_03" id="164" name="Google Shape;164;p21"/>
          <p:cNvPicPr preferRelativeResize="0"/>
          <p:nvPr>
            <p:ph idx="1" type="body"/>
          </p:nvPr>
        </p:nvPicPr>
        <p:blipFill rotWithShape="1">
          <a:blip r:embed="rId3">
            <a:alphaModFix/>
          </a:blip>
          <a:srcRect b="0" l="0" r="0" t="0"/>
          <a:stretch/>
        </p:blipFill>
        <p:spPr>
          <a:xfrm>
            <a:off x="990600" y="2433637"/>
            <a:ext cx="7315200" cy="4195762"/>
          </a:xfrm>
          <a:prstGeom prst="rect">
            <a:avLst/>
          </a:prstGeom>
          <a:noFill/>
          <a:ln>
            <a:noFill/>
          </a:ln>
        </p:spPr>
      </p:pic>
      <p:sp>
        <p:nvSpPr>
          <p:cNvPr id="165" name="Google Shape;165;p2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6" name="Google Shape;166;p21"/>
          <p:cNvSpPr/>
          <p:nvPr/>
        </p:nvSpPr>
        <p:spPr>
          <a:xfrm>
            <a:off x="1371600" y="3352800"/>
            <a:ext cx="304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7" name="Google Shape;167;p21"/>
          <p:cNvSpPr/>
          <p:nvPr/>
        </p:nvSpPr>
        <p:spPr>
          <a:xfrm>
            <a:off x="5638800" y="5410200"/>
            <a:ext cx="304800" cy="457200"/>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015" name="Google Shape;1015;p48"/>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016" name="Google Shape;1016;p48"/>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017" name="Google Shape;1017;p48"/>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018" name="Google Shape;1018;p48"/>
          <p:cNvPicPr preferRelativeResize="0"/>
          <p:nvPr/>
        </p:nvPicPr>
        <p:blipFill rotWithShape="1">
          <a:blip r:embed="rId4">
            <a:alphaModFix/>
          </a:blip>
          <a:srcRect b="0" l="0" r="0" t="0"/>
          <a:stretch/>
        </p:blipFill>
        <p:spPr>
          <a:xfrm>
            <a:off x="2667000" y="6007100"/>
            <a:ext cx="1849437" cy="850900"/>
          </a:xfrm>
          <a:prstGeom prst="rect">
            <a:avLst/>
          </a:prstGeom>
          <a:noFill/>
          <a:ln>
            <a:noFill/>
          </a:ln>
        </p:spPr>
      </p:pic>
      <p:sp>
        <p:nvSpPr>
          <p:cNvPr id="1019" name="Google Shape;1019;p48"/>
          <p:cNvSpPr txBox="1"/>
          <p:nvPr/>
        </p:nvSpPr>
        <p:spPr>
          <a:xfrm>
            <a:off x="2438400" y="17462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(3,2,1)</a:t>
            </a:r>
            <a:endParaRPr/>
          </a:p>
        </p:txBody>
      </p:sp>
      <p:sp>
        <p:nvSpPr>
          <p:cNvPr id="1020" name="Google Shape;1020;p48"/>
          <p:cNvSpPr/>
          <p:nvPr/>
        </p:nvSpPr>
        <p:spPr>
          <a:xfrm>
            <a:off x="304800" y="3429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21" name="Google Shape;1021;p48"/>
          <p:cNvGrpSpPr/>
          <p:nvPr/>
        </p:nvGrpSpPr>
        <p:grpSpPr>
          <a:xfrm>
            <a:off x="304800" y="4572000"/>
            <a:ext cx="1143000" cy="868362"/>
            <a:chOff x="4944" y="2208"/>
            <a:chExt cx="720" cy="547"/>
          </a:xfrm>
        </p:grpSpPr>
        <p:sp>
          <p:nvSpPr>
            <p:cNvPr id="1022" name="Google Shape;1022;p4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23" name="Google Shape;1023;p4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24" name="Google Shape;1024;p48"/>
          <p:cNvSpPr/>
          <p:nvPr/>
        </p:nvSpPr>
        <p:spPr>
          <a:xfrm>
            <a:off x="1752600" y="4572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25" name="Google Shape;1025;p48"/>
          <p:cNvGrpSpPr/>
          <p:nvPr/>
        </p:nvGrpSpPr>
        <p:grpSpPr>
          <a:xfrm>
            <a:off x="1600200" y="3352800"/>
            <a:ext cx="1143000" cy="868362"/>
            <a:chOff x="4944" y="2208"/>
            <a:chExt cx="720" cy="547"/>
          </a:xfrm>
        </p:grpSpPr>
        <p:sp>
          <p:nvSpPr>
            <p:cNvPr id="1026" name="Google Shape;1026;p4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27" name="Google Shape;1027;p4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28" name="Google Shape;1028;p48"/>
          <p:cNvSpPr/>
          <p:nvPr/>
        </p:nvSpPr>
        <p:spPr>
          <a:xfrm>
            <a:off x="3810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29" name="Google Shape;1029;p48"/>
          <p:cNvGrpSpPr/>
          <p:nvPr/>
        </p:nvGrpSpPr>
        <p:grpSpPr>
          <a:xfrm>
            <a:off x="7772400" y="5791200"/>
            <a:ext cx="1143000" cy="868362"/>
            <a:chOff x="4944" y="2208"/>
            <a:chExt cx="720" cy="547"/>
          </a:xfrm>
        </p:grpSpPr>
        <p:sp>
          <p:nvSpPr>
            <p:cNvPr id="1030" name="Google Shape;1030;p4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31" name="Google Shape;1031;p4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037" name="Google Shape;1037;p49"/>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038" name="Google Shape;1038;p49"/>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039" name="Google Shape;1039;p49"/>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040" name="Google Shape;1040;p49"/>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1041" name="Google Shape;1041;p49"/>
          <p:cNvSpPr txBox="1"/>
          <p:nvPr/>
        </p:nvSpPr>
        <p:spPr>
          <a:xfrm>
            <a:off x="2438400" y="17462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Two cannibals cross</a:t>
            </a:r>
            <a:endParaRPr/>
          </a:p>
        </p:txBody>
      </p:sp>
      <p:sp>
        <p:nvSpPr>
          <p:cNvPr id="1042" name="Google Shape;1042;p49"/>
          <p:cNvSpPr/>
          <p:nvPr/>
        </p:nvSpPr>
        <p:spPr>
          <a:xfrm>
            <a:off x="304800" y="5638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43" name="Google Shape;1043;p49"/>
          <p:cNvGrpSpPr/>
          <p:nvPr/>
        </p:nvGrpSpPr>
        <p:grpSpPr>
          <a:xfrm>
            <a:off x="7772400" y="5562600"/>
            <a:ext cx="1143000" cy="868362"/>
            <a:chOff x="4944" y="2208"/>
            <a:chExt cx="720" cy="547"/>
          </a:xfrm>
        </p:grpSpPr>
        <p:sp>
          <p:nvSpPr>
            <p:cNvPr id="1044" name="Google Shape;1044;p4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45" name="Google Shape;1045;p4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46" name="Google Shape;1046;p49"/>
          <p:cNvSpPr/>
          <p:nvPr/>
        </p:nvSpPr>
        <p:spPr>
          <a:xfrm>
            <a:off x="17526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47" name="Google Shape;1047;p49"/>
          <p:cNvGrpSpPr/>
          <p:nvPr/>
        </p:nvGrpSpPr>
        <p:grpSpPr>
          <a:xfrm>
            <a:off x="4648200" y="5105400"/>
            <a:ext cx="1143000" cy="868362"/>
            <a:chOff x="4944" y="2208"/>
            <a:chExt cx="720" cy="547"/>
          </a:xfrm>
        </p:grpSpPr>
        <p:sp>
          <p:nvSpPr>
            <p:cNvPr id="1048" name="Google Shape;1048;p4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49" name="Google Shape;1049;p4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50" name="Google Shape;1050;p49"/>
          <p:cNvSpPr/>
          <p:nvPr/>
        </p:nvSpPr>
        <p:spPr>
          <a:xfrm>
            <a:off x="304800" y="3657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51" name="Google Shape;1051;p49"/>
          <p:cNvGrpSpPr/>
          <p:nvPr/>
        </p:nvGrpSpPr>
        <p:grpSpPr>
          <a:xfrm>
            <a:off x="3429000" y="5181600"/>
            <a:ext cx="1143000" cy="868362"/>
            <a:chOff x="4944" y="2208"/>
            <a:chExt cx="720" cy="547"/>
          </a:xfrm>
        </p:grpSpPr>
        <p:sp>
          <p:nvSpPr>
            <p:cNvPr id="1052" name="Google Shape;1052;p4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53" name="Google Shape;1053;p4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059" name="Google Shape;1059;p50"/>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060" name="Google Shape;1060;p50"/>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061" name="Google Shape;1061;p50"/>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062" name="Google Shape;1062;p50"/>
          <p:cNvPicPr preferRelativeResize="0"/>
          <p:nvPr/>
        </p:nvPicPr>
        <p:blipFill rotWithShape="1">
          <a:blip r:embed="rId4">
            <a:alphaModFix/>
          </a:blip>
          <a:srcRect b="0" l="0" r="0" t="0"/>
          <a:stretch/>
        </p:blipFill>
        <p:spPr>
          <a:xfrm>
            <a:off x="4800600" y="6013450"/>
            <a:ext cx="1849437" cy="850900"/>
          </a:xfrm>
          <a:prstGeom prst="rect">
            <a:avLst/>
          </a:prstGeom>
          <a:noFill/>
          <a:ln>
            <a:noFill/>
          </a:ln>
        </p:spPr>
      </p:pic>
      <p:sp>
        <p:nvSpPr>
          <p:cNvPr id="1063" name="Google Shape;1063;p50"/>
          <p:cNvSpPr txBox="1"/>
          <p:nvPr/>
        </p:nvSpPr>
        <p:spPr>
          <a:xfrm>
            <a:off x="2438400" y="17589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(3,0,0)</a:t>
            </a:r>
            <a:endParaRPr/>
          </a:p>
        </p:txBody>
      </p:sp>
      <p:sp>
        <p:nvSpPr>
          <p:cNvPr id="1064" name="Google Shape;1064;p50"/>
          <p:cNvSpPr/>
          <p:nvPr/>
        </p:nvSpPr>
        <p:spPr>
          <a:xfrm>
            <a:off x="4572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65" name="Google Shape;1065;p50"/>
          <p:cNvGrpSpPr/>
          <p:nvPr/>
        </p:nvGrpSpPr>
        <p:grpSpPr>
          <a:xfrm>
            <a:off x="7772400" y="5715000"/>
            <a:ext cx="1143000" cy="868362"/>
            <a:chOff x="4944" y="2208"/>
            <a:chExt cx="720" cy="547"/>
          </a:xfrm>
        </p:grpSpPr>
        <p:sp>
          <p:nvSpPr>
            <p:cNvPr id="1066" name="Google Shape;1066;p5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67" name="Google Shape;1067;p5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68" name="Google Shape;1068;p50"/>
          <p:cNvSpPr/>
          <p:nvPr/>
        </p:nvSpPr>
        <p:spPr>
          <a:xfrm>
            <a:off x="1600200" y="4419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69" name="Google Shape;1069;p50"/>
          <p:cNvGrpSpPr/>
          <p:nvPr/>
        </p:nvGrpSpPr>
        <p:grpSpPr>
          <a:xfrm>
            <a:off x="7696200" y="3657600"/>
            <a:ext cx="1143000" cy="868362"/>
            <a:chOff x="4944" y="2208"/>
            <a:chExt cx="720" cy="547"/>
          </a:xfrm>
        </p:grpSpPr>
        <p:sp>
          <p:nvSpPr>
            <p:cNvPr id="1070" name="Google Shape;1070;p5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71" name="Google Shape;1071;p5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72" name="Google Shape;1072;p50"/>
          <p:cNvSpPr/>
          <p:nvPr/>
        </p:nvSpPr>
        <p:spPr>
          <a:xfrm>
            <a:off x="533400" y="3352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73" name="Google Shape;1073;p50"/>
          <p:cNvGrpSpPr/>
          <p:nvPr/>
        </p:nvGrpSpPr>
        <p:grpSpPr>
          <a:xfrm>
            <a:off x="6248400" y="4572000"/>
            <a:ext cx="1143000" cy="868362"/>
            <a:chOff x="4944" y="2208"/>
            <a:chExt cx="720" cy="547"/>
          </a:xfrm>
        </p:grpSpPr>
        <p:sp>
          <p:nvSpPr>
            <p:cNvPr id="1074" name="Google Shape;1074;p5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75" name="Google Shape;1075;p5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5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081" name="Google Shape;1081;p51"/>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082" name="Google Shape;1082;p51"/>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083" name="Google Shape;1083;p51"/>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084" name="Google Shape;1084;p51"/>
          <p:cNvPicPr preferRelativeResize="0"/>
          <p:nvPr/>
        </p:nvPicPr>
        <p:blipFill rotWithShape="1">
          <a:blip r:embed="rId4">
            <a:alphaModFix/>
          </a:blip>
          <a:srcRect b="0" l="0" r="0" t="0"/>
          <a:stretch/>
        </p:blipFill>
        <p:spPr>
          <a:xfrm>
            <a:off x="3657600" y="6013450"/>
            <a:ext cx="1849437" cy="850900"/>
          </a:xfrm>
          <a:prstGeom prst="rect">
            <a:avLst/>
          </a:prstGeom>
          <a:noFill/>
          <a:ln>
            <a:noFill/>
          </a:ln>
        </p:spPr>
      </p:pic>
      <p:sp>
        <p:nvSpPr>
          <p:cNvPr id="1085" name="Google Shape;1085;p51"/>
          <p:cNvSpPr txBox="1"/>
          <p:nvPr/>
        </p:nvSpPr>
        <p:spPr>
          <a:xfrm>
            <a:off x="2438400" y="17589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 cannibal returns</a:t>
            </a:r>
            <a:endParaRPr/>
          </a:p>
        </p:txBody>
      </p:sp>
      <p:sp>
        <p:nvSpPr>
          <p:cNvPr id="1086" name="Google Shape;1086;p51"/>
          <p:cNvSpPr/>
          <p:nvPr/>
        </p:nvSpPr>
        <p:spPr>
          <a:xfrm>
            <a:off x="228600" y="3276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87" name="Google Shape;1087;p51"/>
          <p:cNvGrpSpPr/>
          <p:nvPr/>
        </p:nvGrpSpPr>
        <p:grpSpPr>
          <a:xfrm>
            <a:off x="7772400" y="5715000"/>
            <a:ext cx="1143000" cy="868362"/>
            <a:chOff x="4944" y="2208"/>
            <a:chExt cx="720" cy="547"/>
          </a:xfrm>
        </p:grpSpPr>
        <p:sp>
          <p:nvSpPr>
            <p:cNvPr id="1088" name="Google Shape;1088;p5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89" name="Google Shape;1089;p5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90" name="Google Shape;1090;p51"/>
          <p:cNvSpPr/>
          <p:nvPr/>
        </p:nvSpPr>
        <p:spPr>
          <a:xfrm>
            <a:off x="19050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91" name="Google Shape;1091;p51"/>
          <p:cNvGrpSpPr/>
          <p:nvPr/>
        </p:nvGrpSpPr>
        <p:grpSpPr>
          <a:xfrm>
            <a:off x="7772400" y="3657600"/>
            <a:ext cx="1143000" cy="868362"/>
            <a:chOff x="4944" y="2208"/>
            <a:chExt cx="720" cy="547"/>
          </a:xfrm>
        </p:grpSpPr>
        <p:sp>
          <p:nvSpPr>
            <p:cNvPr id="1092" name="Google Shape;1092;p5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93" name="Google Shape;1093;p5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094" name="Google Shape;1094;p51"/>
          <p:cNvSpPr/>
          <p:nvPr/>
        </p:nvSpPr>
        <p:spPr>
          <a:xfrm>
            <a:off x="274637"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095" name="Google Shape;1095;p51"/>
          <p:cNvGrpSpPr/>
          <p:nvPr/>
        </p:nvGrpSpPr>
        <p:grpSpPr>
          <a:xfrm>
            <a:off x="4038600" y="5334000"/>
            <a:ext cx="1143000" cy="868362"/>
            <a:chOff x="4944" y="2208"/>
            <a:chExt cx="720" cy="547"/>
          </a:xfrm>
        </p:grpSpPr>
        <p:sp>
          <p:nvSpPr>
            <p:cNvPr id="1096" name="Google Shape;1096;p5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97" name="Google Shape;1097;p5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5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103" name="Google Shape;1103;p52"/>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104" name="Google Shape;1104;p52"/>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105" name="Google Shape;1105;p52"/>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106" name="Google Shape;1106;p52"/>
          <p:cNvPicPr preferRelativeResize="0"/>
          <p:nvPr/>
        </p:nvPicPr>
        <p:blipFill rotWithShape="1">
          <a:blip r:embed="rId4">
            <a:alphaModFix/>
          </a:blip>
          <a:srcRect b="0" l="0" r="0" t="0"/>
          <a:stretch/>
        </p:blipFill>
        <p:spPr>
          <a:xfrm>
            <a:off x="2438400" y="6007100"/>
            <a:ext cx="1849437" cy="850900"/>
          </a:xfrm>
          <a:prstGeom prst="rect">
            <a:avLst/>
          </a:prstGeom>
          <a:noFill/>
          <a:ln>
            <a:noFill/>
          </a:ln>
        </p:spPr>
      </p:pic>
      <p:sp>
        <p:nvSpPr>
          <p:cNvPr id="1107" name="Google Shape;1107;p52"/>
          <p:cNvSpPr txBox="1"/>
          <p:nvPr/>
        </p:nvSpPr>
        <p:spPr>
          <a:xfrm>
            <a:off x="2438400" y="17526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(3,1,1)</a:t>
            </a:r>
            <a:endParaRPr/>
          </a:p>
        </p:txBody>
      </p:sp>
      <p:grpSp>
        <p:nvGrpSpPr>
          <p:cNvPr id="1108" name="Google Shape;1108;p52"/>
          <p:cNvGrpSpPr/>
          <p:nvPr/>
        </p:nvGrpSpPr>
        <p:grpSpPr>
          <a:xfrm>
            <a:off x="7772400" y="5715000"/>
            <a:ext cx="1143000" cy="868362"/>
            <a:chOff x="4944" y="2208"/>
            <a:chExt cx="720" cy="547"/>
          </a:xfrm>
        </p:grpSpPr>
        <p:sp>
          <p:nvSpPr>
            <p:cNvPr id="1109" name="Google Shape;1109;p5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10" name="Google Shape;1110;p5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11" name="Google Shape;1111;p52"/>
          <p:cNvGrpSpPr/>
          <p:nvPr/>
        </p:nvGrpSpPr>
        <p:grpSpPr>
          <a:xfrm>
            <a:off x="7772400" y="3581400"/>
            <a:ext cx="1143000" cy="868362"/>
            <a:chOff x="4944" y="2208"/>
            <a:chExt cx="720" cy="547"/>
          </a:xfrm>
        </p:grpSpPr>
        <p:sp>
          <p:nvSpPr>
            <p:cNvPr id="1112" name="Google Shape;1112;p5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13" name="Google Shape;1113;p5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14" name="Google Shape;1114;p52"/>
          <p:cNvGrpSpPr/>
          <p:nvPr/>
        </p:nvGrpSpPr>
        <p:grpSpPr>
          <a:xfrm>
            <a:off x="228600" y="4648200"/>
            <a:ext cx="1143000" cy="868362"/>
            <a:chOff x="4944" y="2208"/>
            <a:chExt cx="720" cy="547"/>
          </a:xfrm>
        </p:grpSpPr>
        <p:sp>
          <p:nvSpPr>
            <p:cNvPr id="1115" name="Google Shape;1115;p5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16" name="Google Shape;1116;p5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117" name="Google Shape;1117;p52"/>
          <p:cNvSpPr/>
          <p:nvPr/>
        </p:nvSpPr>
        <p:spPr>
          <a:xfrm>
            <a:off x="1828800" y="4267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8" name="Google Shape;1118;p52"/>
          <p:cNvSpPr/>
          <p:nvPr/>
        </p:nvSpPr>
        <p:spPr>
          <a:xfrm>
            <a:off x="2286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9" name="Google Shape;1119;p52"/>
          <p:cNvSpPr/>
          <p:nvPr/>
        </p:nvSpPr>
        <p:spPr>
          <a:xfrm>
            <a:off x="228600" y="3352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125" name="Google Shape;1125;p53"/>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126" name="Google Shape;1126;p53"/>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127" name="Google Shape;1127;p53"/>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128" name="Google Shape;1128;p53"/>
          <p:cNvPicPr preferRelativeResize="0"/>
          <p:nvPr/>
        </p:nvPicPr>
        <p:blipFill rotWithShape="1">
          <a:blip r:embed="rId4">
            <a:alphaModFix/>
          </a:blip>
          <a:srcRect b="0" l="0" r="0" t="0"/>
          <a:stretch/>
        </p:blipFill>
        <p:spPr>
          <a:xfrm>
            <a:off x="3636962" y="6007100"/>
            <a:ext cx="1849437" cy="850900"/>
          </a:xfrm>
          <a:prstGeom prst="rect">
            <a:avLst/>
          </a:prstGeom>
          <a:noFill/>
          <a:ln>
            <a:noFill/>
          </a:ln>
        </p:spPr>
      </p:pic>
      <p:sp>
        <p:nvSpPr>
          <p:cNvPr id="1129" name="Google Shape;1129;p53"/>
          <p:cNvSpPr txBox="1"/>
          <p:nvPr/>
        </p:nvSpPr>
        <p:spPr>
          <a:xfrm>
            <a:off x="1905000" y="1752600"/>
            <a:ext cx="53340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Two missionaries cross</a:t>
            </a:r>
            <a:endParaRPr/>
          </a:p>
        </p:txBody>
      </p:sp>
      <p:sp>
        <p:nvSpPr>
          <p:cNvPr id="1130" name="Google Shape;1130;p53"/>
          <p:cNvSpPr/>
          <p:nvPr/>
        </p:nvSpPr>
        <p:spPr>
          <a:xfrm>
            <a:off x="3048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1" name="Google Shape;1131;p53"/>
          <p:cNvSpPr/>
          <p:nvPr/>
        </p:nvSpPr>
        <p:spPr>
          <a:xfrm>
            <a:off x="3657600" y="5181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2" name="Google Shape;1132;p53"/>
          <p:cNvSpPr/>
          <p:nvPr/>
        </p:nvSpPr>
        <p:spPr>
          <a:xfrm>
            <a:off x="4800600" y="51054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133" name="Google Shape;1133;p53"/>
          <p:cNvGrpSpPr/>
          <p:nvPr/>
        </p:nvGrpSpPr>
        <p:grpSpPr>
          <a:xfrm>
            <a:off x="7848600" y="5715000"/>
            <a:ext cx="1143000" cy="868362"/>
            <a:chOff x="4944" y="2208"/>
            <a:chExt cx="720" cy="547"/>
          </a:xfrm>
        </p:grpSpPr>
        <p:sp>
          <p:nvSpPr>
            <p:cNvPr id="1134" name="Google Shape;1134;p5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35" name="Google Shape;1135;p5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36" name="Google Shape;1136;p53"/>
          <p:cNvGrpSpPr/>
          <p:nvPr/>
        </p:nvGrpSpPr>
        <p:grpSpPr>
          <a:xfrm>
            <a:off x="7772400" y="3657600"/>
            <a:ext cx="1143000" cy="868362"/>
            <a:chOff x="4944" y="2208"/>
            <a:chExt cx="720" cy="547"/>
          </a:xfrm>
        </p:grpSpPr>
        <p:sp>
          <p:nvSpPr>
            <p:cNvPr id="1137" name="Google Shape;1137;p5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38" name="Google Shape;1138;p5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39" name="Google Shape;1139;p53"/>
          <p:cNvGrpSpPr/>
          <p:nvPr/>
        </p:nvGrpSpPr>
        <p:grpSpPr>
          <a:xfrm>
            <a:off x="304800" y="4572000"/>
            <a:ext cx="1143000" cy="868362"/>
            <a:chOff x="4944" y="2208"/>
            <a:chExt cx="720" cy="547"/>
          </a:xfrm>
        </p:grpSpPr>
        <p:sp>
          <p:nvSpPr>
            <p:cNvPr id="1140" name="Google Shape;1140;p5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41" name="Google Shape;1141;p5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5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147" name="Google Shape;1147;p54"/>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148" name="Google Shape;1148;p54"/>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149" name="Google Shape;1149;p54"/>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150" name="Google Shape;1150;p54"/>
          <p:cNvPicPr preferRelativeResize="0"/>
          <p:nvPr/>
        </p:nvPicPr>
        <p:blipFill rotWithShape="1">
          <a:blip r:embed="rId4">
            <a:alphaModFix/>
          </a:blip>
          <a:srcRect b="0" l="0" r="0" t="0"/>
          <a:stretch/>
        </p:blipFill>
        <p:spPr>
          <a:xfrm>
            <a:off x="4800600" y="6007100"/>
            <a:ext cx="1849437" cy="850900"/>
          </a:xfrm>
          <a:prstGeom prst="rect">
            <a:avLst/>
          </a:prstGeom>
          <a:noFill/>
          <a:ln>
            <a:noFill/>
          </a:ln>
        </p:spPr>
      </p:pic>
      <p:sp>
        <p:nvSpPr>
          <p:cNvPr id="1151" name="Google Shape;1151;p54"/>
          <p:cNvSpPr txBox="1"/>
          <p:nvPr/>
        </p:nvSpPr>
        <p:spPr>
          <a:xfrm>
            <a:off x="2438400" y="17462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(1,1,0)</a:t>
            </a:r>
            <a:endParaRPr/>
          </a:p>
        </p:txBody>
      </p:sp>
      <p:grpSp>
        <p:nvGrpSpPr>
          <p:cNvPr id="1152" name="Google Shape;1152;p54"/>
          <p:cNvGrpSpPr/>
          <p:nvPr/>
        </p:nvGrpSpPr>
        <p:grpSpPr>
          <a:xfrm>
            <a:off x="7848600" y="5715000"/>
            <a:ext cx="1143000" cy="868362"/>
            <a:chOff x="4944" y="2208"/>
            <a:chExt cx="720" cy="547"/>
          </a:xfrm>
        </p:grpSpPr>
        <p:sp>
          <p:nvSpPr>
            <p:cNvPr id="1153" name="Google Shape;1153;p5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54" name="Google Shape;1154;p5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55" name="Google Shape;1155;p54"/>
          <p:cNvGrpSpPr/>
          <p:nvPr/>
        </p:nvGrpSpPr>
        <p:grpSpPr>
          <a:xfrm>
            <a:off x="7696200" y="3581400"/>
            <a:ext cx="1143000" cy="868362"/>
            <a:chOff x="4944" y="2208"/>
            <a:chExt cx="720" cy="547"/>
          </a:xfrm>
        </p:grpSpPr>
        <p:sp>
          <p:nvSpPr>
            <p:cNvPr id="1156" name="Google Shape;1156;p5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57" name="Google Shape;1157;p5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58" name="Google Shape;1158;p54"/>
          <p:cNvGrpSpPr/>
          <p:nvPr/>
        </p:nvGrpSpPr>
        <p:grpSpPr>
          <a:xfrm>
            <a:off x="304800" y="4419600"/>
            <a:ext cx="1143000" cy="868362"/>
            <a:chOff x="4944" y="2208"/>
            <a:chExt cx="720" cy="547"/>
          </a:xfrm>
        </p:grpSpPr>
        <p:sp>
          <p:nvSpPr>
            <p:cNvPr id="1159" name="Google Shape;1159;p5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60" name="Google Shape;1160;p5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161" name="Google Shape;1161;p54"/>
          <p:cNvSpPr/>
          <p:nvPr/>
        </p:nvSpPr>
        <p:spPr>
          <a:xfrm>
            <a:off x="304800" y="5562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62" name="Google Shape;1162;p54"/>
          <p:cNvSpPr/>
          <p:nvPr/>
        </p:nvSpPr>
        <p:spPr>
          <a:xfrm>
            <a:off x="7924800" y="47244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63" name="Google Shape;1163;p54"/>
          <p:cNvSpPr/>
          <p:nvPr/>
        </p:nvSpPr>
        <p:spPr>
          <a:xfrm>
            <a:off x="6477000" y="3505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5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169" name="Google Shape;1169;p55"/>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170" name="Google Shape;1170;p55"/>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171" name="Google Shape;1171;p55"/>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172" name="Google Shape;1172;p55"/>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1173" name="Google Shape;1173;p55"/>
          <p:cNvSpPr txBox="1"/>
          <p:nvPr/>
        </p:nvSpPr>
        <p:spPr>
          <a:xfrm>
            <a:off x="1219200" y="1746250"/>
            <a:ext cx="67818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 missionary and cannibal return</a:t>
            </a:r>
            <a:endParaRPr/>
          </a:p>
        </p:txBody>
      </p:sp>
      <p:sp>
        <p:nvSpPr>
          <p:cNvPr id="1174" name="Google Shape;1174;p55"/>
          <p:cNvSpPr/>
          <p:nvPr/>
        </p:nvSpPr>
        <p:spPr>
          <a:xfrm>
            <a:off x="228600" y="5562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5" name="Google Shape;1175;p55"/>
          <p:cNvSpPr/>
          <p:nvPr/>
        </p:nvSpPr>
        <p:spPr>
          <a:xfrm>
            <a:off x="4800600" y="5181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6" name="Google Shape;1176;p55"/>
          <p:cNvSpPr/>
          <p:nvPr/>
        </p:nvSpPr>
        <p:spPr>
          <a:xfrm>
            <a:off x="6553200" y="4038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177" name="Google Shape;1177;p55"/>
          <p:cNvGrpSpPr/>
          <p:nvPr/>
        </p:nvGrpSpPr>
        <p:grpSpPr>
          <a:xfrm>
            <a:off x="7772400" y="5638800"/>
            <a:ext cx="1143000" cy="868362"/>
            <a:chOff x="4944" y="2208"/>
            <a:chExt cx="720" cy="547"/>
          </a:xfrm>
        </p:grpSpPr>
        <p:sp>
          <p:nvSpPr>
            <p:cNvPr id="1178" name="Google Shape;1178;p5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79" name="Google Shape;1179;p5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80" name="Google Shape;1180;p55"/>
          <p:cNvGrpSpPr/>
          <p:nvPr/>
        </p:nvGrpSpPr>
        <p:grpSpPr>
          <a:xfrm>
            <a:off x="457200" y="4343400"/>
            <a:ext cx="1143000" cy="868362"/>
            <a:chOff x="4944" y="2208"/>
            <a:chExt cx="720" cy="547"/>
          </a:xfrm>
        </p:grpSpPr>
        <p:sp>
          <p:nvSpPr>
            <p:cNvPr id="1181" name="Google Shape;1181;p5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82" name="Google Shape;1182;p5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183" name="Google Shape;1183;p55"/>
          <p:cNvGrpSpPr/>
          <p:nvPr/>
        </p:nvGrpSpPr>
        <p:grpSpPr>
          <a:xfrm>
            <a:off x="3505200" y="5257800"/>
            <a:ext cx="1143000" cy="868362"/>
            <a:chOff x="4944" y="2208"/>
            <a:chExt cx="720" cy="547"/>
          </a:xfrm>
        </p:grpSpPr>
        <p:sp>
          <p:nvSpPr>
            <p:cNvPr id="1184" name="Google Shape;1184;p5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185" name="Google Shape;1185;p5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5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191" name="Google Shape;1191;p56"/>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192" name="Google Shape;1192;p56"/>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193" name="Google Shape;1193;p56"/>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194" name="Google Shape;1194;p56"/>
          <p:cNvPicPr preferRelativeResize="0"/>
          <p:nvPr/>
        </p:nvPicPr>
        <p:blipFill rotWithShape="1">
          <a:blip r:embed="rId4">
            <a:alphaModFix/>
          </a:blip>
          <a:srcRect b="0" l="0" r="0" t="0"/>
          <a:stretch/>
        </p:blipFill>
        <p:spPr>
          <a:xfrm>
            <a:off x="2057400" y="6007100"/>
            <a:ext cx="1849437" cy="850900"/>
          </a:xfrm>
          <a:prstGeom prst="rect">
            <a:avLst/>
          </a:prstGeom>
          <a:noFill/>
          <a:ln>
            <a:noFill/>
          </a:ln>
        </p:spPr>
      </p:pic>
      <p:sp>
        <p:nvSpPr>
          <p:cNvPr id="1195" name="Google Shape;1195;p56"/>
          <p:cNvSpPr txBox="1"/>
          <p:nvPr/>
        </p:nvSpPr>
        <p:spPr>
          <a:xfrm>
            <a:off x="2438400" y="17399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(2,2,1)</a:t>
            </a:r>
            <a:endParaRPr/>
          </a:p>
        </p:txBody>
      </p:sp>
      <p:sp>
        <p:nvSpPr>
          <p:cNvPr id="1196" name="Google Shape;1196;p56"/>
          <p:cNvSpPr/>
          <p:nvPr/>
        </p:nvSpPr>
        <p:spPr>
          <a:xfrm>
            <a:off x="381000" y="5791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97" name="Google Shape;1197;p56"/>
          <p:cNvSpPr/>
          <p:nvPr/>
        </p:nvSpPr>
        <p:spPr>
          <a:xfrm>
            <a:off x="1981200" y="4648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98" name="Google Shape;1198;p56"/>
          <p:cNvSpPr/>
          <p:nvPr/>
        </p:nvSpPr>
        <p:spPr>
          <a:xfrm>
            <a:off x="6477000" y="3886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199" name="Google Shape;1199;p56"/>
          <p:cNvGrpSpPr/>
          <p:nvPr/>
        </p:nvGrpSpPr>
        <p:grpSpPr>
          <a:xfrm>
            <a:off x="381000" y="4267200"/>
            <a:ext cx="1143000" cy="868362"/>
            <a:chOff x="4944" y="2208"/>
            <a:chExt cx="720" cy="547"/>
          </a:xfrm>
        </p:grpSpPr>
        <p:sp>
          <p:nvSpPr>
            <p:cNvPr id="1200" name="Google Shape;1200;p5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01" name="Google Shape;1201;p5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02" name="Google Shape;1202;p56"/>
          <p:cNvGrpSpPr/>
          <p:nvPr/>
        </p:nvGrpSpPr>
        <p:grpSpPr>
          <a:xfrm>
            <a:off x="1905000" y="3505200"/>
            <a:ext cx="1143000" cy="868362"/>
            <a:chOff x="4944" y="2208"/>
            <a:chExt cx="720" cy="547"/>
          </a:xfrm>
        </p:grpSpPr>
        <p:sp>
          <p:nvSpPr>
            <p:cNvPr id="1203" name="Google Shape;1203;p5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04" name="Google Shape;1204;p5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05" name="Google Shape;1205;p56"/>
          <p:cNvGrpSpPr/>
          <p:nvPr/>
        </p:nvGrpSpPr>
        <p:grpSpPr>
          <a:xfrm>
            <a:off x="7848600" y="5715000"/>
            <a:ext cx="1143000" cy="868362"/>
            <a:chOff x="4944" y="2208"/>
            <a:chExt cx="720" cy="547"/>
          </a:xfrm>
        </p:grpSpPr>
        <p:sp>
          <p:nvSpPr>
            <p:cNvPr id="1206" name="Google Shape;1206;p5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07" name="Google Shape;1207;p5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5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213" name="Google Shape;1213;p57"/>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214" name="Google Shape;1214;p57"/>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215" name="Google Shape;1215;p57"/>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216" name="Google Shape;1216;p57"/>
          <p:cNvPicPr preferRelativeResize="0"/>
          <p:nvPr/>
        </p:nvPicPr>
        <p:blipFill rotWithShape="1">
          <a:blip r:embed="rId4">
            <a:alphaModFix/>
          </a:blip>
          <a:srcRect b="0" l="0" r="0" t="0"/>
          <a:stretch/>
        </p:blipFill>
        <p:spPr>
          <a:xfrm>
            <a:off x="3657600" y="6019800"/>
            <a:ext cx="1849437" cy="850900"/>
          </a:xfrm>
          <a:prstGeom prst="rect">
            <a:avLst/>
          </a:prstGeom>
          <a:noFill/>
          <a:ln>
            <a:noFill/>
          </a:ln>
        </p:spPr>
      </p:pic>
      <p:sp>
        <p:nvSpPr>
          <p:cNvPr id="1217" name="Google Shape;1217;p57"/>
          <p:cNvSpPr txBox="1"/>
          <p:nvPr/>
        </p:nvSpPr>
        <p:spPr>
          <a:xfrm>
            <a:off x="1981200" y="1739900"/>
            <a:ext cx="51816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Two Missionaries cross</a:t>
            </a:r>
            <a:endParaRPr/>
          </a:p>
        </p:txBody>
      </p:sp>
      <p:sp>
        <p:nvSpPr>
          <p:cNvPr id="1218" name="Google Shape;1218;p57"/>
          <p:cNvSpPr/>
          <p:nvPr/>
        </p:nvSpPr>
        <p:spPr>
          <a:xfrm>
            <a:off x="6553200" y="3810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19" name="Google Shape;1219;p57"/>
          <p:cNvSpPr/>
          <p:nvPr/>
        </p:nvSpPr>
        <p:spPr>
          <a:xfrm>
            <a:off x="4495800" y="5227637"/>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20" name="Google Shape;1220;p57"/>
          <p:cNvSpPr/>
          <p:nvPr/>
        </p:nvSpPr>
        <p:spPr>
          <a:xfrm>
            <a:off x="3505200" y="5257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221" name="Google Shape;1221;p57"/>
          <p:cNvGrpSpPr/>
          <p:nvPr/>
        </p:nvGrpSpPr>
        <p:grpSpPr>
          <a:xfrm>
            <a:off x="7772400" y="5638800"/>
            <a:ext cx="1143000" cy="868362"/>
            <a:chOff x="4944" y="2208"/>
            <a:chExt cx="720" cy="547"/>
          </a:xfrm>
        </p:grpSpPr>
        <p:sp>
          <p:nvSpPr>
            <p:cNvPr id="1222" name="Google Shape;1222;p5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23" name="Google Shape;1223;p5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24" name="Google Shape;1224;p57"/>
          <p:cNvGrpSpPr/>
          <p:nvPr/>
        </p:nvGrpSpPr>
        <p:grpSpPr>
          <a:xfrm>
            <a:off x="381000" y="4419600"/>
            <a:ext cx="1143000" cy="868362"/>
            <a:chOff x="4944" y="2208"/>
            <a:chExt cx="720" cy="547"/>
          </a:xfrm>
        </p:grpSpPr>
        <p:sp>
          <p:nvSpPr>
            <p:cNvPr id="1225" name="Google Shape;1225;p5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26" name="Google Shape;1226;p5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27" name="Google Shape;1227;p57"/>
          <p:cNvGrpSpPr/>
          <p:nvPr/>
        </p:nvGrpSpPr>
        <p:grpSpPr>
          <a:xfrm>
            <a:off x="1828800" y="3810000"/>
            <a:ext cx="1143000" cy="868362"/>
            <a:chOff x="4944" y="2208"/>
            <a:chExt cx="720" cy="547"/>
          </a:xfrm>
        </p:grpSpPr>
        <p:sp>
          <p:nvSpPr>
            <p:cNvPr id="1228" name="Google Shape;1228;p5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29" name="Google Shape;1229;p5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1066800" y="304800"/>
            <a:ext cx="7793037"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173" name="Google Shape;173;p22"/>
          <p:cNvSpPr txBox="1"/>
          <p:nvPr>
            <p:ph idx="1" type="body"/>
          </p:nvPr>
        </p:nvSpPr>
        <p:spPr>
          <a:xfrm>
            <a:off x="1143000" y="1371600"/>
            <a:ext cx="7504112" cy="64928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3*3*3 Rubik’s Cube</a:t>
            </a:r>
            <a:endParaRPr/>
          </a:p>
        </p:txBody>
      </p:sp>
      <p:pic>
        <p:nvPicPr>
          <p:cNvPr id="174" name="Google Shape;174;p22"/>
          <p:cNvPicPr preferRelativeResize="0"/>
          <p:nvPr>
            <p:ph idx="1" type="body"/>
          </p:nvPr>
        </p:nvPicPr>
        <p:blipFill rotWithShape="1">
          <a:blip r:embed="rId3">
            <a:alphaModFix/>
          </a:blip>
          <a:srcRect b="0" l="0" r="0" t="0"/>
          <a:stretch/>
        </p:blipFill>
        <p:spPr>
          <a:xfrm>
            <a:off x="1524000" y="2438400"/>
            <a:ext cx="6149975" cy="3733800"/>
          </a:xfrm>
          <a:prstGeom prst="rect">
            <a:avLst/>
          </a:prstGeom>
          <a:noFill/>
          <a:ln>
            <a:noFill/>
          </a:ln>
        </p:spPr>
      </p:pic>
      <p:sp>
        <p:nvSpPr>
          <p:cNvPr id="175" name="Google Shape;175;p2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5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235" name="Google Shape;1235;p58"/>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236" name="Google Shape;1236;p58"/>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237" name="Google Shape;1237;p58"/>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238" name="Google Shape;1238;p58"/>
          <p:cNvPicPr preferRelativeResize="0"/>
          <p:nvPr/>
        </p:nvPicPr>
        <p:blipFill rotWithShape="1">
          <a:blip r:embed="rId4">
            <a:alphaModFix/>
          </a:blip>
          <a:srcRect b="0" l="0" r="0" t="0"/>
          <a:stretch/>
        </p:blipFill>
        <p:spPr>
          <a:xfrm>
            <a:off x="5029200" y="6007100"/>
            <a:ext cx="1849437" cy="850900"/>
          </a:xfrm>
          <a:prstGeom prst="rect">
            <a:avLst/>
          </a:prstGeom>
          <a:noFill/>
          <a:ln>
            <a:noFill/>
          </a:ln>
        </p:spPr>
      </p:pic>
      <p:sp>
        <p:nvSpPr>
          <p:cNvPr id="1239" name="Google Shape;1239;p58"/>
          <p:cNvSpPr txBox="1"/>
          <p:nvPr/>
        </p:nvSpPr>
        <p:spPr>
          <a:xfrm>
            <a:off x="2438400" y="17335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(0,2,0)</a:t>
            </a:r>
            <a:endParaRPr/>
          </a:p>
        </p:txBody>
      </p:sp>
      <p:sp>
        <p:nvSpPr>
          <p:cNvPr id="1240" name="Google Shape;1240;p58"/>
          <p:cNvSpPr/>
          <p:nvPr/>
        </p:nvSpPr>
        <p:spPr>
          <a:xfrm>
            <a:off x="64770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41" name="Google Shape;1241;p58"/>
          <p:cNvSpPr/>
          <p:nvPr/>
        </p:nvSpPr>
        <p:spPr>
          <a:xfrm>
            <a:off x="79248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42" name="Google Shape;1242;p58"/>
          <p:cNvSpPr/>
          <p:nvPr/>
        </p:nvSpPr>
        <p:spPr>
          <a:xfrm>
            <a:off x="6553200" y="3657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243" name="Google Shape;1243;p58"/>
          <p:cNvGrpSpPr/>
          <p:nvPr/>
        </p:nvGrpSpPr>
        <p:grpSpPr>
          <a:xfrm>
            <a:off x="457200" y="4114800"/>
            <a:ext cx="1143000" cy="868362"/>
            <a:chOff x="4944" y="2208"/>
            <a:chExt cx="720" cy="547"/>
          </a:xfrm>
        </p:grpSpPr>
        <p:sp>
          <p:nvSpPr>
            <p:cNvPr id="1244" name="Google Shape;1244;p5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45" name="Google Shape;1245;p5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46" name="Google Shape;1246;p58"/>
          <p:cNvGrpSpPr/>
          <p:nvPr/>
        </p:nvGrpSpPr>
        <p:grpSpPr>
          <a:xfrm>
            <a:off x="1828800" y="3810000"/>
            <a:ext cx="1143000" cy="868362"/>
            <a:chOff x="4944" y="2208"/>
            <a:chExt cx="720" cy="547"/>
          </a:xfrm>
        </p:grpSpPr>
        <p:sp>
          <p:nvSpPr>
            <p:cNvPr id="1247" name="Google Shape;1247;p5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48" name="Google Shape;1248;p5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49" name="Google Shape;1249;p58"/>
          <p:cNvGrpSpPr/>
          <p:nvPr/>
        </p:nvGrpSpPr>
        <p:grpSpPr>
          <a:xfrm>
            <a:off x="7924800" y="5715000"/>
            <a:ext cx="1143000" cy="868362"/>
            <a:chOff x="4944" y="2208"/>
            <a:chExt cx="720" cy="547"/>
          </a:xfrm>
        </p:grpSpPr>
        <p:sp>
          <p:nvSpPr>
            <p:cNvPr id="1250" name="Google Shape;1250;p58"/>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51" name="Google Shape;1251;p58"/>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5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257" name="Google Shape;1257;p59"/>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258" name="Google Shape;1258;p59"/>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259" name="Google Shape;1259;p59"/>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260" name="Google Shape;1260;p59"/>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1261" name="Google Shape;1261;p59"/>
          <p:cNvSpPr txBox="1"/>
          <p:nvPr/>
        </p:nvSpPr>
        <p:spPr>
          <a:xfrm>
            <a:off x="2438400" y="17335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 cannibal returns</a:t>
            </a:r>
            <a:endParaRPr/>
          </a:p>
        </p:txBody>
      </p:sp>
      <p:sp>
        <p:nvSpPr>
          <p:cNvPr id="1262" name="Google Shape;1262;p59"/>
          <p:cNvSpPr/>
          <p:nvPr/>
        </p:nvSpPr>
        <p:spPr>
          <a:xfrm>
            <a:off x="64008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63" name="Google Shape;1263;p59"/>
          <p:cNvSpPr/>
          <p:nvPr/>
        </p:nvSpPr>
        <p:spPr>
          <a:xfrm>
            <a:off x="78486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64" name="Google Shape;1264;p59"/>
          <p:cNvSpPr/>
          <p:nvPr/>
        </p:nvSpPr>
        <p:spPr>
          <a:xfrm>
            <a:off x="6553200" y="3886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265" name="Google Shape;1265;p59"/>
          <p:cNvGrpSpPr/>
          <p:nvPr/>
        </p:nvGrpSpPr>
        <p:grpSpPr>
          <a:xfrm>
            <a:off x="609600" y="4343400"/>
            <a:ext cx="1143000" cy="868362"/>
            <a:chOff x="4944" y="2208"/>
            <a:chExt cx="720" cy="547"/>
          </a:xfrm>
        </p:grpSpPr>
        <p:sp>
          <p:nvSpPr>
            <p:cNvPr id="1266" name="Google Shape;1266;p5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67" name="Google Shape;1267;p5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68" name="Google Shape;1268;p59"/>
          <p:cNvGrpSpPr/>
          <p:nvPr/>
        </p:nvGrpSpPr>
        <p:grpSpPr>
          <a:xfrm>
            <a:off x="1981200" y="3657600"/>
            <a:ext cx="1143000" cy="868362"/>
            <a:chOff x="4944" y="2208"/>
            <a:chExt cx="720" cy="547"/>
          </a:xfrm>
        </p:grpSpPr>
        <p:sp>
          <p:nvSpPr>
            <p:cNvPr id="1269" name="Google Shape;1269;p5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70" name="Google Shape;1270;p5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71" name="Google Shape;1271;p59"/>
          <p:cNvGrpSpPr/>
          <p:nvPr/>
        </p:nvGrpSpPr>
        <p:grpSpPr>
          <a:xfrm>
            <a:off x="4114800" y="5334000"/>
            <a:ext cx="1143000" cy="868362"/>
            <a:chOff x="4944" y="2208"/>
            <a:chExt cx="720" cy="547"/>
          </a:xfrm>
        </p:grpSpPr>
        <p:sp>
          <p:nvSpPr>
            <p:cNvPr id="1272" name="Google Shape;1272;p59"/>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73" name="Google Shape;1273;p59"/>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6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279" name="Google Shape;1279;p60"/>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280" name="Google Shape;1280;p60"/>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281" name="Google Shape;1281;p60"/>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282" name="Google Shape;1282;p60"/>
          <p:cNvPicPr preferRelativeResize="0"/>
          <p:nvPr/>
        </p:nvPicPr>
        <p:blipFill rotWithShape="1">
          <a:blip r:embed="rId4">
            <a:alphaModFix/>
          </a:blip>
          <a:srcRect b="0" l="0" r="0" t="0"/>
          <a:stretch/>
        </p:blipFill>
        <p:spPr>
          <a:xfrm>
            <a:off x="2514600" y="6007100"/>
            <a:ext cx="1849437" cy="850900"/>
          </a:xfrm>
          <a:prstGeom prst="rect">
            <a:avLst/>
          </a:prstGeom>
          <a:noFill/>
          <a:ln>
            <a:noFill/>
          </a:ln>
        </p:spPr>
      </p:pic>
      <p:sp>
        <p:nvSpPr>
          <p:cNvPr id="1283" name="Google Shape;1283;p60"/>
          <p:cNvSpPr txBox="1"/>
          <p:nvPr/>
        </p:nvSpPr>
        <p:spPr>
          <a:xfrm>
            <a:off x="2438400" y="17335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(0,3,1)</a:t>
            </a:r>
            <a:endParaRPr/>
          </a:p>
        </p:txBody>
      </p:sp>
      <p:sp>
        <p:nvSpPr>
          <p:cNvPr id="1284" name="Google Shape;1284;p60"/>
          <p:cNvSpPr/>
          <p:nvPr/>
        </p:nvSpPr>
        <p:spPr>
          <a:xfrm>
            <a:off x="63246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5" name="Google Shape;1285;p60"/>
          <p:cNvSpPr/>
          <p:nvPr/>
        </p:nvSpPr>
        <p:spPr>
          <a:xfrm>
            <a:off x="79248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6" name="Google Shape;1286;p60"/>
          <p:cNvSpPr/>
          <p:nvPr/>
        </p:nvSpPr>
        <p:spPr>
          <a:xfrm>
            <a:off x="6324600" y="3657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287" name="Google Shape;1287;p60"/>
          <p:cNvGrpSpPr/>
          <p:nvPr/>
        </p:nvGrpSpPr>
        <p:grpSpPr>
          <a:xfrm>
            <a:off x="1828800" y="5562600"/>
            <a:ext cx="1143000" cy="868362"/>
            <a:chOff x="4944" y="2208"/>
            <a:chExt cx="720" cy="547"/>
          </a:xfrm>
        </p:grpSpPr>
        <p:sp>
          <p:nvSpPr>
            <p:cNvPr id="1288" name="Google Shape;1288;p6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89" name="Google Shape;1289;p6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90" name="Google Shape;1290;p60"/>
          <p:cNvGrpSpPr/>
          <p:nvPr/>
        </p:nvGrpSpPr>
        <p:grpSpPr>
          <a:xfrm>
            <a:off x="1600200" y="3733800"/>
            <a:ext cx="1143000" cy="868362"/>
            <a:chOff x="4944" y="2208"/>
            <a:chExt cx="720" cy="547"/>
          </a:xfrm>
        </p:grpSpPr>
        <p:sp>
          <p:nvSpPr>
            <p:cNvPr id="1291" name="Google Shape;1291;p6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92" name="Google Shape;1292;p6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293" name="Google Shape;1293;p60"/>
          <p:cNvGrpSpPr/>
          <p:nvPr/>
        </p:nvGrpSpPr>
        <p:grpSpPr>
          <a:xfrm>
            <a:off x="381000" y="4495800"/>
            <a:ext cx="1143000" cy="868362"/>
            <a:chOff x="4944" y="2208"/>
            <a:chExt cx="720" cy="547"/>
          </a:xfrm>
        </p:grpSpPr>
        <p:sp>
          <p:nvSpPr>
            <p:cNvPr id="1294" name="Google Shape;1294;p60"/>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295" name="Google Shape;1295;p60"/>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6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301" name="Google Shape;1301;p61"/>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302" name="Google Shape;1302;p61"/>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303" name="Google Shape;1303;p61"/>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304" name="Google Shape;1304;p61"/>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1305" name="Google Shape;1305;p61"/>
          <p:cNvSpPr txBox="1"/>
          <p:nvPr/>
        </p:nvSpPr>
        <p:spPr>
          <a:xfrm>
            <a:off x="2438400" y="17335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Two cannibals cross</a:t>
            </a:r>
            <a:endParaRPr/>
          </a:p>
        </p:txBody>
      </p:sp>
      <p:sp>
        <p:nvSpPr>
          <p:cNvPr id="1306" name="Google Shape;1306;p61"/>
          <p:cNvSpPr/>
          <p:nvPr/>
        </p:nvSpPr>
        <p:spPr>
          <a:xfrm>
            <a:off x="64008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07" name="Google Shape;1307;p61"/>
          <p:cNvSpPr/>
          <p:nvPr/>
        </p:nvSpPr>
        <p:spPr>
          <a:xfrm>
            <a:off x="78486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08" name="Google Shape;1308;p61"/>
          <p:cNvSpPr/>
          <p:nvPr/>
        </p:nvSpPr>
        <p:spPr>
          <a:xfrm>
            <a:off x="6400800" y="3886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309" name="Google Shape;1309;p61"/>
          <p:cNvGrpSpPr/>
          <p:nvPr/>
        </p:nvGrpSpPr>
        <p:grpSpPr>
          <a:xfrm>
            <a:off x="4648200" y="5181600"/>
            <a:ext cx="1143000" cy="868362"/>
            <a:chOff x="4944" y="2208"/>
            <a:chExt cx="720" cy="547"/>
          </a:xfrm>
        </p:grpSpPr>
        <p:sp>
          <p:nvSpPr>
            <p:cNvPr id="1310" name="Google Shape;1310;p6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11" name="Google Shape;1311;p6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12" name="Google Shape;1312;p61"/>
          <p:cNvGrpSpPr/>
          <p:nvPr/>
        </p:nvGrpSpPr>
        <p:grpSpPr>
          <a:xfrm>
            <a:off x="3429000" y="5181600"/>
            <a:ext cx="1143000" cy="868362"/>
            <a:chOff x="4944" y="2208"/>
            <a:chExt cx="720" cy="547"/>
          </a:xfrm>
        </p:grpSpPr>
        <p:sp>
          <p:nvSpPr>
            <p:cNvPr id="1313" name="Google Shape;1313;p6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14" name="Google Shape;1314;p6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15" name="Google Shape;1315;p61"/>
          <p:cNvGrpSpPr/>
          <p:nvPr/>
        </p:nvGrpSpPr>
        <p:grpSpPr>
          <a:xfrm>
            <a:off x="381000" y="4618037"/>
            <a:ext cx="1143000" cy="868362"/>
            <a:chOff x="4944" y="2208"/>
            <a:chExt cx="720" cy="547"/>
          </a:xfrm>
        </p:grpSpPr>
        <p:sp>
          <p:nvSpPr>
            <p:cNvPr id="1316" name="Google Shape;1316;p61"/>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17" name="Google Shape;1317;p61"/>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6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323" name="Google Shape;1323;p62"/>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324" name="Google Shape;1324;p62"/>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325" name="Google Shape;1325;p62"/>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326" name="Google Shape;1326;p62"/>
          <p:cNvPicPr preferRelativeResize="0"/>
          <p:nvPr/>
        </p:nvPicPr>
        <p:blipFill rotWithShape="1">
          <a:blip r:embed="rId4">
            <a:alphaModFix/>
          </a:blip>
          <a:srcRect b="0" l="0" r="0" t="0"/>
          <a:stretch/>
        </p:blipFill>
        <p:spPr>
          <a:xfrm>
            <a:off x="5181600" y="6007100"/>
            <a:ext cx="1849437" cy="850900"/>
          </a:xfrm>
          <a:prstGeom prst="rect">
            <a:avLst/>
          </a:prstGeom>
          <a:noFill/>
          <a:ln>
            <a:noFill/>
          </a:ln>
        </p:spPr>
      </p:pic>
      <p:sp>
        <p:nvSpPr>
          <p:cNvPr id="1327" name="Google Shape;1327;p62"/>
          <p:cNvSpPr txBox="1"/>
          <p:nvPr/>
        </p:nvSpPr>
        <p:spPr>
          <a:xfrm>
            <a:off x="2438400" y="17272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(0,1,0)</a:t>
            </a:r>
            <a:endParaRPr/>
          </a:p>
        </p:txBody>
      </p:sp>
      <p:grpSp>
        <p:nvGrpSpPr>
          <p:cNvPr id="1328" name="Google Shape;1328;p62"/>
          <p:cNvGrpSpPr/>
          <p:nvPr/>
        </p:nvGrpSpPr>
        <p:grpSpPr>
          <a:xfrm>
            <a:off x="7772400" y="3505200"/>
            <a:ext cx="1143000" cy="868362"/>
            <a:chOff x="4944" y="2208"/>
            <a:chExt cx="720" cy="547"/>
          </a:xfrm>
        </p:grpSpPr>
        <p:sp>
          <p:nvSpPr>
            <p:cNvPr id="1329" name="Google Shape;1329;p6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30" name="Google Shape;1330;p6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31" name="Google Shape;1331;p62"/>
          <p:cNvGrpSpPr/>
          <p:nvPr/>
        </p:nvGrpSpPr>
        <p:grpSpPr>
          <a:xfrm>
            <a:off x="7848600" y="5638800"/>
            <a:ext cx="1143000" cy="868362"/>
            <a:chOff x="4944" y="2208"/>
            <a:chExt cx="720" cy="547"/>
          </a:xfrm>
        </p:grpSpPr>
        <p:sp>
          <p:nvSpPr>
            <p:cNvPr id="1332" name="Google Shape;1332;p6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33" name="Google Shape;1333;p6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34" name="Google Shape;1334;p62"/>
          <p:cNvGrpSpPr/>
          <p:nvPr/>
        </p:nvGrpSpPr>
        <p:grpSpPr>
          <a:xfrm>
            <a:off x="381000" y="4572000"/>
            <a:ext cx="1143000" cy="868362"/>
            <a:chOff x="4944" y="2208"/>
            <a:chExt cx="720" cy="547"/>
          </a:xfrm>
        </p:grpSpPr>
        <p:sp>
          <p:nvSpPr>
            <p:cNvPr id="1335" name="Google Shape;1335;p62"/>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36" name="Google Shape;1336;p62"/>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337" name="Google Shape;1337;p62"/>
          <p:cNvSpPr/>
          <p:nvPr/>
        </p:nvSpPr>
        <p:spPr>
          <a:xfrm>
            <a:off x="6400800" y="5562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38" name="Google Shape;1338;p62"/>
          <p:cNvSpPr/>
          <p:nvPr/>
        </p:nvSpPr>
        <p:spPr>
          <a:xfrm>
            <a:off x="7848600" y="4572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39" name="Google Shape;1339;p62"/>
          <p:cNvSpPr/>
          <p:nvPr/>
        </p:nvSpPr>
        <p:spPr>
          <a:xfrm>
            <a:off x="6477000" y="35814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6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345" name="Google Shape;1345;p63"/>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346" name="Google Shape;1346;p63"/>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347" name="Google Shape;1347;p63"/>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348" name="Google Shape;1348;p63"/>
          <p:cNvPicPr preferRelativeResize="0"/>
          <p:nvPr/>
        </p:nvPicPr>
        <p:blipFill rotWithShape="1">
          <a:blip r:embed="rId4">
            <a:alphaModFix/>
          </a:blip>
          <a:srcRect b="0" l="0" r="0" t="0"/>
          <a:stretch/>
        </p:blipFill>
        <p:spPr>
          <a:xfrm>
            <a:off x="3657600" y="6007100"/>
            <a:ext cx="1849437" cy="850900"/>
          </a:xfrm>
          <a:prstGeom prst="rect">
            <a:avLst/>
          </a:prstGeom>
          <a:noFill/>
          <a:ln>
            <a:noFill/>
          </a:ln>
        </p:spPr>
      </p:pic>
      <p:sp>
        <p:nvSpPr>
          <p:cNvPr id="1349" name="Google Shape;1349;p63"/>
          <p:cNvSpPr txBox="1"/>
          <p:nvPr/>
        </p:nvSpPr>
        <p:spPr>
          <a:xfrm>
            <a:off x="2438400" y="172720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 cannibal returns</a:t>
            </a:r>
            <a:endParaRPr/>
          </a:p>
        </p:txBody>
      </p:sp>
      <p:sp>
        <p:nvSpPr>
          <p:cNvPr id="1350" name="Google Shape;1350;p63"/>
          <p:cNvSpPr/>
          <p:nvPr/>
        </p:nvSpPr>
        <p:spPr>
          <a:xfrm>
            <a:off x="64008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51" name="Google Shape;1351;p63"/>
          <p:cNvSpPr/>
          <p:nvPr/>
        </p:nvSpPr>
        <p:spPr>
          <a:xfrm>
            <a:off x="7848600" y="4419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52" name="Google Shape;1352;p63"/>
          <p:cNvSpPr/>
          <p:nvPr/>
        </p:nvSpPr>
        <p:spPr>
          <a:xfrm>
            <a:off x="6400800" y="3810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353" name="Google Shape;1353;p63"/>
          <p:cNvGrpSpPr/>
          <p:nvPr/>
        </p:nvGrpSpPr>
        <p:grpSpPr>
          <a:xfrm>
            <a:off x="7848600" y="5638800"/>
            <a:ext cx="1143000" cy="868362"/>
            <a:chOff x="4944" y="2208"/>
            <a:chExt cx="720" cy="547"/>
          </a:xfrm>
        </p:grpSpPr>
        <p:sp>
          <p:nvSpPr>
            <p:cNvPr id="1354" name="Google Shape;1354;p6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55" name="Google Shape;1355;p6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56" name="Google Shape;1356;p63"/>
          <p:cNvGrpSpPr/>
          <p:nvPr/>
        </p:nvGrpSpPr>
        <p:grpSpPr>
          <a:xfrm>
            <a:off x="381000" y="4495800"/>
            <a:ext cx="1143000" cy="868362"/>
            <a:chOff x="4944" y="2208"/>
            <a:chExt cx="720" cy="547"/>
          </a:xfrm>
        </p:grpSpPr>
        <p:sp>
          <p:nvSpPr>
            <p:cNvPr id="1357" name="Google Shape;1357;p6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58" name="Google Shape;1358;p6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59" name="Google Shape;1359;p63"/>
          <p:cNvGrpSpPr/>
          <p:nvPr/>
        </p:nvGrpSpPr>
        <p:grpSpPr>
          <a:xfrm>
            <a:off x="4038600" y="5257800"/>
            <a:ext cx="1143000" cy="868362"/>
            <a:chOff x="4944" y="2208"/>
            <a:chExt cx="720" cy="547"/>
          </a:xfrm>
        </p:grpSpPr>
        <p:sp>
          <p:nvSpPr>
            <p:cNvPr id="1360" name="Google Shape;1360;p63"/>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61" name="Google Shape;1361;p63"/>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6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367" name="Google Shape;1367;p64"/>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368" name="Google Shape;1368;p64"/>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369" name="Google Shape;1369;p64"/>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370" name="Google Shape;1370;p64"/>
          <p:cNvPicPr preferRelativeResize="0"/>
          <p:nvPr/>
        </p:nvPicPr>
        <p:blipFill rotWithShape="1">
          <a:blip r:embed="rId4">
            <a:alphaModFix/>
          </a:blip>
          <a:srcRect b="0" l="0" r="0" t="0"/>
          <a:stretch/>
        </p:blipFill>
        <p:spPr>
          <a:xfrm>
            <a:off x="2362200" y="6007100"/>
            <a:ext cx="1849437" cy="850900"/>
          </a:xfrm>
          <a:prstGeom prst="rect">
            <a:avLst/>
          </a:prstGeom>
          <a:noFill/>
          <a:ln>
            <a:noFill/>
          </a:ln>
        </p:spPr>
      </p:pic>
      <p:sp>
        <p:nvSpPr>
          <p:cNvPr id="1371" name="Google Shape;1371;p64"/>
          <p:cNvSpPr txBox="1"/>
          <p:nvPr/>
        </p:nvSpPr>
        <p:spPr>
          <a:xfrm>
            <a:off x="2438400" y="17208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(0,2,1)</a:t>
            </a:r>
            <a:endParaRPr/>
          </a:p>
        </p:txBody>
      </p:sp>
      <p:grpSp>
        <p:nvGrpSpPr>
          <p:cNvPr id="1372" name="Google Shape;1372;p64"/>
          <p:cNvGrpSpPr/>
          <p:nvPr/>
        </p:nvGrpSpPr>
        <p:grpSpPr>
          <a:xfrm>
            <a:off x="7848600" y="5638800"/>
            <a:ext cx="1143000" cy="868362"/>
            <a:chOff x="4944" y="2208"/>
            <a:chExt cx="720" cy="547"/>
          </a:xfrm>
        </p:grpSpPr>
        <p:sp>
          <p:nvSpPr>
            <p:cNvPr id="1373" name="Google Shape;1373;p6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74" name="Google Shape;1374;p6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75" name="Google Shape;1375;p64"/>
          <p:cNvGrpSpPr/>
          <p:nvPr/>
        </p:nvGrpSpPr>
        <p:grpSpPr>
          <a:xfrm>
            <a:off x="1828800" y="3657600"/>
            <a:ext cx="1143000" cy="868362"/>
            <a:chOff x="4944" y="2208"/>
            <a:chExt cx="720" cy="547"/>
          </a:xfrm>
        </p:grpSpPr>
        <p:sp>
          <p:nvSpPr>
            <p:cNvPr id="1376" name="Google Shape;1376;p6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77" name="Google Shape;1377;p6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78" name="Google Shape;1378;p64"/>
          <p:cNvGrpSpPr/>
          <p:nvPr/>
        </p:nvGrpSpPr>
        <p:grpSpPr>
          <a:xfrm>
            <a:off x="609600" y="4267200"/>
            <a:ext cx="1143000" cy="868362"/>
            <a:chOff x="4944" y="2208"/>
            <a:chExt cx="720" cy="547"/>
          </a:xfrm>
        </p:grpSpPr>
        <p:sp>
          <p:nvSpPr>
            <p:cNvPr id="1379" name="Google Shape;1379;p64"/>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80" name="Google Shape;1380;p64"/>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381" name="Google Shape;1381;p64"/>
          <p:cNvSpPr/>
          <p:nvPr/>
        </p:nvSpPr>
        <p:spPr>
          <a:xfrm>
            <a:off x="6477000" y="5638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82" name="Google Shape;1382;p64"/>
          <p:cNvSpPr/>
          <p:nvPr/>
        </p:nvSpPr>
        <p:spPr>
          <a:xfrm>
            <a:off x="7848600" y="4419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83" name="Google Shape;1383;p64"/>
          <p:cNvSpPr/>
          <p:nvPr/>
        </p:nvSpPr>
        <p:spPr>
          <a:xfrm>
            <a:off x="6477000" y="3810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6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389" name="Google Shape;1389;p65"/>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390" name="Google Shape;1390;p65"/>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391" name="Google Shape;1391;p65"/>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392" name="Google Shape;1392;p65"/>
          <p:cNvPicPr preferRelativeResize="0"/>
          <p:nvPr/>
        </p:nvPicPr>
        <p:blipFill rotWithShape="1">
          <a:blip r:embed="rId4">
            <a:alphaModFix/>
          </a:blip>
          <a:srcRect b="0" l="0" r="0" t="0"/>
          <a:stretch/>
        </p:blipFill>
        <p:spPr>
          <a:xfrm>
            <a:off x="3636962" y="6007100"/>
            <a:ext cx="1849437" cy="850900"/>
          </a:xfrm>
          <a:prstGeom prst="rect">
            <a:avLst/>
          </a:prstGeom>
          <a:noFill/>
          <a:ln>
            <a:noFill/>
          </a:ln>
        </p:spPr>
      </p:pic>
      <p:sp>
        <p:nvSpPr>
          <p:cNvPr id="1393" name="Google Shape;1393;p65"/>
          <p:cNvSpPr txBox="1"/>
          <p:nvPr/>
        </p:nvSpPr>
        <p:spPr>
          <a:xfrm>
            <a:off x="1905000" y="1720850"/>
            <a:ext cx="54102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The last two cannibals cross</a:t>
            </a:r>
            <a:endParaRPr/>
          </a:p>
        </p:txBody>
      </p:sp>
      <p:grpSp>
        <p:nvGrpSpPr>
          <p:cNvPr id="1394" name="Google Shape;1394;p65"/>
          <p:cNvGrpSpPr/>
          <p:nvPr/>
        </p:nvGrpSpPr>
        <p:grpSpPr>
          <a:xfrm>
            <a:off x="3429000" y="5105400"/>
            <a:ext cx="1143000" cy="868362"/>
            <a:chOff x="4944" y="2208"/>
            <a:chExt cx="720" cy="547"/>
          </a:xfrm>
        </p:grpSpPr>
        <p:sp>
          <p:nvSpPr>
            <p:cNvPr id="1395" name="Google Shape;1395;p6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96" name="Google Shape;1396;p6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397" name="Google Shape;1397;p65"/>
          <p:cNvGrpSpPr/>
          <p:nvPr/>
        </p:nvGrpSpPr>
        <p:grpSpPr>
          <a:xfrm>
            <a:off x="4572000" y="5105400"/>
            <a:ext cx="1143000" cy="868362"/>
            <a:chOff x="4944" y="2208"/>
            <a:chExt cx="720" cy="547"/>
          </a:xfrm>
        </p:grpSpPr>
        <p:sp>
          <p:nvSpPr>
            <p:cNvPr id="1398" name="Google Shape;1398;p6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399" name="Google Shape;1399;p6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400" name="Google Shape;1400;p65"/>
          <p:cNvGrpSpPr/>
          <p:nvPr/>
        </p:nvGrpSpPr>
        <p:grpSpPr>
          <a:xfrm>
            <a:off x="7848600" y="5684837"/>
            <a:ext cx="1143000" cy="868362"/>
            <a:chOff x="4944" y="2208"/>
            <a:chExt cx="720" cy="547"/>
          </a:xfrm>
        </p:grpSpPr>
        <p:sp>
          <p:nvSpPr>
            <p:cNvPr id="1401" name="Google Shape;1401;p65"/>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02" name="Google Shape;1402;p65"/>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403" name="Google Shape;1403;p65"/>
          <p:cNvSpPr/>
          <p:nvPr/>
        </p:nvSpPr>
        <p:spPr>
          <a:xfrm>
            <a:off x="6477000" y="57150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4" name="Google Shape;1404;p65"/>
          <p:cNvSpPr/>
          <p:nvPr/>
        </p:nvSpPr>
        <p:spPr>
          <a:xfrm>
            <a:off x="7848600" y="44958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5" name="Google Shape;1405;p65"/>
          <p:cNvSpPr/>
          <p:nvPr/>
        </p:nvSpPr>
        <p:spPr>
          <a:xfrm>
            <a:off x="6553200" y="40386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6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411" name="Google Shape;1411;p66"/>
          <p:cNvPicPr preferRelativeResize="0"/>
          <p:nvPr/>
        </p:nvPicPr>
        <p:blipFill rotWithShape="1">
          <a:blip r:embed="rId3">
            <a:alphaModFix/>
          </a:blip>
          <a:srcRect b="0" l="0" r="0" t="0"/>
          <a:stretch/>
        </p:blipFill>
        <p:spPr>
          <a:xfrm>
            <a:off x="0" y="3117850"/>
            <a:ext cx="3308350" cy="3733800"/>
          </a:xfrm>
          <a:prstGeom prst="rect">
            <a:avLst/>
          </a:prstGeom>
          <a:noFill/>
          <a:ln>
            <a:noFill/>
          </a:ln>
        </p:spPr>
      </p:pic>
      <p:pic>
        <p:nvPicPr>
          <p:cNvPr descr="NA01441_" id="1412" name="Google Shape;1412;p66"/>
          <p:cNvPicPr preferRelativeResize="0"/>
          <p:nvPr/>
        </p:nvPicPr>
        <p:blipFill rotWithShape="1">
          <a:blip r:embed="rId3">
            <a:alphaModFix/>
          </a:blip>
          <a:srcRect b="0" l="0" r="0" t="0"/>
          <a:stretch/>
        </p:blipFill>
        <p:spPr>
          <a:xfrm>
            <a:off x="5970587" y="3270250"/>
            <a:ext cx="3173412" cy="3581400"/>
          </a:xfrm>
          <a:prstGeom prst="rect">
            <a:avLst/>
          </a:prstGeom>
          <a:noFill/>
          <a:ln>
            <a:noFill/>
          </a:ln>
        </p:spPr>
      </p:pic>
      <p:sp>
        <p:nvSpPr>
          <p:cNvPr id="1413" name="Google Shape;1413;p66"/>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pic>
        <p:nvPicPr>
          <p:cNvPr descr="dd00602_" id="1414" name="Google Shape;1414;p66"/>
          <p:cNvPicPr preferRelativeResize="0"/>
          <p:nvPr/>
        </p:nvPicPr>
        <p:blipFill rotWithShape="1">
          <a:blip r:embed="rId4">
            <a:alphaModFix/>
          </a:blip>
          <a:srcRect b="0" l="0" r="0" t="0"/>
          <a:stretch/>
        </p:blipFill>
        <p:spPr>
          <a:xfrm>
            <a:off x="5029200" y="6007100"/>
            <a:ext cx="1849437" cy="850900"/>
          </a:xfrm>
          <a:prstGeom prst="rect">
            <a:avLst/>
          </a:prstGeom>
          <a:noFill/>
          <a:ln>
            <a:noFill/>
          </a:ln>
        </p:spPr>
      </p:pic>
      <p:sp>
        <p:nvSpPr>
          <p:cNvPr id="1415" name="Google Shape;1415;p66"/>
          <p:cNvSpPr txBox="1"/>
          <p:nvPr/>
        </p:nvSpPr>
        <p:spPr>
          <a:xfrm>
            <a:off x="2438400" y="1720850"/>
            <a:ext cx="434340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(0,0,0) : Goal State</a:t>
            </a:r>
            <a:endParaRPr/>
          </a:p>
        </p:txBody>
      </p:sp>
      <p:sp>
        <p:nvSpPr>
          <p:cNvPr id="1416" name="Google Shape;1416;p66"/>
          <p:cNvSpPr/>
          <p:nvPr/>
        </p:nvSpPr>
        <p:spPr>
          <a:xfrm>
            <a:off x="6477000" y="3505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17" name="Google Shape;1417;p66"/>
          <p:cNvSpPr/>
          <p:nvPr/>
        </p:nvSpPr>
        <p:spPr>
          <a:xfrm>
            <a:off x="7848600" y="4648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18" name="Google Shape;1418;p66"/>
          <p:cNvSpPr/>
          <p:nvPr/>
        </p:nvSpPr>
        <p:spPr>
          <a:xfrm>
            <a:off x="6599237" y="5791200"/>
            <a:ext cx="868362" cy="868362"/>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19" name="Google Shape;1419;p66"/>
          <p:cNvGrpSpPr/>
          <p:nvPr/>
        </p:nvGrpSpPr>
        <p:grpSpPr>
          <a:xfrm>
            <a:off x="7772400" y="3505200"/>
            <a:ext cx="1143000" cy="868362"/>
            <a:chOff x="4944" y="2208"/>
            <a:chExt cx="720" cy="547"/>
          </a:xfrm>
        </p:grpSpPr>
        <p:sp>
          <p:nvSpPr>
            <p:cNvPr id="1420" name="Google Shape;1420;p6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21" name="Google Shape;1421;p6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422" name="Google Shape;1422;p66"/>
          <p:cNvGrpSpPr/>
          <p:nvPr/>
        </p:nvGrpSpPr>
        <p:grpSpPr>
          <a:xfrm>
            <a:off x="6477000" y="4618037"/>
            <a:ext cx="1143000" cy="868362"/>
            <a:chOff x="4944" y="2208"/>
            <a:chExt cx="720" cy="547"/>
          </a:xfrm>
        </p:grpSpPr>
        <p:sp>
          <p:nvSpPr>
            <p:cNvPr id="1423" name="Google Shape;1423;p6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24" name="Google Shape;1424;p6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nvGrpSpPr>
          <p:cNvPr id="1425" name="Google Shape;1425;p66"/>
          <p:cNvGrpSpPr/>
          <p:nvPr/>
        </p:nvGrpSpPr>
        <p:grpSpPr>
          <a:xfrm>
            <a:off x="7848600" y="5791200"/>
            <a:ext cx="1143000" cy="868362"/>
            <a:chOff x="4944" y="2208"/>
            <a:chExt cx="720" cy="547"/>
          </a:xfrm>
        </p:grpSpPr>
        <p:sp>
          <p:nvSpPr>
            <p:cNvPr id="1426" name="Google Shape;1426;p66"/>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27" name="Google Shape;1427;p66"/>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6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NA01441_" id="1433" name="Google Shape;1433;p67"/>
          <p:cNvPicPr preferRelativeResize="0"/>
          <p:nvPr/>
        </p:nvPicPr>
        <p:blipFill rotWithShape="1">
          <a:blip r:embed="rId3">
            <a:alphaModFix/>
          </a:blip>
          <a:srcRect b="0" l="0" r="0" t="0"/>
          <a:stretch/>
        </p:blipFill>
        <p:spPr>
          <a:xfrm>
            <a:off x="546100" y="3733800"/>
            <a:ext cx="2762250" cy="3117850"/>
          </a:xfrm>
          <a:prstGeom prst="rect">
            <a:avLst/>
          </a:prstGeom>
          <a:noFill/>
          <a:ln>
            <a:noFill/>
          </a:ln>
        </p:spPr>
      </p:pic>
      <p:sp>
        <p:nvSpPr>
          <p:cNvPr id="1434" name="Google Shape;1434;p67"/>
          <p:cNvSpPr txBox="1"/>
          <p:nvPr/>
        </p:nvSpPr>
        <p:spPr>
          <a:xfrm>
            <a:off x="685800" y="533400"/>
            <a:ext cx="7848600" cy="823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800"/>
              <a:buFont typeface="Times New Roman"/>
              <a:buNone/>
            </a:pPr>
            <a:r>
              <a:rPr b="0" i="0" lang="en-US" sz="4800" u="none">
                <a:solidFill>
                  <a:schemeClr val="dk2"/>
                </a:solidFill>
                <a:latin typeface="Times New Roman"/>
                <a:ea typeface="Times New Roman"/>
                <a:cs typeface="Times New Roman"/>
                <a:sym typeface="Times New Roman"/>
              </a:rPr>
              <a:t>Missionaries and Cannibals</a:t>
            </a:r>
            <a:endParaRPr/>
          </a:p>
        </p:txBody>
      </p:sp>
      <p:sp>
        <p:nvSpPr>
          <p:cNvPr id="1435" name="Google Shape;1435;p67"/>
          <p:cNvSpPr txBox="1"/>
          <p:nvPr/>
        </p:nvSpPr>
        <p:spPr>
          <a:xfrm>
            <a:off x="990600" y="1752600"/>
            <a:ext cx="7848600" cy="2105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Solution = the sequence of actions within the path : </a:t>
            </a:r>
            <a:r>
              <a:rPr b="0" i="0" lang="en-US" sz="2400" u="none">
                <a:solidFill>
                  <a:schemeClr val="dk1"/>
                </a:solidFill>
                <a:latin typeface="Times New Roman"/>
                <a:ea typeface="Times New Roman"/>
                <a:cs typeface="Times New Roman"/>
                <a:sym typeface="Times New Roman"/>
              </a:rPr>
              <a:t>[ </a:t>
            </a:r>
            <a:r>
              <a:rPr b="0" i="0" lang="en-US" sz="2400" u="none">
                <a:solidFill>
                  <a:schemeClr val="accent1"/>
                </a:solidFill>
                <a:latin typeface="Times New Roman"/>
                <a:ea typeface="Times New Roman"/>
                <a:cs typeface="Times New Roman"/>
                <a:sym typeface="Times New Roman"/>
              </a:rPr>
              <a:t>(3,3,1)</a:t>
            </a:r>
            <a:r>
              <a:rPr b="0" i="0" lang="en-US" sz="2400" u="none">
                <a:solidFill>
                  <a:schemeClr val="dk1"/>
                </a:solidFill>
                <a:latin typeface="Times New Roman"/>
                <a:ea typeface="Times New Roman"/>
                <a:cs typeface="Times New Roman"/>
                <a:sym typeface="Times New Roman"/>
              </a:rPr>
              <a:t>→ (2,2,0)→(3,2,1) →(3,0,0) →(3,1,1) →(1,1,0) →(2,2,1) →(0,2,0) →(0,3,1) →(0,1,0) → (0,2,1) →</a:t>
            </a:r>
            <a:r>
              <a:rPr b="0" i="0" lang="en-US" sz="2400" u="none">
                <a:solidFill>
                  <a:schemeClr val="hlink"/>
                </a:solidFill>
                <a:latin typeface="Times New Roman"/>
                <a:ea typeface="Times New Roman"/>
                <a:cs typeface="Times New Roman"/>
                <a:sym typeface="Times New Roman"/>
              </a:rPr>
              <a:t>(0,0,0)</a:t>
            </a:r>
            <a:r>
              <a:rPr b="0" i="0" lang="en-US" sz="2400" u="none">
                <a:solidFill>
                  <a:schemeClr val="dk1"/>
                </a:solidFill>
                <a:latin typeface="Times New Roman"/>
                <a:ea typeface="Times New Roman"/>
                <a:cs typeface="Times New Roman"/>
                <a:sym typeface="Times New Roman"/>
              </a:rPr>
              <a:t>]; </a:t>
            </a:r>
            <a:r>
              <a:rPr b="0" i="0" lang="en-US" sz="3600" u="none">
                <a:solidFill>
                  <a:schemeClr val="dk1"/>
                </a:solidFill>
                <a:latin typeface="Times New Roman"/>
                <a:ea typeface="Times New Roman"/>
                <a:cs typeface="Times New Roman"/>
                <a:sym typeface="Times New Roman"/>
              </a:rPr>
              <a:t>Cost  = 11 crossings </a:t>
            </a:r>
            <a:endParaRPr/>
          </a:p>
        </p:txBody>
      </p:sp>
      <p:grpSp>
        <p:nvGrpSpPr>
          <p:cNvPr id="1436" name="Google Shape;1436;p67"/>
          <p:cNvGrpSpPr/>
          <p:nvPr/>
        </p:nvGrpSpPr>
        <p:grpSpPr>
          <a:xfrm>
            <a:off x="5257800" y="3733800"/>
            <a:ext cx="3886200" cy="3124200"/>
            <a:chOff x="3168" y="2060"/>
            <a:chExt cx="2592" cy="2260"/>
          </a:xfrm>
        </p:grpSpPr>
        <p:pic>
          <p:nvPicPr>
            <p:cNvPr descr="NA01441_" id="1437" name="Google Shape;1437;p67"/>
            <p:cNvPicPr preferRelativeResize="0"/>
            <p:nvPr/>
          </p:nvPicPr>
          <p:blipFill rotWithShape="1">
            <a:blip r:embed="rId3">
              <a:alphaModFix/>
            </a:blip>
            <a:srcRect b="0" l="0" r="0" t="0"/>
            <a:stretch/>
          </p:blipFill>
          <p:spPr>
            <a:xfrm>
              <a:off x="3761" y="2060"/>
              <a:ext cx="1999" cy="2256"/>
            </a:xfrm>
            <a:prstGeom prst="rect">
              <a:avLst/>
            </a:prstGeom>
            <a:noFill/>
            <a:ln>
              <a:noFill/>
            </a:ln>
          </p:spPr>
        </p:pic>
        <p:pic>
          <p:nvPicPr>
            <p:cNvPr descr="dd00602_" id="1438" name="Google Shape;1438;p67"/>
            <p:cNvPicPr preferRelativeResize="0"/>
            <p:nvPr/>
          </p:nvPicPr>
          <p:blipFill rotWithShape="1">
            <a:blip r:embed="rId4">
              <a:alphaModFix/>
            </a:blip>
            <a:srcRect b="0" l="0" r="0" t="0"/>
            <a:stretch/>
          </p:blipFill>
          <p:spPr>
            <a:xfrm>
              <a:off x="3168" y="3784"/>
              <a:ext cx="1165" cy="536"/>
            </a:xfrm>
            <a:prstGeom prst="rect">
              <a:avLst/>
            </a:prstGeom>
            <a:noFill/>
            <a:ln>
              <a:noFill/>
            </a:ln>
          </p:spPr>
        </p:pic>
        <p:grpSp>
          <p:nvGrpSpPr>
            <p:cNvPr id="1439" name="Google Shape;1439;p67"/>
            <p:cNvGrpSpPr/>
            <p:nvPr/>
          </p:nvGrpSpPr>
          <p:grpSpPr>
            <a:xfrm>
              <a:off x="4080" y="2928"/>
              <a:ext cx="720" cy="547"/>
              <a:chOff x="4944" y="2208"/>
              <a:chExt cx="720" cy="547"/>
            </a:xfrm>
          </p:grpSpPr>
          <p:sp>
            <p:nvSpPr>
              <p:cNvPr id="1440" name="Google Shape;1440;p6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41" name="Google Shape;1441;p6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442" name="Google Shape;1442;p67"/>
            <p:cNvSpPr/>
            <p:nvPr/>
          </p:nvSpPr>
          <p:spPr>
            <a:xfrm>
              <a:off x="4944" y="2880"/>
              <a:ext cx="547" cy="547"/>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43" name="Google Shape;1443;p67"/>
            <p:cNvSpPr/>
            <p:nvPr/>
          </p:nvSpPr>
          <p:spPr>
            <a:xfrm>
              <a:off x="4128" y="3600"/>
              <a:ext cx="547" cy="547"/>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44" name="Google Shape;1444;p67"/>
            <p:cNvGrpSpPr/>
            <p:nvPr/>
          </p:nvGrpSpPr>
          <p:grpSpPr>
            <a:xfrm>
              <a:off x="4944" y="3552"/>
              <a:ext cx="720" cy="547"/>
              <a:chOff x="4944" y="2208"/>
              <a:chExt cx="720" cy="547"/>
            </a:xfrm>
          </p:grpSpPr>
          <p:sp>
            <p:nvSpPr>
              <p:cNvPr id="1445" name="Google Shape;1445;p6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46" name="Google Shape;1446;p6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sp>
          <p:nvSpPr>
            <p:cNvPr id="1447" name="Google Shape;1447;p67"/>
            <p:cNvSpPr/>
            <p:nvPr/>
          </p:nvSpPr>
          <p:spPr>
            <a:xfrm>
              <a:off x="4032" y="2208"/>
              <a:ext cx="547" cy="547"/>
            </a:xfrm>
            <a:prstGeom prst="smileyFace">
              <a:avLst>
                <a:gd fmla="val 4653"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48" name="Google Shape;1448;p67"/>
            <p:cNvGrpSpPr/>
            <p:nvPr/>
          </p:nvGrpSpPr>
          <p:grpSpPr>
            <a:xfrm>
              <a:off x="4944" y="2160"/>
              <a:ext cx="720" cy="547"/>
              <a:chOff x="4944" y="2208"/>
              <a:chExt cx="720" cy="547"/>
            </a:xfrm>
          </p:grpSpPr>
          <p:sp>
            <p:nvSpPr>
              <p:cNvPr id="1449" name="Google Shape;1449;p67"/>
              <p:cNvSpPr/>
              <p:nvPr/>
            </p:nvSpPr>
            <p:spPr>
              <a:xfrm>
                <a:off x="4944" y="2208"/>
                <a:ext cx="547" cy="547"/>
              </a:xfrm>
              <a:prstGeom prst="smileyFace">
                <a:avLst>
                  <a:gd fmla="val 15510" name="adj"/>
                </a:avLst>
              </a:prstGeom>
              <a:solidFill>
                <a:srgbClr val="FF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50" name="Google Shape;1450;p67"/>
              <p:cNvCxnSpPr/>
              <p:nvPr/>
            </p:nvCxnSpPr>
            <p:spPr>
              <a:xfrm flipH="1" rot="10800000">
                <a:off x="5424" y="2256"/>
                <a:ext cx="240" cy="480"/>
              </a:xfrm>
              <a:prstGeom prst="straightConnector1">
                <a:avLst/>
              </a:prstGeom>
              <a:noFill/>
              <a:ln cap="flat" cmpd="sng" w="76200">
                <a:solidFill>
                  <a:srgbClr val="996633"/>
                </a:solidFill>
                <a:prstDash val="solid"/>
                <a:miter lim="800000"/>
                <a:headEnd len="med" w="med" type="none"/>
                <a:tailEnd len="med" w="med" type="stealth"/>
              </a:ln>
            </p:spPr>
          </p:cxn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914400" y="3048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181" name="Google Shape;181;p23"/>
          <p:cNvSpPr txBox="1"/>
          <p:nvPr>
            <p:ph idx="1" type="body"/>
          </p:nvPr>
        </p:nvSpPr>
        <p:spPr>
          <a:xfrm>
            <a:off x="914400" y="1676400"/>
            <a:ext cx="7504112" cy="1335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8-Puzzle</a:t>
            </a:r>
            <a:endParaRPr/>
          </a:p>
        </p:txBody>
      </p:sp>
      <p:sp>
        <p:nvSpPr>
          <p:cNvPr id="182" name="Google Shape;182;p2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3" name="Google Shape;183;p23"/>
          <p:cNvGrpSpPr/>
          <p:nvPr/>
        </p:nvGrpSpPr>
        <p:grpSpPr>
          <a:xfrm>
            <a:off x="1981200" y="3886200"/>
            <a:ext cx="1752600" cy="1524000"/>
            <a:chOff x="4312" y="828"/>
            <a:chExt cx="1104" cy="960"/>
          </a:xfrm>
        </p:grpSpPr>
        <p:sp>
          <p:nvSpPr>
            <p:cNvPr id="184" name="Google Shape;184;p23"/>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5" name="Google Shape;185;p23"/>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186" name="Google Shape;186;p23"/>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187" name="Google Shape;187;p23"/>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188" name="Google Shape;188;p23"/>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189" name="Google Shape;189;p23"/>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190" name="Google Shape;190;p23"/>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191" name="Google Shape;191;p23"/>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192" name="Google Shape;192;p23"/>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193" name="Google Shape;193;p23"/>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94" name="Google Shape;194;p23"/>
          <p:cNvGrpSpPr/>
          <p:nvPr/>
        </p:nvGrpSpPr>
        <p:grpSpPr>
          <a:xfrm>
            <a:off x="5334000" y="3886200"/>
            <a:ext cx="1752600" cy="1524000"/>
            <a:chOff x="4312" y="828"/>
            <a:chExt cx="1104" cy="960"/>
          </a:xfrm>
        </p:grpSpPr>
        <p:sp>
          <p:nvSpPr>
            <p:cNvPr id="195" name="Google Shape;195;p23"/>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6" name="Google Shape;196;p23"/>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197" name="Google Shape;197;p23"/>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198" name="Google Shape;198;p23"/>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199" name="Google Shape;199;p23"/>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200" name="Google Shape;200;p23"/>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201" name="Google Shape;201;p23"/>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202" name="Google Shape;202;p23"/>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203" name="Google Shape;203;p23"/>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204" name="Google Shape;204;p23"/>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cxnSp>
        <p:nvCxnSpPr>
          <p:cNvPr id="205" name="Google Shape;205;p23"/>
          <p:cNvCxnSpPr/>
          <p:nvPr/>
        </p:nvCxnSpPr>
        <p:spPr>
          <a:xfrm>
            <a:off x="3962400" y="4648200"/>
            <a:ext cx="1066800" cy="0"/>
          </a:xfrm>
          <a:prstGeom prst="straightConnector1">
            <a:avLst/>
          </a:prstGeom>
          <a:noFill/>
          <a:ln cap="flat" cmpd="sng" w="57150">
            <a:solidFill>
              <a:schemeClr val="dk1"/>
            </a:solidFill>
            <a:prstDash val="solid"/>
            <a:miter lim="800000"/>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6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The River Problem:</a:t>
            </a:r>
            <a:endParaRPr/>
          </a:p>
          <a:p>
            <a:pPr indent="0" lvl="0" marL="0" rtl="0" algn="ctr">
              <a:lnSpc>
                <a:spcPct val="100000"/>
              </a:lnSpc>
              <a:spcBef>
                <a:spcPts val="500"/>
              </a:spcBef>
              <a:spcAft>
                <a:spcPts val="0"/>
              </a:spcAft>
              <a:buSzPts val="2210"/>
              <a:buNone/>
            </a:pPr>
            <a:r>
              <a:rPr b="0" i="0" lang="en-US" sz="2600" u="none">
                <a:solidFill>
                  <a:schemeClr val="dk2"/>
                </a:solidFill>
                <a:latin typeface="Libre Baskerville"/>
                <a:ea typeface="Libre Baskerville"/>
                <a:cs typeface="Libre Baskerville"/>
                <a:sym typeface="Libre Baskerville"/>
              </a:rPr>
              <a:t>Farmer, Wolf, Duck and Corn</a:t>
            </a:r>
            <a:endParaRPr/>
          </a:p>
        </p:txBody>
      </p:sp>
      <p:sp>
        <p:nvSpPr>
          <p:cNvPr id="1456" name="Google Shape;1456;p6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Problem Solving by Searching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6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The River Problem</a:t>
            </a:r>
            <a:endParaRPr/>
          </a:p>
        </p:txBody>
      </p:sp>
      <p:sp>
        <p:nvSpPr>
          <p:cNvPr id="1462" name="Google Shape;1462;p6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63" name="Google Shape;1463;p69"/>
          <p:cNvSpPr txBox="1"/>
          <p:nvPr>
            <p:ph idx="1" type="body"/>
          </p:nvPr>
        </p:nvSpPr>
        <p:spPr>
          <a:xfrm>
            <a:off x="685800" y="2017712"/>
            <a:ext cx="8269287" cy="4459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Let’s consider the </a:t>
            </a:r>
            <a:r>
              <a:rPr b="1" i="0" lang="en-US" sz="1800" u="none">
                <a:solidFill>
                  <a:schemeClr val="dk1"/>
                </a:solidFill>
                <a:latin typeface="Libre Baskerville"/>
                <a:ea typeface="Libre Baskerville"/>
                <a:cs typeface="Libre Baskerville"/>
                <a:sym typeface="Libre Baskerville"/>
              </a:rPr>
              <a:t>River Problem</a:t>
            </a:r>
            <a:r>
              <a:rPr b="0" i="0" lang="en-US" sz="1800" u="none">
                <a:solidFill>
                  <a:schemeClr val="dk1"/>
                </a:solidFill>
                <a:latin typeface="Libre Baskerville"/>
                <a:ea typeface="Libre Baskerville"/>
                <a:cs typeface="Libre Baskerville"/>
                <a:sym typeface="Libre Baskerville"/>
              </a:rPr>
              <a:t>:</a:t>
            </a:r>
            <a:endParaRPr/>
          </a:p>
          <a:p>
            <a:pPr indent="-175895" lvl="0" marL="27305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 farmer wishes to carry a wolf, a duck and corn across a river, from the south to the north shore. The farmer is the proud owner of a small rowing boat called Bounty which he feels is easily up to the job. Unfortunately the boat is only large enough to carry at most the farmer and one other item. Worse again, if left unattended the wolf will eat the duck and the duck will eat the corn. </a:t>
            </a:r>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t>
            </a:r>
            <a:endParaRPr/>
          </a:p>
          <a:p>
            <a:pPr indent="-273050" lvl="0" marL="273050" marR="0" rtl="0" algn="just">
              <a:lnSpc>
                <a:spcPct val="8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How can the farmer safely transport the wolf, the duck and the corn to the opposite shore?</a:t>
            </a:r>
            <a:endParaRPr/>
          </a:p>
          <a:p>
            <a:pPr indent="-175895" lvl="0" marL="273050" marR="0" rtl="0" algn="l">
              <a:spcBef>
                <a:spcPts val="575"/>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p:txBody>
      </p:sp>
      <p:sp>
        <p:nvSpPr>
          <p:cNvPr id="1464" name="Google Shape;1464;p69"/>
          <p:cNvSpPr/>
          <p:nvPr/>
        </p:nvSpPr>
        <p:spPr>
          <a:xfrm rot="-5400000">
            <a:off x="4437856" y="3410743"/>
            <a:ext cx="1411287" cy="327660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65" name="Google Shape;1465;p69"/>
          <p:cNvSpPr txBox="1"/>
          <p:nvPr/>
        </p:nvSpPr>
        <p:spPr>
          <a:xfrm>
            <a:off x="3524250" y="5257800"/>
            <a:ext cx="16954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Farmer, Wolf,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Duck and Corn</a:t>
            </a:r>
            <a:endParaRPr/>
          </a:p>
        </p:txBody>
      </p:sp>
      <p:grpSp>
        <p:nvGrpSpPr>
          <p:cNvPr id="1466" name="Google Shape;1466;p69"/>
          <p:cNvGrpSpPr/>
          <p:nvPr/>
        </p:nvGrpSpPr>
        <p:grpSpPr>
          <a:xfrm>
            <a:off x="6253162" y="4038600"/>
            <a:ext cx="457200" cy="522287"/>
            <a:chOff x="4368" y="3216"/>
            <a:chExt cx="768" cy="576"/>
          </a:xfrm>
        </p:grpSpPr>
        <p:sp>
          <p:nvSpPr>
            <p:cNvPr id="1467" name="Google Shape;1467;p69"/>
            <p:cNvSpPr txBox="1"/>
            <p:nvPr/>
          </p:nvSpPr>
          <p:spPr>
            <a:xfrm>
              <a:off x="4464" y="3408"/>
              <a:ext cx="576" cy="38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68" name="Google Shape;1468;p69"/>
            <p:cNvSpPr txBox="1"/>
            <p:nvPr/>
          </p:nvSpPr>
          <p:spPr>
            <a:xfrm>
              <a:off x="4704" y="3600"/>
              <a:ext cx="96"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69" name="Google Shape;1469;p69"/>
            <p:cNvGrpSpPr/>
            <p:nvPr/>
          </p:nvGrpSpPr>
          <p:grpSpPr>
            <a:xfrm>
              <a:off x="4848" y="3504"/>
              <a:ext cx="144" cy="144"/>
              <a:chOff x="4512" y="3504"/>
              <a:chExt cx="144" cy="144"/>
            </a:xfrm>
          </p:grpSpPr>
          <p:sp>
            <p:nvSpPr>
              <p:cNvPr id="1470" name="Google Shape;1470;p69"/>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71" name="Google Shape;1471;p69"/>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472" name="Google Shape;1472;p69"/>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73" name="Google Shape;1473;p69"/>
            <p:cNvGrpSpPr/>
            <p:nvPr/>
          </p:nvGrpSpPr>
          <p:grpSpPr>
            <a:xfrm>
              <a:off x="4512" y="3504"/>
              <a:ext cx="144" cy="144"/>
              <a:chOff x="4512" y="3504"/>
              <a:chExt cx="144" cy="144"/>
            </a:xfrm>
          </p:grpSpPr>
          <p:sp>
            <p:nvSpPr>
              <p:cNvPr id="1474" name="Google Shape;1474;p69"/>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75" name="Google Shape;1475;p69"/>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476" name="Google Shape;1476;p69"/>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sp>
          <p:nvSpPr>
            <p:cNvPr id="1477" name="Google Shape;1477;p69"/>
            <p:cNvSpPr/>
            <p:nvPr/>
          </p:nvSpPr>
          <p:spPr>
            <a:xfrm>
              <a:off x="4368" y="3216"/>
              <a:ext cx="768" cy="192"/>
            </a:xfrm>
            <a:prstGeom prst="flowChartExtra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478" name="Google Shape;1478;p69"/>
          <p:cNvSpPr/>
          <p:nvPr/>
        </p:nvSpPr>
        <p:spPr>
          <a:xfrm>
            <a:off x="5140325" y="5105400"/>
            <a:ext cx="498475" cy="3254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9" name="Google Shape;1479;p69"/>
          <p:cNvSpPr txBox="1"/>
          <p:nvPr/>
        </p:nvSpPr>
        <p:spPr>
          <a:xfrm>
            <a:off x="5257800" y="5029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boat</a:t>
            </a:r>
            <a:endParaRPr/>
          </a:p>
        </p:txBody>
      </p:sp>
      <p:cxnSp>
        <p:nvCxnSpPr>
          <p:cNvPr id="1480" name="Google Shape;1480;p69"/>
          <p:cNvCxnSpPr/>
          <p:nvPr/>
        </p:nvCxnSpPr>
        <p:spPr>
          <a:xfrm flipH="1" rot="10800000">
            <a:off x="5334000" y="5029200"/>
            <a:ext cx="228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481" name="Google Shape;1481;p69"/>
          <p:cNvCxnSpPr/>
          <p:nvPr/>
        </p:nvCxnSpPr>
        <p:spPr>
          <a:xfrm>
            <a:off x="5334000" y="5410200"/>
            <a:ext cx="304800" cy="76200"/>
          </a:xfrm>
          <a:prstGeom prst="straightConnector1">
            <a:avLst/>
          </a:prstGeom>
          <a:noFill/>
          <a:ln cap="flat" cmpd="sng" w="9525">
            <a:solidFill>
              <a:schemeClr val="dk1"/>
            </a:solidFill>
            <a:prstDash val="solid"/>
            <a:miter lim="800000"/>
            <a:headEnd len="med" w="med" type="none"/>
            <a:tailEnd len="med" w="med" type="none"/>
          </a:ln>
        </p:spPr>
      </p:cxnSp>
      <p:sp>
        <p:nvSpPr>
          <p:cNvPr id="1482" name="Google Shape;1482;p69"/>
          <p:cNvSpPr txBox="1"/>
          <p:nvPr/>
        </p:nvSpPr>
        <p:spPr>
          <a:xfrm>
            <a:off x="3733800" y="4495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River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7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The River Problem</a:t>
            </a:r>
            <a:endParaRPr/>
          </a:p>
        </p:txBody>
      </p:sp>
      <p:sp>
        <p:nvSpPr>
          <p:cNvPr id="1488" name="Google Shape;1488;p7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89" name="Google Shape;1489;p70"/>
          <p:cNvSpPr txBox="1"/>
          <p:nvPr>
            <p:ph idx="1" type="body"/>
          </p:nvPr>
        </p:nvSpPr>
        <p:spPr>
          <a:xfrm>
            <a:off x="228600" y="1981200"/>
            <a:ext cx="8686800"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 River Problem:</a:t>
            </a:r>
            <a:endParaRPr/>
          </a:p>
          <a:p>
            <a:pPr indent="-273050" lvl="0" marL="273050" marR="0" rtl="0" algn="ctr">
              <a:lnSpc>
                <a:spcPct val="80000"/>
              </a:lnSpc>
              <a:spcBef>
                <a:spcPts val="500"/>
              </a:spcBef>
              <a:spcAft>
                <a:spcPts val="0"/>
              </a:spcAft>
              <a:buClr>
                <a:schemeClr val="accent1"/>
              </a:buClr>
              <a:buSzPts val="1530"/>
              <a:buFont typeface="Noto Sans Symbols"/>
              <a:buNone/>
            </a:pPr>
            <a:r>
              <a:rPr b="1" i="0" lang="en-US" sz="1800" u="none">
                <a:solidFill>
                  <a:schemeClr val="dk1"/>
                </a:solidFill>
                <a:latin typeface="Courier New"/>
                <a:ea typeface="Courier New"/>
                <a:cs typeface="Courier New"/>
                <a:sym typeface="Courier New"/>
              </a:rPr>
              <a:t>F=Farmer  W=Wolf  D=Duck  C=Corn  /=River</a:t>
            </a:r>
            <a:endParaRPr b="1" i="0" sz="18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How can the farmer safely transport the wolf, the duck and the corn to the opposite shore?</a:t>
            </a:r>
            <a:endParaRPr/>
          </a:p>
        </p:txBody>
      </p:sp>
      <p:grpSp>
        <p:nvGrpSpPr>
          <p:cNvPr id="1490" name="Google Shape;1490;p70"/>
          <p:cNvGrpSpPr/>
          <p:nvPr/>
        </p:nvGrpSpPr>
        <p:grpSpPr>
          <a:xfrm>
            <a:off x="685006" y="2819400"/>
            <a:ext cx="3276600" cy="1981200"/>
            <a:chOff x="432" y="1776"/>
            <a:chExt cx="2064" cy="1248"/>
          </a:xfrm>
        </p:grpSpPr>
        <p:sp>
          <p:nvSpPr>
            <p:cNvPr id="1491" name="Google Shape;1491;p70"/>
            <p:cNvSpPr/>
            <p:nvPr/>
          </p:nvSpPr>
          <p:spPr>
            <a:xfrm rot="-5400000">
              <a:off x="1019" y="1448"/>
              <a:ext cx="889" cy="2064"/>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2" name="Google Shape;1492;p70"/>
            <p:cNvSpPr txBox="1"/>
            <p:nvPr/>
          </p:nvSpPr>
          <p:spPr>
            <a:xfrm>
              <a:off x="528" y="2736"/>
              <a:ext cx="788"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FWCD/-</a:t>
              </a:r>
              <a:endParaRPr/>
            </a:p>
          </p:txBody>
        </p:sp>
        <p:grpSp>
          <p:nvGrpSpPr>
            <p:cNvPr id="1493" name="Google Shape;1493;p70"/>
            <p:cNvGrpSpPr/>
            <p:nvPr/>
          </p:nvGrpSpPr>
          <p:grpSpPr>
            <a:xfrm>
              <a:off x="2163" y="1776"/>
              <a:ext cx="288" cy="329"/>
              <a:chOff x="4368" y="3216"/>
              <a:chExt cx="768" cy="576"/>
            </a:xfrm>
          </p:grpSpPr>
          <p:sp>
            <p:nvSpPr>
              <p:cNvPr id="1494" name="Google Shape;1494;p70"/>
              <p:cNvSpPr txBox="1"/>
              <p:nvPr/>
            </p:nvSpPr>
            <p:spPr>
              <a:xfrm>
                <a:off x="4464" y="3408"/>
                <a:ext cx="576" cy="38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5" name="Google Shape;1495;p70"/>
              <p:cNvSpPr txBox="1"/>
              <p:nvPr/>
            </p:nvSpPr>
            <p:spPr>
              <a:xfrm>
                <a:off x="4704" y="3600"/>
                <a:ext cx="96"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96" name="Google Shape;1496;p70"/>
              <p:cNvGrpSpPr/>
              <p:nvPr/>
            </p:nvGrpSpPr>
            <p:grpSpPr>
              <a:xfrm>
                <a:off x="4848" y="3504"/>
                <a:ext cx="144" cy="144"/>
                <a:chOff x="4512" y="3504"/>
                <a:chExt cx="144" cy="144"/>
              </a:xfrm>
            </p:grpSpPr>
            <p:sp>
              <p:nvSpPr>
                <p:cNvPr id="1497" name="Google Shape;1497;p70"/>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98" name="Google Shape;1498;p70"/>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499" name="Google Shape;1499;p70"/>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500" name="Google Shape;1500;p70"/>
              <p:cNvGrpSpPr/>
              <p:nvPr/>
            </p:nvGrpSpPr>
            <p:grpSpPr>
              <a:xfrm>
                <a:off x="4512" y="3504"/>
                <a:ext cx="144" cy="144"/>
                <a:chOff x="4512" y="3504"/>
                <a:chExt cx="144" cy="144"/>
              </a:xfrm>
            </p:grpSpPr>
            <p:sp>
              <p:nvSpPr>
                <p:cNvPr id="1501" name="Google Shape;1501;p70"/>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502" name="Google Shape;1502;p70"/>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503" name="Google Shape;1503;p70"/>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sp>
            <p:nvSpPr>
              <p:cNvPr id="1504" name="Google Shape;1504;p70"/>
              <p:cNvSpPr/>
              <p:nvPr/>
            </p:nvSpPr>
            <p:spPr>
              <a:xfrm>
                <a:off x="4368" y="3216"/>
                <a:ext cx="768" cy="192"/>
              </a:xfrm>
              <a:prstGeom prst="flowChartExtra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05" name="Google Shape;1505;p70"/>
            <p:cNvSpPr/>
            <p:nvPr/>
          </p:nvSpPr>
          <p:spPr>
            <a:xfrm>
              <a:off x="1150" y="2583"/>
              <a:ext cx="314" cy="20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06" name="Google Shape;1506;p70"/>
          <p:cNvSpPr/>
          <p:nvPr/>
        </p:nvSpPr>
        <p:spPr>
          <a:xfrm rot="-5400000">
            <a:off x="6495256" y="2299493"/>
            <a:ext cx="1411287" cy="327660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07" name="Google Shape;1507;p70"/>
          <p:cNvSpPr txBox="1"/>
          <p:nvPr/>
        </p:nvSpPr>
        <p:spPr>
          <a:xfrm>
            <a:off x="6705600" y="2743200"/>
            <a:ext cx="1250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-/FWCD</a:t>
            </a:r>
            <a:endParaRPr/>
          </a:p>
        </p:txBody>
      </p:sp>
      <p:grpSp>
        <p:nvGrpSpPr>
          <p:cNvPr id="1508" name="Google Shape;1508;p70"/>
          <p:cNvGrpSpPr/>
          <p:nvPr/>
        </p:nvGrpSpPr>
        <p:grpSpPr>
          <a:xfrm>
            <a:off x="8310562" y="2819400"/>
            <a:ext cx="457200" cy="522287"/>
            <a:chOff x="4368" y="3216"/>
            <a:chExt cx="768" cy="576"/>
          </a:xfrm>
        </p:grpSpPr>
        <p:sp>
          <p:nvSpPr>
            <p:cNvPr id="1509" name="Google Shape;1509;p70"/>
            <p:cNvSpPr txBox="1"/>
            <p:nvPr/>
          </p:nvSpPr>
          <p:spPr>
            <a:xfrm>
              <a:off x="4464" y="3408"/>
              <a:ext cx="576" cy="38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10" name="Google Shape;1510;p70"/>
            <p:cNvSpPr txBox="1"/>
            <p:nvPr/>
          </p:nvSpPr>
          <p:spPr>
            <a:xfrm>
              <a:off x="4704" y="3600"/>
              <a:ext cx="96"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511" name="Google Shape;1511;p70"/>
            <p:cNvGrpSpPr/>
            <p:nvPr/>
          </p:nvGrpSpPr>
          <p:grpSpPr>
            <a:xfrm>
              <a:off x="4848" y="3504"/>
              <a:ext cx="144" cy="144"/>
              <a:chOff x="4512" y="3504"/>
              <a:chExt cx="144" cy="144"/>
            </a:xfrm>
          </p:grpSpPr>
          <p:sp>
            <p:nvSpPr>
              <p:cNvPr id="1512" name="Google Shape;1512;p70"/>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513" name="Google Shape;1513;p70"/>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514" name="Google Shape;1514;p70"/>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515" name="Google Shape;1515;p70"/>
            <p:cNvGrpSpPr/>
            <p:nvPr/>
          </p:nvGrpSpPr>
          <p:grpSpPr>
            <a:xfrm>
              <a:off x="4512" y="3504"/>
              <a:ext cx="144" cy="144"/>
              <a:chOff x="4512" y="3504"/>
              <a:chExt cx="144" cy="144"/>
            </a:xfrm>
          </p:grpSpPr>
          <p:sp>
            <p:nvSpPr>
              <p:cNvPr id="1516" name="Google Shape;1516;p70"/>
              <p:cNvSpPr txBox="1"/>
              <p:nvPr/>
            </p:nvSpPr>
            <p:spPr>
              <a:xfrm>
                <a:off x="4512" y="3504"/>
                <a:ext cx="14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517" name="Google Shape;1517;p70"/>
              <p:cNvCxnSpPr/>
              <p:nvPr/>
            </p:nvCxnSpPr>
            <p:spPr>
              <a:xfrm>
                <a:off x="4560" y="350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1518" name="Google Shape;1518;p70"/>
              <p:cNvCxnSpPr/>
              <p:nvPr/>
            </p:nvCxnSpPr>
            <p:spPr>
              <a:xfrm>
                <a:off x="4512" y="3552"/>
                <a:ext cx="144" cy="0"/>
              </a:xfrm>
              <a:prstGeom prst="straightConnector1">
                <a:avLst/>
              </a:prstGeom>
              <a:noFill/>
              <a:ln cap="flat" cmpd="sng" w="9525">
                <a:solidFill>
                  <a:schemeClr val="dk1"/>
                </a:solidFill>
                <a:prstDash val="solid"/>
                <a:miter lim="800000"/>
                <a:headEnd len="med" w="med" type="none"/>
                <a:tailEnd len="med" w="med" type="none"/>
              </a:ln>
            </p:spPr>
          </p:cxnSp>
        </p:grpSp>
        <p:sp>
          <p:nvSpPr>
            <p:cNvPr id="1519" name="Google Shape;1519;p70"/>
            <p:cNvSpPr/>
            <p:nvPr/>
          </p:nvSpPr>
          <p:spPr>
            <a:xfrm>
              <a:off x="4368" y="3216"/>
              <a:ext cx="768" cy="192"/>
            </a:xfrm>
            <a:prstGeom prst="flowChartExtra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20" name="Google Shape;1520;p70"/>
          <p:cNvSpPr/>
          <p:nvPr/>
        </p:nvSpPr>
        <p:spPr>
          <a:xfrm>
            <a:off x="7315200" y="3200400"/>
            <a:ext cx="498475" cy="3254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521" name="Google Shape;1521;p70"/>
          <p:cNvCxnSpPr/>
          <p:nvPr/>
        </p:nvCxnSpPr>
        <p:spPr>
          <a:xfrm>
            <a:off x="4191000" y="3810000"/>
            <a:ext cx="914400" cy="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7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The River Problem</a:t>
            </a:r>
            <a:endParaRPr/>
          </a:p>
        </p:txBody>
      </p:sp>
      <p:sp>
        <p:nvSpPr>
          <p:cNvPr id="1527" name="Google Shape;1527;p7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28" name="Google Shape;1528;p71"/>
          <p:cNvSpPr txBox="1"/>
          <p:nvPr>
            <p:ph idx="1" type="body"/>
          </p:nvPr>
        </p:nvSpPr>
        <p:spPr>
          <a:xfrm>
            <a:off x="304800" y="1676400"/>
            <a:ext cx="8763000" cy="502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Problem formulation:</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State representation: location of farmer and items in both sides of river </a:t>
            </a:r>
            <a:endParaRPr/>
          </a:p>
          <a:p>
            <a:pPr indent="-228599" lvl="1" marL="547687" marR="0" rtl="0" algn="l">
              <a:lnSpc>
                <a:spcPct val="8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r>
              <a:rPr b="0" i="0" lang="en-US" sz="1800" u="none" cap="none" strike="noStrike">
                <a:solidFill>
                  <a:schemeClr val="dk1"/>
                </a:solidFill>
                <a:latin typeface="Libre Baskerville"/>
                <a:ea typeface="Libre Baskerville"/>
                <a:cs typeface="Libre Baskerville"/>
                <a:sym typeface="Libre Baskerville"/>
              </a:rPr>
              <a:t>items in South shore</a:t>
            </a:r>
            <a:r>
              <a:rPr b="0" i="0" lang="en-US" sz="2000" u="none" cap="none" strike="noStrike">
                <a:solidFill>
                  <a:schemeClr val="dk1"/>
                </a:solidFill>
                <a:latin typeface="Libre Baskerville"/>
                <a:ea typeface="Libre Baskerville"/>
                <a:cs typeface="Libre Baskerville"/>
                <a:sym typeface="Libre Baskerville"/>
              </a:rPr>
              <a:t> / </a:t>
            </a:r>
            <a:r>
              <a:rPr b="0" i="0" lang="en-US" sz="1800" u="none" cap="none" strike="noStrike">
                <a:solidFill>
                  <a:schemeClr val="dk1"/>
                </a:solidFill>
                <a:latin typeface="Libre Baskerville"/>
                <a:ea typeface="Libre Baskerville"/>
                <a:cs typeface="Libre Baskerville"/>
                <a:sym typeface="Libre Baskerville"/>
              </a:rPr>
              <a:t>items in North shore</a:t>
            </a:r>
            <a:r>
              <a:rPr b="0" i="0" lang="en-US" sz="2000" u="none" cap="none" strike="noStrike">
                <a:solidFill>
                  <a:schemeClr val="dk1"/>
                </a:solidFill>
                <a:latin typeface="Libre Baskerville"/>
                <a:ea typeface="Libre Baskerville"/>
                <a:cs typeface="Libre Baskerville"/>
                <a:sym typeface="Libre Baskerville"/>
              </a:rPr>
              <a:t>] : (</a:t>
            </a:r>
            <a:r>
              <a:rPr b="0" i="0" lang="en-US" sz="2000" u="none" cap="none" strike="noStrike">
                <a:solidFill>
                  <a:srgbClr val="FF0000"/>
                </a:solidFill>
                <a:latin typeface="Libre Baskerville"/>
                <a:ea typeface="Libre Baskerville"/>
                <a:cs typeface="Libre Baskerville"/>
                <a:sym typeface="Libre Baskerville"/>
              </a:rPr>
              <a:t>FWDC/-, FD/WC, C/FWD …</a:t>
            </a:r>
            <a:r>
              <a:rPr b="0" i="0" lang="en-US" sz="2000" u="none" cap="none" strike="noStrike">
                <a:solidFill>
                  <a:schemeClr val="dk1"/>
                </a:solidFill>
                <a:latin typeface="Libre Baskerville"/>
                <a:ea typeface="Libre Baskerville"/>
                <a:cs typeface="Libre Baskerville"/>
                <a:sym typeface="Libre Baskerville"/>
              </a:rPr>
              <a:t>)</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Initial State: farmer, wolf, duck and corn in the south shore        </a:t>
            </a:r>
            <a:r>
              <a:rPr b="0" i="0" lang="en-US" sz="2000" u="none" cap="none" strike="noStrike">
                <a:solidFill>
                  <a:srgbClr val="FF0000"/>
                </a:solidFill>
                <a:latin typeface="Libre Baskerville"/>
                <a:ea typeface="Libre Baskerville"/>
                <a:cs typeface="Libre Baskerville"/>
                <a:sym typeface="Libre Baskerville"/>
              </a:rPr>
              <a:t>FWDC/-</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Goal State: farmer, duck and corn in the north shore </a:t>
            </a:r>
            <a:endParaRPr/>
          </a:p>
          <a:p>
            <a:pPr indent="-228599" lvl="1" marL="547687" marR="0" rtl="0" algn="l">
              <a:lnSpc>
                <a:spcPct val="80000"/>
              </a:lnSpc>
              <a:spcBef>
                <a:spcPts val="300"/>
              </a:spcBef>
              <a:spcAft>
                <a:spcPts val="0"/>
              </a:spcAft>
              <a:buClr>
                <a:schemeClr val="accent2"/>
              </a:buClr>
              <a:buSzPts val="1700"/>
              <a:buFont typeface="Noto Sans Symbols"/>
              <a:buNone/>
            </a:pPr>
            <a:r>
              <a:rPr b="0" i="0" lang="en-US" sz="2000" u="none" cap="none" strike="noStrike">
                <a:solidFill>
                  <a:srgbClr val="FF0000"/>
                </a:solidFill>
                <a:latin typeface="Libre Baskerville"/>
                <a:ea typeface="Libre Baskerville"/>
                <a:cs typeface="Libre Baskerville"/>
                <a:sym typeface="Libre Baskerville"/>
              </a:rPr>
              <a:t>     -/FWDC</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folHlink"/>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Operators: the farmer takes in the boat at most one item from one side to the other side </a:t>
            </a:r>
            <a:endParaRPr/>
          </a:p>
          <a:p>
            <a:pPr indent="-228599" lvl="1" marL="547687" marR="0" rtl="0" algn="ctr">
              <a:lnSpc>
                <a:spcPct val="8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a:t>
            </a:r>
            <a:r>
              <a:rPr b="0" i="0" lang="en-US" sz="2000" u="none" cap="none" strike="noStrike">
                <a:solidFill>
                  <a:srgbClr val="FF0000"/>
                </a:solidFill>
                <a:latin typeface="Libre Baskerville"/>
                <a:ea typeface="Libre Baskerville"/>
                <a:cs typeface="Libre Baskerville"/>
                <a:sym typeface="Libre Baskerville"/>
              </a:rPr>
              <a:t>F-Takes-W, F-Takes-D, F-Takes-C, F-Takes-Self [himself only]</a:t>
            </a:r>
            <a:r>
              <a:rPr b="0" i="0" lang="en-US" sz="2000" u="none" cap="none" strike="noStrike">
                <a:solidFill>
                  <a:schemeClr val="dk1"/>
                </a:solidFill>
                <a:latin typeface="Libre Baskerville"/>
                <a:ea typeface="Libre Baskerville"/>
                <a:cs typeface="Libre Baskerville"/>
                <a:sym typeface="Libre Baskerville"/>
              </a:rPr>
              <a:t>)</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Path cost: the number of crossings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72"/>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The River Problem</a:t>
            </a:r>
            <a:endParaRPr/>
          </a:p>
        </p:txBody>
      </p:sp>
      <p:sp>
        <p:nvSpPr>
          <p:cNvPr id="1534" name="Google Shape;1534;p72"/>
          <p:cNvSpPr txBox="1"/>
          <p:nvPr>
            <p:ph idx="1" type="body"/>
          </p:nvPr>
        </p:nvSpPr>
        <p:spPr>
          <a:xfrm>
            <a:off x="533400" y="1752600"/>
            <a:ext cx="8610600" cy="10668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Problem solution: (path Cost = 7)</a:t>
            </a:r>
            <a:endParaRPr/>
          </a:p>
          <a:p>
            <a:pPr indent="-533400" lvl="0" marL="533400" rtl="0" algn="l">
              <a:lnSpc>
                <a:spcPct val="100000"/>
              </a:lnSpc>
              <a:spcBef>
                <a:spcPts val="500"/>
              </a:spcBef>
              <a:spcAft>
                <a:spcPts val="0"/>
              </a:spcAft>
              <a:buSzPts val="1530"/>
              <a:buNone/>
            </a:pPr>
            <a:r>
              <a:rPr b="0" i="0" lang="en-US" sz="1800" u="none">
                <a:solidFill>
                  <a:schemeClr val="dk1"/>
                </a:solidFill>
                <a:latin typeface="Libre Baskerville"/>
                <a:ea typeface="Libre Baskerville"/>
                <a:cs typeface="Libre Baskerville"/>
                <a:sym typeface="Libre Baskerville"/>
              </a:rPr>
              <a:t>While there are other possibilities here is one </a:t>
            </a:r>
            <a:r>
              <a:rPr b="1" i="0" lang="en-US" sz="1800" u="none">
                <a:solidFill>
                  <a:schemeClr val="dk1"/>
                </a:solidFill>
                <a:latin typeface="Libre Baskerville"/>
                <a:ea typeface="Libre Baskerville"/>
                <a:cs typeface="Libre Baskerville"/>
                <a:sym typeface="Libre Baskerville"/>
              </a:rPr>
              <a:t>7</a:t>
            </a:r>
            <a:r>
              <a:rPr b="0" i="0" lang="en-US" sz="1800" u="none">
                <a:solidFill>
                  <a:schemeClr val="dk1"/>
                </a:solidFill>
                <a:latin typeface="Libre Baskerville"/>
                <a:ea typeface="Libre Baskerville"/>
                <a:cs typeface="Libre Baskerville"/>
                <a:sym typeface="Libre Baskerville"/>
              </a:rPr>
              <a:t> step solution to the river problem</a:t>
            </a:r>
            <a:endParaRPr/>
          </a:p>
        </p:txBody>
      </p:sp>
      <p:sp>
        <p:nvSpPr>
          <p:cNvPr id="1535" name="Google Shape;1535;p7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36" name="Google Shape;1536;p72"/>
          <p:cNvGrpSpPr/>
          <p:nvPr/>
        </p:nvGrpSpPr>
        <p:grpSpPr>
          <a:xfrm>
            <a:off x="533400" y="2743200"/>
            <a:ext cx="8382000" cy="3581400"/>
            <a:chOff x="432" y="1680"/>
            <a:chExt cx="5280" cy="2256"/>
          </a:xfrm>
        </p:grpSpPr>
        <p:grpSp>
          <p:nvGrpSpPr>
            <p:cNvPr id="1537" name="Google Shape;1537;p72"/>
            <p:cNvGrpSpPr/>
            <p:nvPr/>
          </p:nvGrpSpPr>
          <p:grpSpPr>
            <a:xfrm>
              <a:off x="432" y="1686"/>
              <a:ext cx="864" cy="720"/>
              <a:chOff x="1344" y="1824"/>
              <a:chExt cx="864" cy="720"/>
            </a:xfrm>
          </p:grpSpPr>
          <p:sp>
            <p:nvSpPr>
              <p:cNvPr id="1538" name="Google Shape;1538;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39" name="Google Shape;1539;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40" name="Google Shape;1540;p72"/>
            <p:cNvSpPr txBox="1"/>
            <p:nvPr/>
          </p:nvSpPr>
          <p:spPr>
            <a:xfrm>
              <a:off x="432" y="2151"/>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41" name="Google Shape;1541;p72"/>
            <p:cNvSpPr txBox="1"/>
            <p:nvPr/>
          </p:nvSpPr>
          <p:spPr>
            <a:xfrm>
              <a:off x="624" y="2151"/>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42" name="Google Shape;1542;p72"/>
            <p:cNvSpPr txBox="1"/>
            <p:nvPr/>
          </p:nvSpPr>
          <p:spPr>
            <a:xfrm>
              <a:off x="863" y="2151"/>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43" name="Google Shape;1543;p72"/>
            <p:cNvSpPr txBox="1"/>
            <p:nvPr/>
          </p:nvSpPr>
          <p:spPr>
            <a:xfrm>
              <a:off x="1055" y="2151"/>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grpSp>
          <p:nvGrpSpPr>
            <p:cNvPr id="1544" name="Google Shape;1544;p72"/>
            <p:cNvGrpSpPr/>
            <p:nvPr/>
          </p:nvGrpSpPr>
          <p:grpSpPr>
            <a:xfrm>
              <a:off x="432" y="3072"/>
              <a:ext cx="864" cy="720"/>
              <a:chOff x="1344" y="1824"/>
              <a:chExt cx="864" cy="720"/>
            </a:xfrm>
          </p:grpSpPr>
          <p:sp>
            <p:nvSpPr>
              <p:cNvPr id="1545" name="Google Shape;1545;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46" name="Google Shape;1546;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47" name="Google Shape;1547;p72"/>
            <p:cNvSpPr txBox="1"/>
            <p:nvPr/>
          </p:nvSpPr>
          <p:spPr>
            <a:xfrm>
              <a:off x="432" y="3072"/>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48" name="Google Shape;1548;p72"/>
            <p:cNvSpPr txBox="1"/>
            <p:nvPr/>
          </p:nvSpPr>
          <p:spPr>
            <a:xfrm>
              <a:off x="624" y="3072"/>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49" name="Google Shape;1549;p72"/>
            <p:cNvSpPr txBox="1"/>
            <p:nvPr/>
          </p:nvSpPr>
          <p:spPr>
            <a:xfrm>
              <a:off x="863" y="3072"/>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50" name="Google Shape;1550;p72"/>
            <p:cNvSpPr txBox="1"/>
            <p:nvPr/>
          </p:nvSpPr>
          <p:spPr>
            <a:xfrm>
              <a:off x="1055" y="3072"/>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grpSp>
          <p:nvGrpSpPr>
            <p:cNvPr id="1551" name="Google Shape;1551;p72"/>
            <p:cNvGrpSpPr/>
            <p:nvPr/>
          </p:nvGrpSpPr>
          <p:grpSpPr>
            <a:xfrm>
              <a:off x="1296" y="3476"/>
              <a:ext cx="864" cy="220"/>
              <a:chOff x="1296" y="3380"/>
              <a:chExt cx="864" cy="220"/>
            </a:xfrm>
          </p:grpSpPr>
          <p:cxnSp>
            <p:nvCxnSpPr>
              <p:cNvPr id="1552" name="Google Shape;1552;p72"/>
              <p:cNvCxnSpPr/>
              <p:nvPr/>
            </p:nvCxnSpPr>
            <p:spPr>
              <a:xfrm rot="10800000">
                <a:off x="1302" y="3600"/>
                <a:ext cx="612" cy="0"/>
              </a:xfrm>
              <a:prstGeom prst="straightConnector1">
                <a:avLst/>
              </a:prstGeom>
              <a:noFill/>
              <a:ln cap="flat" cmpd="sng" w="9525">
                <a:solidFill>
                  <a:schemeClr val="dk1"/>
                </a:solidFill>
                <a:prstDash val="solid"/>
                <a:miter lim="800000"/>
                <a:headEnd len="med" w="med" type="none"/>
                <a:tailEnd len="med" w="med" type="triangle"/>
              </a:ln>
            </p:spPr>
          </p:cxnSp>
          <p:sp>
            <p:nvSpPr>
              <p:cNvPr id="1553" name="Google Shape;1553;p72"/>
              <p:cNvSpPr txBox="1"/>
              <p:nvPr/>
            </p:nvSpPr>
            <p:spPr>
              <a:xfrm>
                <a:off x="1296" y="3380"/>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F-Takes-D</a:t>
                </a:r>
                <a:endParaRPr/>
              </a:p>
            </p:txBody>
          </p:sp>
        </p:grpSp>
        <p:sp>
          <p:nvSpPr>
            <p:cNvPr id="1554" name="Google Shape;1554;p72"/>
            <p:cNvSpPr txBox="1"/>
            <p:nvPr/>
          </p:nvSpPr>
          <p:spPr>
            <a:xfrm>
              <a:off x="432" y="2400"/>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Initial State</a:t>
              </a:r>
              <a:endParaRPr/>
            </a:p>
          </p:txBody>
        </p:sp>
        <p:grpSp>
          <p:nvGrpSpPr>
            <p:cNvPr id="1555" name="Google Shape;1555;p72"/>
            <p:cNvGrpSpPr/>
            <p:nvPr/>
          </p:nvGrpSpPr>
          <p:grpSpPr>
            <a:xfrm>
              <a:off x="1296" y="1680"/>
              <a:ext cx="1488" cy="864"/>
              <a:chOff x="1296" y="1584"/>
              <a:chExt cx="1488" cy="864"/>
            </a:xfrm>
          </p:grpSpPr>
          <p:grpSp>
            <p:nvGrpSpPr>
              <p:cNvPr id="1556" name="Google Shape;1556;p72"/>
              <p:cNvGrpSpPr/>
              <p:nvPr/>
            </p:nvGrpSpPr>
            <p:grpSpPr>
              <a:xfrm>
                <a:off x="1920" y="1590"/>
                <a:ext cx="864" cy="720"/>
                <a:chOff x="1344" y="1824"/>
                <a:chExt cx="864" cy="720"/>
              </a:xfrm>
            </p:grpSpPr>
            <p:sp>
              <p:nvSpPr>
                <p:cNvPr id="1557" name="Google Shape;1557;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58" name="Google Shape;1558;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59" name="Google Shape;1559;p72"/>
              <p:cNvSpPr txBox="1"/>
              <p:nvPr/>
            </p:nvSpPr>
            <p:spPr>
              <a:xfrm>
                <a:off x="1920" y="1584"/>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60" name="Google Shape;1560;p72"/>
              <p:cNvSpPr txBox="1"/>
              <p:nvPr/>
            </p:nvSpPr>
            <p:spPr>
              <a:xfrm>
                <a:off x="2112" y="2055"/>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61" name="Google Shape;1561;p72"/>
              <p:cNvSpPr txBox="1"/>
              <p:nvPr/>
            </p:nvSpPr>
            <p:spPr>
              <a:xfrm>
                <a:off x="2350" y="1584"/>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62" name="Google Shape;1562;p72"/>
              <p:cNvSpPr txBox="1"/>
              <p:nvPr/>
            </p:nvSpPr>
            <p:spPr>
              <a:xfrm>
                <a:off x="2542" y="2055"/>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cxnSp>
            <p:nvCxnSpPr>
              <p:cNvPr id="1563" name="Google Shape;1563;p72"/>
              <p:cNvCxnSpPr/>
              <p:nvPr/>
            </p:nvCxnSpPr>
            <p:spPr>
              <a:xfrm>
                <a:off x="1296" y="1710"/>
                <a:ext cx="612" cy="0"/>
              </a:xfrm>
              <a:prstGeom prst="straightConnector1">
                <a:avLst/>
              </a:prstGeom>
              <a:noFill/>
              <a:ln cap="flat" cmpd="sng" w="9525">
                <a:solidFill>
                  <a:schemeClr val="dk1"/>
                </a:solidFill>
                <a:prstDash val="solid"/>
                <a:miter lim="800000"/>
                <a:headEnd len="med" w="med" type="none"/>
                <a:tailEnd len="med" w="med" type="triangle"/>
              </a:ln>
            </p:spPr>
          </p:cxnSp>
          <p:sp>
            <p:nvSpPr>
              <p:cNvPr id="1564" name="Google Shape;1564;p72"/>
              <p:cNvSpPr txBox="1"/>
              <p:nvPr/>
            </p:nvSpPr>
            <p:spPr>
              <a:xfrm>
                <a:off x="1296" y="1776"/>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F-Takes-D</a:t>
                </a:r>
                <a:endParaRPr/>
              </a:p>
            </p:txBody>
          </p:sp>
          <p:sp>
            <p:nvSpPr>
              <p:cNvPr id="1565" name="Google Shape;1565;p72"/>
              <p:cNvSpPr txBox="1"/>
              <p:nvPr/>
            </p:nvSpPr>
            <p:spPr>
              <a:xfrm>
                <a:off x="1920" y="2304"/>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WC/FD</a:t>
                </a:r>
                <a:endParaRPr/>
              </a:p>
            </p:txBody>
          </p:sp>
        </p:grpSp>
        <p:sp>
          <p:nvSpPr>
            <p:cNvPr id="1566" name="Google Shape;1566;p72"/>
            <p:cNvSpPr txBox="1"/>
            <p:nvPr/>
          </p:nvSpPr>
          <p:spPr>
            <a:xfrm>
              <a:off x="432" y="3792"/>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1400"/>
                <a:buFont typeface="Arial"/>
                <a:buNone/>
              </a:pPr>
              <a:r>
                <a:rPr b="1" i="0" lang="en-US" sz="1400" u="none">
                  <a:solidFill>
                    <a:schemeClr val="hlink"/>
                  </a:solidFill>
                  <a:latin typeface="Arial"/>
                  <a:ea typeface="Arial"/>
                  <a:cs typeface="Arial"/>
                  <a:sym typeface="Arial"/>
                </a:rPr>
                <a:t>Goal State</a:t>
              </a:r>
              <a:endParaRPr/>
            </a:p>
          </p:txBody>
        </p:sp>
        <p:grpSp>
          <p:nvGrpSpPr>
            <p:cNvPr id="1567" name="Google Shape;1567;p72"/>
            <p:cNvGrpSpPr/>
            <p:nvPr/>
          </p:nvGrpSpPr>
          <p:grpSpPr>
            <a:xfrm>
              <a:off x="1920" y="3072"/>
              <a:ext cx="1728" cy="864"/>
              <a:chOff x="1920" y="2976"/>
              <a:chExt cx="1728" cy="864"/>
            </a:xfrm>
          </p:grpSpPr>
          <p:sp>
            <p:nvSpPr>
              <p:cNvPr id="1568" name="Google Shape;1568;p72"/>
              <p:cNvSpPr txBox="1"/>
              <p:nvPr/>
            </p:nvSpPr>
            <p:spPr>
              <a:xfrm>
                <a:off x="2784" y="3360"/>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F-Takes-S</a:t>
                </a:r>
                <a:endParaRPr/>
              </a:p>
            </p:txBody>
          </p:sp>
          <p:grpSp>
            <p:nvGrpSpPr>
              <p:cNvPr id="1569" name="Google Shape;1569;p72"/>
              <p:cNvGrpSpPr/>
              <p:nvPr/>
            </p:nvGrpSpPr>
            <p:grpSpPr>
              <a:xfrm>
                <a:off x="1920" y="2976"/>
                <a:ext cx="1482" cy="864"/>
                <a:chOff x="1920" y="2976"/>
                <a:chExt cx="1482" cy="864"/>
              </a:xfrm>
            </p:grpSpPr>
            <p:grpSp>
              <p:nvGrpSpPr>
                <p:cNvPr id="1570" name="Google Shape;1570;p72"/>
                <p:cNvGrpSpPr/>
                <p:nvPr/>
              </p:nvGrpSpPr>
              <p:grpSpPr>
                <a:xfrm>
                  <a:off x="1920" y="2976"/>
                  <a:ext cx="864" cy="720"/>
                  <a:chOff x="1344" y="1824"/>
                  <a:chExt cx="864" cy="720"/>
                </a:xfrm>
              </p:grpSpPr>
              <p:sp>
                <p:nvSpPr>
                  <p:cNvPr id="1571" name="Google Shape;1571;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72" name="Google Shape;1572;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73" name="Google Shape;1573;p72"/>
                <p:cNvSpPr txBox="1"/>
                <p:nvPr/>
              </p:nvSpPr>
              <p:spPr>
                <a:xfrm>
                  <a:off x="1920" y="3441"/>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74" name="Google Shape;1574;p72"/>
                <p:cNvSpPr txBox="1"/>
                <p:nvPr/>
              </p:nvSpPr>
              <p:spPr>
                <a:xfrm>
                  <a:off x="2112" y="2985"/>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75" name="Google Shape;1575;p72"/>
                <p:cNvSpPr txBox="1"/>
                <p:nvPr/>
              </p:nvSpPr>
              <p:spPr>
                <a:xfrm>
                  <a:off x="2350" y="3441"/>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76" name="Google Shape;1576;p72"/>
                <p:cNvSpPr txBox="1"/>
                <p:nvPr/>
              </p:nvSpPr>
              <p:spPr>
                <a:xfrm>
                  <a:off x="2542" y="2985"/>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cxnSp>
              <p:nvCxnSpPr>
                <p:cNvPr id="1577" name="Google Shape;1577;p72"/>
                <p:cNvCxnSpPr/>
                <p:nvPr/>
              </p:nvCxnSpPr>
              <p:spPr>
                <a:xfrm rot="10800000">
                  <a:off x="2790" y="3600"/>
                  <a:ext cx="612" cy="0"/>
                </a:xfrm>
                <a:prstGeom prst="straightConnector1">
                  <a:avLst/>
                </a:prstGeom>
                <a:noFill/>
                <a:ln cap="flat" cmpd="sng" w="9525">
                  <a:solidFill>
                    <a:schemeClr val="dk1"/>
                  </a:solidFill>
                  <a:prstDash val="solid"/>
                  <a:miter lim="800000"/>
                  <a:headEnd len="med" w="med" type="none"/>
                  <a:tailEnd len="med" w="med" type="triangle"/>
                </a:ln>
              </p:spPr>
            </p:cxnSp>
            <p:sp>
              <p:nvSpPr>
                <p:cNvPr id="1578" name="Google Shape;1578;p72"/>
                <p:cNvSpPr txBox="1"/>
                <p:nvPr/>
              </p:nvSpPr>
              <p:spPr>
                <a:xfrm>
                  <a:off x="1920" y="3696"/>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FD/WC</a:t>
                  </a:r>
                  <a:endParaRPr/>
                </a:p>
              </p:txBody>
            </p:sp>
          </p:grpSp>
        </p:grpSp>
        <p:grpSp>
          <p:nvGrpSpPr>
            <p:cNvPr id="1579" name="Google Shape;1579;p72"/>
            <p:cNvGrpSpPr/>
            <p:nvPr/>
          </p:nvGrpSpPr>
          <p:grpSpPr>
            <a:xfrm>
              <a:off x="3408" y="3072"/>
              <a:ext cx="1728" cy="864"/>
              <a:chOff x="3408" y="2976"/>
              <a:chExt cx="1728" cy="864"/>
            </a:xfrm>
          </p:grpSpPr>
          <p:sp>
            <p:nvSpPr>
              <p:cNvPr id="1580" name="Google Shape;1580;p72"/>
              <p:cNvSpPr txBox="1"/>
              <p:nvPr/>
            </p:nvSpPr>
            <p:spPr>
              <a:xfrm>
                <a:off x="4272" y="3360"/>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F-Takes-C</a:t>
                </a:r>
                <a:endParaRPr/>
              </a:p>
            </p:txBody>
          </p:sp>
          <p:grpSp>
            <p:nvGrpSpPr>
              <p:cNvPr id="1581" name="Google Shape;1581;p72"/>
              <p:cNvGrpSpPr/>
              <p:nvPr/>
            </p:nvGrpSpPr>
            <p:grpSpPr>
              <a:xfrm>
                <a:off x="3408" y="2976"/>
                <a:ext cx="1440" cy="864"/>
                <a:chOff x="3408" y="2976"/>
                <a:chExt cx="1440" cy="864"/>
              </a:xfrm>
            </p:grpSpPr>
            <p:grpSp>
              <p:nvGrpSpPr>
                <p:cNvPr id="1582" name="Google Shape;1582;p72"/>
                <p:cNvGrpSpPr/>
                <p:nvPr/>
              </p:nvGrpSpPr>
              <p:grpSpPr>
                <a:xfrm>
                  <a:off x="3408" y="2976"/>
                  <a:ext cx="864" cy="720"/>
                  <a:chOff x="1344" y="1824"/>
                  <a:chExt cx="864" cy="720"/>
                </a:xfrm>
              </p:grpSpPr>
              <p:sp>
                <p:nvSpPr>
                  <p:cNvPr id="1583" name="Google Shape;1583;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84" name="Google Shape;1584;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85" name="Google Shape;1585;p72"/>
                <p:cNvSpPr txBox="1"/>
                <p:nvPr/>
              </p:nvSpPr>
              <p:spPr>
                <a:xfrm>
                  <a:off x="3408" y="2976"/>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86" name="Google Shape;1586;p72"/>
                <p:cNvSpPr txBox="1"/>
                <p:nvPr/>
              </p:nvSpPr>
              <p:spPr>
                <a:xfrm>
                  <a:off x="3600" y="2976"/>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87" name="Google Shape;1587;p72"/>
                <p:cNvSpPr txBox="1"/>
                <p:nvPr/>
              </p:nvSpPr>
              <p:spPr>
                <a:xfrm>
                  <a:off x="3838" y="3441"/>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88" name="Google Shape;1588;p72"/>
                <p:cNvSpPr txBox="1"/>
                <p:nvPr/>
              </p:nvSpPr>
              <p:spPr>
                <a:xfrm>
                  <a:off x="4030" y="2976"/>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cxnSp>
              <p:nvCxnSpPr>
                <p:cNvPr id="1589" name="Google Shape;1589;p72"/>
                <p:cNvCxnSpPr/>
                <p:nvPr/>
              </p:nvCxnSpPr>
              <p:spPr>
                <a:xfrm flipH="1">
                  <a:off x="4278" y="3599"/>
                  <a:ext cx="570" cy="2"/>
                </a:xfrm>
                <a:prstGeom prst="straightConnector1">
                  <a:avLst/>
                </a:prstGeom>
                <a:noFill/>
                <a:ln cap="flat" cmpd="sng" w="9525">
                  <a:solidFill>
                    <a:schemeClr val="dk1"/>
                  </a:solidFill>
                  <a:prstDash val="solid"/>
                  <a:miter lim="800000"/>
                  <a:headEnd len="med" w="med" type="none"/>
                  <a:tailEnd len="med" w="med" type="triangle"/>
                </a:ln>
              </p:spPr>
            </p:cxnSp>
            <p:sp>
              <p:nvSpPr>
                <p:cNvPr id="1590" name="Google Shape;1590;p72"/>
                <p:cNvSpPr txBox="1"/>
                <p:nvPr/>
              </p:nvSpPr>
              <p:spPr>
                <a:xfrm>
                  <a:off x="3408" y="3696"/>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D/FWC</a:t>
                  </a:r>
                  <a:endParaRPr/>
                </a:p>
              </p:txBody>
            </p:sp>
          </p:grpSp>
        </p:grpSp>
        <p:grpSp>
          <p:nvGrpSpPr>
            <p:cNvPr id="1591" name="Google Shape;1591;p72"/>
            <p:cNvGrpSpPr/>
            <p:nvPr/>
          </p:nvGrpSpPr>
          <p:grpSpPr>
            <a:xfrm>
              <a:off x="4752" y="2412"/>
              <a:ext cx="960" cy="1524"/>
              <a:chOff x="4752" y="2358"/>
              <a:chExt cx="960" cy="1524"/>
            </a:xfrm>
          </p:grpSpPr>
          <p:grpSp>
            <p:nvGrpSpPr>
              <p:cNvPr id="1592" name="Google Shape;1592;p72"/>
              <p:cNvGrpSpPr/>
              <p:nvPr/>
            </p:nvGrpSpPr>
            <p:grpSpPr>
              <a:xfrm>
                <a:off x="4848" y="3018"/>
                <a:ext cx="864" cy="720"/>
                <a:chOff x="1344" y="1824"/>
                <a:chExt cx="864" cy="720"/>
              </a:xfrm>
            </p:grpSpPr>
            <p:sp>
              <p:nvSpPr>
                <p:cNvPr id="1593" name="Google Shape;1593;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94" name="Google Shape;1594;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595" name="Google Shape;1595;p72"/>
              <p:cNvSpPr txBox="1"/>
              <p:nvPr/>
            </p:nvSpPr>
            <p:spPr>
              <a:xfrm>
                <a:off x="4848" y="3483"/>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596" name="Google Shape;1596;p72"/>
              <p:cNvSpPr txBox="1"/>
              <p:nvPr/>
            </p:nvSpPr>
            <p:spPr>
              <a:xfrm>
                <a:off x="5040" y="3018"/>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597" name="Google Shape;1597;p72"/>
              <p:cNvSpPr txBox="1"/>
              <p:nvPr/>
            </p:nvSpPr>
            <p:spPr>
              <a:xfrm>
                <a:off x="5278" y="3483"/>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598" name="Google Shape;1598;p72"/>
              <p:cNvSpPr txBox="1"/>
              <p:nvPr/>
            </p:nvSpPr>
            <p:spPr>
              <a:xfrm>
                <a:off x="5470" y="3483"/>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cxnSp>
            <p:nvCxnSpPr>
              <p:cNvPr id="1599" name="Google Shape;1599;p72"/>
              <p:cNvCxnSpPr/>
              <p:nvPr/>
            </p:nvCxnSpPr>
            <p:spPr>
              <a:xfrm>
                <a:off x="5280" y="2358"/>
                <a:ext cx="0" cy="654"/>
              </a:xfrm>
              <a:prstGeom prst="straightConnector1">
                <a:avLst/>
              </a:prstGeom>
              <a:noFill/>
              <a:ln cap="flat" cmpd="sng" w="9525">
                <a:solidFill>
                  <a:schemeClr val="dk1"/>
                </a:solidFill>
                <a:prstDash val="solid"/>
                <a:miter lim="800000"/>
                <a:headEnd len="med" w="med" type="none"/>
                <a:tailEnd len="med" w="med" type="triangle"/>
              </a:ln>
            </p:spPr>
          </p:cxnSp>
          <p:sp>
            <p:nvSpPr>
              <p:cNvPr id="1600" name="Google Shape;1600;p72"/>
              <p:cNvSpPr txBox="1"/>
              <p:nvPr/>
            </p:nvSpPr>
            <p:spPr>
              <a:xfrm>
                <a:off x="4752" y="2668"/>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F-Takes-D</a:t>
                </a:r>
                <a:endParaRPr/>
              </a:p>
            </p:txBody>
          </p:sp>
          <p:sp>
            <p:nvSpPr>
              <p:cNvPr id="1601" name="Google Shape;1601;p72"/>
              <p:cNvSpPr txBox="1"/>
              <p:nvPr/>
            </p:nvSpPr>
            <p:spPr>
              <a:xfrm>
                <a:off x="4848" y="3738"/>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FDC/W</a:t>
                </a:r>
                <a:endParaRPr/>
              </a:p>
            </p:txBody>
          </p:sp>
        </p:grpSp>
        <p:grpSp>
          <p:nvGrpSpPr>
            <p:cNvPr id="1602" name="Google Shape;1602;p72"/>
            <p:cNvGrpSpPr/>
            <p:nvPr/>
          </p:nvGrpSpPr>
          <p:grpSpPr>
            <a:xfrm>
              <a:off x="4272" y="1728"/>
              <a:ext cx="1440" cy="858"/>
              <a:chOff x="4272" y="1632"/>
              <a:chExt cx="1440" cy="858"/>
            </a:xfrm>
          </p:grpSpPr>
          <p:grpSp>
            <p:nvGrpSpPr>
              <p:cNvPr id="1603" name="Google Shape;1603;p72"/>
              <p:cNvGrpSpPr/>
              <p:nvPr/>
            </p:nvGrpSpPr>
            <p:grpSpPr>
              <a:xfrm>
                <a:off x="4848" y="1632"/>
                <a:ext cx="864" cy="720"/>
                <a:chOff x="1344" y="1824"/>
                <a:chExt cx="864" cy="720"/>
              </a:xfrm>
            </p:grpSpPr>
            <p:sp>
              <p:nvSpPr>
                <p:cNvPr id="1604" name="Google Shape;1604;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05" name="Google Shape;1605;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606" name="Google Shape;1606;p72"/>
              <p:cNvSpPr txBox="1"/>
              <p:nvPr/>
            </p:nvSpPr>
            <p:spPr>
              <a:xfrm>
                <a:off x="4848" y="1635"/>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607" name="Google Shape;1607;p72"/>
              <p:cNvSpPr txBox="1"/>
              <p:nvPr/>
            </p:nvSpPr>
            <p:spPr>
              <a:xfrm>
                <a:off x="5040" y="1635"/>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608" name="Google Shape;1608;p72"/>
              <p:cNvSpPr txBox="1"/>
              <p:nvPr/>
            </p:nvSpPr>
            <p:spPr>
              <a:xfrm>
                <a:off x="5278" y="1635"/>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609" name="Google Shape;1609;p72"/>
              <p:cNvSpPr txBox="1"/>
              <p:nvPr/>
            </p:nvSpPr>
            <p:spPr>
              <a:xfrm>
                <a:off x="5470" y="2097"/>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sp>
            <p:nvSpPr>
              <p:cNvPr id="1610" name="Google Shape;1610;p72"/>
              <p:cNvSpPr txBox="1"/>
              <p:nvPr/>
            </p:nvSpPr>
            <p:spPr>
              <a:xfrm>
                <a:off x="4272" y="1776"/>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F-Takes-W</a:t>
                </a:r>
                <a:endParaRPr/>
              </a:p>
            </p:txBody>
          </p:sp>
          <p:sp>
            <p:nvSpPr>
              <p:cNvPr id="1611" name="Google Shape;1611;p72"/>
              <p:cNvSpPr txBox="1"/>
              <p:nvPr/>
            </p:nvSpPr>
            <p:spPr>
              <a:xfrm>
                <a:off x="4848" y="2346"/>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C/FWD</a:t>
                </a:r>
                <a:endParaRPr/>
              </a:p>
            </p:txBody>
          </p:sp>
          <p:cxnSp>
            <p:nvCxnSpPr>
              <p:cNvPr id="1612" name="Google Shape;1612;p72"/>
              <p:cNvCxnSpPr/>
              <p:nvPr/>
            </p:nvCxnSpPr>
            <p:spPr>
              <a:xfrm>
                <a:off x="4272" y="1680"/>
                <a:ext cx="576"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613" name="Google Shape;1613;p72"/>
            <p:cNvGrpSpPr/>
            <p:nvPr/>
          </p:nvGrpSpPr>
          <p:grpSpPr>
            <a:xfrm>
              <a:off x="2791" y="1686"/>
              <a:ext cx="1481" cy="858"/>
              <a:chOff x="2790" y="1590"/>
              <a:chExt cx="1482" cy="858"/>
            </a:xfrm>
          </p:grpSpPr>
          <p:cxnSp>
            <p:nvCxnSpPr>
              <p:cNvPr id="1614" name="Google Shape;1614;p72"/>
              <p:cNvCxnSpPr/>
              <p:nvPr/>
            </p:nvCxnSpPr>
            <p:spPr>
              <a:xfrm>
                <a:off x="2790" y="1686"/>
                <a:ext cx="612" cy="0"/>
              </a:xfrm>
              <a:prstGeom prst="straightConnector1">
                <a:avLst/>
              </a:prstGeom>
              <a:noFill/>
              <a:ln cap="flat" cmpd="sng" w="9525">
                <a:solidFill>
                  <a:schemeClr val="dk1"/>
                </a:solidFill>
                <a:prstDash val="solid"/>
                <a:miter lim="800000"/>
                <a:headEnd len="med" w="med" type="none"/>
                <a:tailEnd len="med" w="med" type="triangle"/>
              </a:ln>
            </p:spPr>
          </p:cxnSp>
          <p:sp>
            <p:nvSpPr>
              <p:cNvPr id="1615" name="Google Shape;1615;p72"/>
              <p:cNvSpPr txBox="1"/>
              <p:nvPr/>
            </p:nvSpPr>
            <p:spPr>
              <a:xfrm>
                <a:off x="2832" y="1776"/>
                <a:ext cx="864" cy="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00"/>
                  <a:buFont typeface="Arial"/>
                  <a:buNone/>
                </a:pPr>
                <a:r>
                  <a:rPr b="1" i="0" lang="en-US" sz="1400" u="none">
                    <a:solidFill>
                      <a:schemeClr val="folHlink"/>
                    </a:solidFill>
                    <a:latin typeface="Arial"/>
                    <a:ea typeface="Arial"/>
                    <a:cs typeface="Arial"/>
                    <a:sym typeface="Arial"/>
                  </a:rPr>
                  <a:t>F-Takes-S</a:t>
                </a:r>
                <a:endParaRPr/>
              </a:p>
            </p:txBody>
          </p:sp>
          <p:grpSp>
            <p:nvGrpSpPr>
              <p:cNvPr id="1616" name="Google Shape;1616;p72"/>
              <p:cNvGrpSpPr/>
              <p:nvPr/>
            </p:nvGrpSpPr>
            <p:grpSpPr>
              <a:xfrm>
                <a:off x="3408" y="1590"/>
                <a:ext cx="864" cy="720"/>
                <a:chOff x="1344" y="1824"/>
                <a:chExt cx="864" cy="720"/>
              </a:xfrm>
            </p:grpSpPr>
            <p:sp>
              <p:nvSpPr>
                <p:cNvPr id="1617" name="Google Shape;1617;p72"/>
                <p:cNvSpPr/>
                <p:nvPr/>
              </p:nvSpPr>
              <p:spPr>
                <a:xfrm rot="5400000">
                  <a:off x="1608" y="1800"/>
                  <a:ext cx="288" cy="720"/>
                </a:xfrm>
                <a:custGeom>
                  <a:rect b="b" l="l" r="r" t="t"/>
                  <a:pathLst>
                    <a:path extrusionOk="0" h="1134" w="2010">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cap="flat" cmpd="sng" w="9525">
                  <a:solidFill>
                    <a:srgbClr val="99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18" name="Google Shape;1618;p72"/>
                <p:cNvSpPr txBox="1"/>
                <p:nvPr/>
              </p:nvSpPr>
              <p:spPr>
                <a:xfrm>
                  <a:off x="1344" y="1824"/>
                  <a:ext cx="864" cy="72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619" name="Google Shape;1619;p72"/>
              <p:cNvSpPr txBox="1"/>
              <p:nvPr/>
            </p:nvSpPr>
            <p:spPr>
              <a:xfrm>
                <a:off x="3408" y="2055"/>
                <a:ext cx="20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a:t>
                </a:r>
                <a:endParaRPr/>
              </a:p>
            </p:txBody>
          </p:sp>
          <p:sp>
            <p:nvSpPr>
              <p:cNvPr id="1620" name="Google Shape;1620;p72"/>
              <p:cNvSpPr txBox="1"/>
              <p:nvPr/>
            </p:nvSpPr>
            <p:spPr>
              <a:xfrm>
                <a:off x="3600" y="2055"/>
                <a:ext cx="2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a:t>
                </a:r>
                <a:endParaRPr/>
              </a:p>
            </p:txBody>
          </p:sp>
          <p:sp>
            <p:nvSpPr>
              <p:cNvPr id="1621" name="Google Shape;1621;p72"/>
              <p:cNvSpPr txBox="1"/>
              <p:nvPr/>
            </p:nvSpPr>
            <p:spPr>
              <a:xfrm>
                <a:off x="3838" y="1593"/>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p:txBody>
          </p:sp>
          <p:sp>
            <p:nvSpPr>
              <p:cNvPr id="1622" name="Google Shape;1622;p72"/>
              <p:cNvSpPr txBox="1"/>
              <p:nvPr/>
            </p:nvSpPr>
            <p:spPr>
              <a:xfrm>
                <a:off x="4030" y="2055"/>
                <a:ext cx="2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p:txBody>
          </p:sp>
          <p:sp>
            <p:nvSpPr>
              <p:cNvPr id="1623" name="Google Shape;1623;p72"/>
              <p:cNvSpPr txBox="1"/>
              <p:nvPr/>
            </p:nvSpPr>
            <p:spPr>
              <a:xfrm>
                <a:off x="3408" y="2304"/>
                <a:ext cx="864" cy="14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FWC/D</a:t>
                </a:r>
                <a:endParaRPr/>
              </a:p>
            </p:txBody>
          </p:sp>
        </p:gr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7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29" name="Google Shape;1629;p7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90000"/>
              </a:lnSpc>
              <a:spcBef>
                <a:spcPts val="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Search: process of constructing sequences of actions that achieve a goal given a problem.</a:t>
            </a:r>
            <a:endParaRPr/>
          </a:p>
          <a:p>
            <a:pPr indent="-273050" lvl="0" marL="273050" marR="0" rtl="0" algn="just">
              <a:lnSpc>
                <a:spcPct val="90000"/>
              </a:lnSpc>
              <a:spcBef>
                <a:spcPts val="500"/>
              </a:spcBef>
              <a:spcAft>
                <a:spcPts val="0"/>
              </a:spcAft>
              <a:buClr>
                <a:schemeClr val="accent1"/>
              </a:buClr>
              <a:buSzPts val="765"/>
              <a:buFont typeface="Noto Sans Symbols"/>
              <a:buNone/>
            </a:pPr>
            <a:r>
              <a:t/>
            </a:r>
            <a:endParaRPr b="0" i="0" sz="900" u="none">
              <a:solidFill>
                <a:schemeClr val="dk1"/>
              </a:solidFill>
              <a:latin typeface="Libre Baskerville"/>
              <a:ea typeface="Libre Baskerville"/>
              <a:cs typeface="Libre Baskerville"/>
              <a:sym typeface="Libre Baskerville"/>
            </a:endParaRPr>
          </a:p>
          <a:p>
            <a:pPr indent="-273050" lvl="0" marL="273050" marR="0" rtl="0" algn="just">
              <a:lnSpc>
                <a:spcPct val="90000"/>
              </a:lnSpc>
              <a:spcBef>
                <a:spcPts val="5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It is assumed that the environment is observable, deterministic, static and completely known.</a:t>
            </a:r>
            <a:endParaRPr/>
          </a:p>
          <a:p>
            <a:pPr indent="-224472" lvl="0" marL="273050" marR="0" rtl="0" algn="just">
              <a:lnSpc>
                <a:spcPct val="90000"/>
              </a:lnSpc>
              <a:spcBef>
                <a:spcPts val="500"/>
              </a:spcBef>
              <a:spcAft>
                <a:spcPts val="0"/>
              </a:spcAft>
              <a:buClr>
                <a:schemeClr val="accent2"/>
              </a:buClr>
              <a:buSzPts val="765"/>
              <a:buFont typeface="Noto Sans Symbols"/>
              <a:buNone/>
            </a:pPr>
            <a:r>
              <a:t/>
            </a:r>
            <a:endParaRPr b="0" i="0" sz="900" u="none">
              <a:solidFill>
                <a:schemeClr val="dk1"/>
              </a:solidFill>
              <a:latin typeface="Libre Baskerville"/>
              <a:ea typeface="Libre Baskerville"/>
              <a:cs typeface="Libre Baskerville"/>
              <a:sym typeface="Libre Baskerville"/>
            </a:endParaRPr>
          </a:p>
          <a:p>
            <a:pPr indent="-273050" lvl="0" marL="273050" marR="0" rtl="0" algn="just">
              <a:lnSpc>
                <a:spcPct val="90000"/>
              </a:lnSpc>
              <a:spcBef>
                <a:spcPts val="5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Goal formulation is the first step in solving problems by searching. It facilitates problem formulation.</a:t>
            </a:r>
            <a:endParaRPr/>
          </a:p>
          <a:p>
            <a:pPr indent="-224472" lvl="0" marL="273050" marR="0" rtl="0" algn="just">
              <a:lnSpc>
                <a:spcPct val="90000"/>
              </a:lnSpc>
              <a:spcBef>
                <a:spcPts val="500"/>
              </a:spcBef>
              <a:spcAft>
                <a:spcPts val="0"/>
              </a:spcAft>
              <a:buClr>
                <a:schemeClr val="accent2"/>
              </a:buClr>
              <a:buSzPts val="765"/>
              <a:buFont typeface="Noto Sans Symbols"/>
              <a:buNone/>
            </a:pPr>
            <a:r>
              <a:t/>
            </a:r>
            <a:endParaRPr b="0" i="0" sz="900" u="none">
              <a:solidFill>
                <a:schemeClr val="dk1"/>
              </a:solidFill>
              <a:latin typeface="Libre Baskerville"/>
              <a:ea typeface="Libre Baskerville"/>
              <a:cs typeface="Libre Baskerville"/>
              <a:sym typeface="Libre Baskerville"/>
            </a:endParaRPr>
          </a:p>
          <a:p>
            <a:pPr indent="-273050" lvl="0" marL="273050" marR="0" rtl="0" algn="just">
              <a:lnSpc>
                <a:spcPct val="90000"/>
              </a:lnSpc>
              <a:spcBef>
                <a:spcPts val="5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Formulating a problem requires specifying five components: State representation, Initial state, Goal state, Operators (actions), and Path cost function. </a:t>
            </a:r>
            <a:endParaRPr/>
          </a:p>
        </p:txBody>
      </p:sp>
      <p:sp>
        <p:nvSpPr>
          <p:cNvPr id="1630" name="Google Shape;1630;p73"/>
          <p:cNvSpPr txBox="1"/>
          <p:nvPr/>
        </p:nvSpPr>
        <p:spPr>
          <a:xfrm>
            <a:off x="1066800" y="304800"/>
            <a:ext cx="7793037" cy="8524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150937" y="3810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211" name="Google Shape;211;p24"/>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N-Queens:</a:t>
            </a:r>
            <a:endParaRPr/>
          </a:p>
        </p:txBody>
      </p:sp>
      <p:pic>
        <p:nvPicPr>
          <p:cNvPr descr="queens" id="212" name="Google Shape;212;p24"/>
          <p:cNvPicPr preferRelativeResize="0"/>
          <p:nvPr>
            <p:ph idx="1" type="body"/>
          </p:nvPr>
        </p:nvPicPr>
        <p:blipFill rotWithShape="1">
          <a:blip r:embed="rId3">
            <a:alphaModFix/>
          </a:blip>
          <a:srcRect b="0" l="0" r="0" t="0"/>
          <a:stretch/>
        </p:blipFill>
        <p:spPr>
          <a:xfrm>
            <a:off x="2819400" y="3581400"/>
            <a:ext cx="3810000" cy="1811337"/>
          </a:xfrm>
          <a:prstGeom prst="rect">
            <a:avLst/>
          </a:prstGeom>
          <a:noFill/>
          <a:ln>
            <a:noFill/>
          </a:ln>
        </p:spPr>
      </p:pic>
      <p:sp>
        <p:nvSpPr>
          <p:cNvPr id="213" name="Google Shape;213;p2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150937" y="5334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
        <p:nvSpPr>
          <p:cNvPr id="219" name="Google Shape;219;p25"/>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220" name="Google Shape;220;p25"/>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221" name="Google Shape;221;p2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 name="Google Shape;222;p25"/>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3" name="Google Shape;223;p25"/>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4" name="Google Shape;224;p25"/>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5" name="Google Shape;225;p25"/>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6" name="Google Shape;226;p25"/>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7" name="Google Shape;227;p25"/>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8" name="Google Shape;228;p25"/>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9" name="Google Shape;229;p25"/>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30" name="Google Shape;230;p25"/>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31" name="Google Shape;231;p25"/>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232" name="Google Shape;232;p25"/>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233" name="Google Shape;233;p25"/>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234" name="Google Shape;234;p25"/>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35" name="Google Shape;235;p25"/>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236" name="Google Shape;236;p25"/>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237" name="Google Shape;237;p25"/>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38" name="Google Shape;238;p25"/>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239" name="Google Shape;239;p25"/>
          <p:cNvSpPr/>
          <p:nvPr/>
        </p:nvSpPr>
        <p:spPr>
          <a:xfrm>
            <a:off x="318135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0" name="Google Shape;240;p25"/>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1" name="Google Shape;241;p25"/>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2" name="Google Shape;242;p25"/>
          <p:cNvSpPr/>
          <p:nvPr/>
        </p:nvSpPr>
        <p:spPr>
          <a:xfrm>
            <a:off x="2190750" y="5791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3" name="Google Shape;243;p25"/>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4" name="Google Shape;244;p25"/>
          <p:cNvSpPr/>
          <p:nvPr/>
        </p:nvSpPr>
        <p:spPr>
          <a:xfrm>
            <a:off x="2647950" y="4876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5" name="Google Shape;245;p25"/>
          <p:cNvSpPr/>
          <p:nvPr/>
        </p:nvSpPr>
        <p:spPr>
          <a:xfrm>
            <a:off x="2190750" y="4495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6" name="Google Shape;246;p25"/>
          <p:cNvSpPr/>
          <p:nvPr/>
        </p:nvSpPr>
        <p:spPr>
          <a:xfrm>
            <a:off x="2952750" y="3124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7" name="Google Shape;247;p25"/>
          <p:cNvSpPr/>
          <p:nvPr/>
        </p:nvSpPr>
        <p:spPr>
          <a:xfrm>
            <a:off x="2114550" y="5105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8" name="Google Shape;248;p25"/>
          <p:cNvSpPr/>
          <p:nvPr/>
        </p:nvSpPr>
        <p:spPr>
          <a:xfrm>
            <a:off x="280035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9" name="Google Shape;249;p25"/>
          <p:cNvSpPr/>
          <p:nvPr/>
        </p:nvSpPr>
        <p:spPr>
          <a:xfrm>
            <a:off x="2495550" y="3733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0" name="Google Shape;250;p25"/>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1" name="Google Shape;251;p25"/>
          <p:cNvSpPr/>
          <p:nvPr/>
        </p:nvSpPr>
        <p:spPr>
          <a:xfrm>
            <a:off x="2952750" y="4343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2" name="Google Shape;252;p25"/>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3" name="Google Shape;253;p25"/>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4" name="Google Shape;254;p25"/>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5" name="Google Shape;255;p25"/>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6" name="Google Shape;256;p25"/>
          <p:cNvSpPr/>
          <p:nvPr/>
        </p:nvSpPr>
        <p:spPr>
          <a:xfrm>
            <a:off x="3638550" y="3200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7" name="Google Shape;257;p25"/>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8" name="Google Shape;258;p25"/>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9" name="Google Shape;259;p25"/>
          <p:cNvSpPr/>
          <p:nvPr/>
        </p:nvSpPr>
        <p:spPr>
          <a:xfrm>
            <a:off x="3333750" y="5105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0" name="Google Shape;260;p25"/>
          <p:cNvSpPr/>
          <p:nvPr/>
        </p:nvSpPr>
        <p:spPr>
          <a:xfrm>
            <a:off x="3181350" y="5943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1" name="Google Shape;261;p25"/>
          <p:cNvSpPr/>
          <p:nvPr/>
        </p:nvSpPr>
        <p:spPr>
          <a:xfrm>
            <a:off x="1504950" y="6096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2" name="Google Shape;262;p25"/>
          <p:cNvSpPr/>
          <p:nvPr/>
        </p:nvSpPr>
        <p:spPr>
          <a:xfrm>
            <a:off x="2343150" y="6248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3" name="Google Shape;263;p25"/>
          <p:cNvSpPr/>
          <p:nvPr/>
        </p:nvSpPr>
        <p:spPr>
          <a:xfrm>
            <a:off x="2876550" y="6248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4" name="Google Shape;264;p25"/>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5" name="Google Shape;265;p25"/>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6" name="Google Shape;266;p25"/>
          <p:cNvSpPr/>
          <p:nvPr/>
        </p:nvSpPr>
        <p:spPr>
          <a:xfrm>
            <a:off x="3486150" y="4648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7" name="Google Shape;267;p25"/>
          <p:cNvSpPr/>
          <p:nvPr/>
        </p:nvSpPr>
        <p:spPr>
          <a:xfrm>
            <a:off x="3638550" y="5791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8" name="Google Shape;268;p25"/>
          <p:cNvSpPr/>
          <p:nvPr/>
        </p:nvSpPr>
        <p:spPr>
          <a:xfrm>
            <a:off x="363855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9" name="Google Shape;269;p25"/>
          <p:cNvSpPr/>
          <p:nvPr/>
        </p:nvSpPr>
        <p:spPr>
          <a:xfrm>
            <a:off x="3790950" y="6324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275" name="Google Shape;275;p26"/>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276" name="Google Shape;276;p2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77" name="Google Shape;277;p26"/>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8" name="Google Shape;278;p26"/>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9" name="Google Shape;279;p26"/>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0" name="Google Shape;280;p26"/>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1" name="Google Shape;281;p26"/>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2" name="Google Shape;282;p26"/>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3" name="Google Shape;283;p26"/>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4" name="Google Shape;284;p26"/>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5" name="Google Shape;285;p26"/>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6" name="Google Shape;286;p26"/>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287" name="Google Shape;287;p26"/>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288" name="Google Shape;288;p26"/>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289" name="Google Shape;289;p26"/>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90" name="Google Shape;290;p26"/>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291" name="Google Shape;291;p26"/>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292" name="Google Shape;292;p26"/>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93" name="Google Shape;293;p26"/>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294" name="Google Shape;294;p26"/>
          <p:cNvSpPr/>
          <p:nvPr/>
        </p:nvSpPr>
        <p:spPr>
          <a:xfrm>
            <a:off x="318135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5" name="Google Shape;295;p26"/>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6" name="Google Shape;296;p26"/>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7" name="Google Shape;297;p26"/>
          <p:cNvSpPr/>
          <p:nvPr/>
        </p:nvSpPr>
        <p:spPr>
          <a:xfrm>
            <a:off x="2190750" y="5791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8" name="Google Shape;298;p26"/>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9" name="Google Shape;299;p26"/>
          <p:cNvSpPr/>
          <p:nvPr/>
        </p:nvSpPr>
        <p:spPr>
          <a:xfrm>
            <a:off x="2647950" y="4876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0" name="Google Shape;300;p26"/>
          <p:cNvSpPr/>
          <p:nvPr/>
        </p:nvSpPr>
        <p:spPr>
          <a:xfrm>
            <a:off x="2190750" y="4495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1" name="Google Shape;301;p26"/>
          <p:cNvSpPr/>
          <p:nvPr/>
        </p:nvSpPr>
        <p:spPr>
          <a:xfrm>
            <a:off x="2952750" y="3124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2" name="Google Shape;302;p26"/>
          <p:cNvSpPr/>
          <p:nvPr/>
        </p:nvSpPr>
        <p:spPr>
          <a:xfrm>
            <a:off x="2114550" y="5105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3" name="Google Shape;303;p26"/>
          <p:cNvSpPr/>
          <p:nvPr/>
        </p:nvSpPr>
        <p:spPr>
          <a:xfrm>
            <a:off x="71628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4" name="Google Shape;304;p26"/>
          <p:cNvSpPr/>
          <p:nvPr/>
        </p:nvSpPr>
        <p:spPr>
          <a:xfrm>
            <a:off x="2495550" y="3733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5" name="Google Shape;305;p26"/>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6" name="Google Shape;306;p26"/>
          <p:cNvSpPr/>
          <p:nvPr/>
        </p:nvSpPr>
        <p:spPr>
          <a:xfrm>
            <a:off x="2952750" y="4343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7" name="Google Shape;307;p26"/>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8" name="Google Shape;308;p26"/>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9" name="Google Shape;309;p26"/>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0" name="Google Shape;310;p26"/>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1" name="Google Shape;311;p26"/>
          <p:cNvSpPr/>
          <p:nvPr/>
        </p:nvSpPr>
        <p:spPr>
          <a:xfrm>
            <a:off x="464820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2" name="Google Shape;312;p26"/>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313" name="Google Shape;313;p26"/>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314" name="Google Shape;314;p26"/>
          <p:cNvSpPr/>
          <p:nvPr/>
        </p:nvSpPr>
        <p:spPr>
          <a:xfrm>
            <a:off x="59436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5" name="Google Shape;315;p26"/>
          <p:cNvSpPr/>
          <p:nvPr/>
        </p:nvSpPr>
        <p:spPr>
          <a:xfrm>
            <a:off x="5334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6" name="Google Shape;316;p26"/>
          <p:cNvSpPr/>
          <p:nvPr/>
        </p:nvSpPr>
        <p:spPr>
          <a:xfrm>
            <a:off x="1504950" y="6096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7" name="Google Shape;317;p26"/>
          <p:cNvSpPr/>
          <p:nvPr/>
        </p:nvSpPr>
        <p:spPr>
          <a:xfrm>
            <a:off x="2343150" y="6248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8" name="Google Shape;318;p26"/>
          <p:cNvSpPr/>
          <p:nvPr/>
        </p:nvSpPr>
        <p:spPr>
          <a:xfrm>
            <a:off x="6553200" y="5334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9" name="Google Shape;319;p26"/>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0" name="Google Shape;320;p26"/>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1" name="Google Shape;321;p26"/>
          <p:cNvSpPr/>
          <p:nvPr/>
        </p:nvSpPr>
        <p:spPr>
          <a:xfrm>
            <a:off x="5334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2" name="Google Shape;322;p26"/>
          <p:cNvSpPr/>
          <p:nvPr/>
        </p:nvSpPr>
        <p:spPr>
          <a:xfrm>
            <a:off x="7239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3" name="Google Shape;323;p26"/>
          <p:cNvSpPr/>
          <p:nvPr/>
        </p:nvSpPr>
        <p:spPr>
          <a:xfrm>
            <a:off x="66294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4" name="Google Shape;324;p26"/>
          <p:cNvSpPr/>
          <p:nvPr/>
        </p:nvSpPr>
        <p:spPr>
          <a:xfrm>
            <a:off x="59436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5" name="Google Shape;325;p26"/>
          <p:cNvSpPr txBox="1"/>
          <p:nvPr/>
        </p:nvSpPr>
        <p:spPr>
          <a:xfrm>
            <a:off x="1150937" y="533400"/>
            <a:ext cx="7793037" cy="8382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5-Queens:</a:t>
            </a:r>
            <a:endParaRPr/>
          </a:p>
        </p:txBody>
      </p:sp>
      <p:pic>
        <p:nvPicPr>
          <p:cNvPr descr="queens" id="331" name="Google Shape;331;p27"/>
          <p:cNvPicPr preferRelativeResize="0"/>
          <p:nvPr>
            <p:ph idx="1" type="body"/>
          </p:nvPr>
        </p:nvPicPr>
        <p:blipFill rotWithShape="1">
          <a:blip r:embed="rId3">
            <a:alphaModFix/>
          </a:blip>
          <a:srcRect b="0" l="0" r="0" t="0"/>
          <a:stretch/>
        </p:blipFill>
        <p:spPr>
          <a:xfrm>
            <a:off x="5334000" y="1371600"/>
            <a:ext cx="3810000" cy="1811337"/>
          </a:xfrm>
          <a:prstGeom prst="rect">
            <a:avLst/>
          </a:prstGeom>
          <a:noFill/>
          <a:ln>
            <a:noFill/>
          </a:ln>
        </p:spPr>
      </p:pic>
      <p:sp>
        <p:nvSpPr>
          <p:cNvPr id="332" name="Google Shape;332;p2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3" name="Google Shape;333;p27"/>
          <p:cNvSpPr txBox="1"/>
          <p:nvPr/>
        </p:nvSpPr>
        <p:spPr>
          <a:xfrm>
            <a:off x="4552950" y="3657600"/>
            <a:ext cx="3124200" cy="2667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4" name="Google Shape;334;p27"/>
          <p:cNvSpPr txBox="1"/>
          <p:nvPr/>
        </p:nvSpPr>
        <p:spPr>
          <a:xfrm>
            <a:off x="51816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5" name="Google Shape;335;p27"/>
          <p:cNvSpPr txBox="1"/>
          <p:nvPr/>
        </p:nvSpPr>
        <p:spPr>
          <a:xfrm>
            <a:off x="58102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6" name="Google Shape;336;p27"/>
          <p:cNvSpPr txBox="1"/>
          <p:nvPr/>
        </p:nvSpPr>
        <p:spPr>
          <a:xfrm>
            <a:off x="51816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7" name="Google Shape;337;p27"/>
          <p:cNvSpPr txBox="1"/>
          <p:nvPr/>
        </p:nvSpPr>
        <p:spPr>
          <a:xfrm>
            <a:off x="45529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8" name="Google Shape;338;p27"/>
          <p:cNvSpPr txBox="1"/>
          <p:nvPr/>
        </p:nvSpPr>
        <p:spPr>
          <a:xfrm>
            <a:off x="6438900" y="47244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9" name="Google Shape;339;p27"/>
          <p:cNvSpPr txBox="1"/>
          <p:nvPr/>
        </p:nvSpPr>
        <p:spPr>
          <a:xfrm>
            <a:off x="58102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0" name="Google Shape;340;p27"/>
          <p:cNvSpPr txBox="1"/>
          <p:nvPr/>
        </p:nvSpPr>
        <p:spPr>
          <a:xfrm>
            <a:off x="45529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1" name="Google Shape;341;p27"/>
          <p:cNvSpPr txBox="1"/>
          <p:nvPr/>
        </p:nvSpPr>
        <p:spPr>
          <a:xfrm>
            <a:off x="6438900" y="36576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2" name="Google Shape;342;p27"/>
          <p:cNvSpPr txBox="1"/>
          <p:nvPr/>
        </p:nvSpPr>
        <p:spPr>
          <a:xfrm>
            <a:off x="4248150" y="3657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343" name="Google Shape;343;p27"/>
          <p:cNvSpPr txBox="1"/>
          <p:nvPr/>
        </p:nvSpPr>
        <p:spPr>
          <a:xfrm>
            <a:off x="4248150" y="4783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344" name="Google Shape;344;p27"/>
          <p:cNvSpPr txBox="1"/>
          <p:nvPr/>
        </p:nvSpPr>
        <p:spPr>
          <a:xfrm>
            <a:off x="4248150" y="42497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345" name="Google Shape;345;p27"/>
          <p:cNvSpPr txBox="1"/>
          <p:nvPr/>
        </p:nvSpPr>
        <p:spPr>
          <a:xfrm>
            <a:off x="4248150" y="53165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346" name="Google Shape;346;p27"/>
          <p:cNvSpPr txBox="1"/>
          <p:nvPr/>
        </p:nvSpPr>
        <p:spPr>
          <a:xfrm>
            <a:off x="59832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3</a:t>
            </a:r>
            <a:endParaRPr/>
          </a:p>
        </p:txBody>
      </p:sp>
      <p:sp>
        <p:nvSpPr>
          <p:cNvPr id="347" name="Google Shape;347;p27"/>
          <p:cNvSpPr txBox="1"/>
          <p:nvPr/>
        </p:nvSpPr>
        <p:spPr>
          <a:xfrm>
            <a:off x="5314950"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2</a:t>
            </a:r>
            <a:endParaRPr/>
          </a:p>
        </p:txBody>
      </p:sp>
      <p:sp>
        <p:nvSpPr>
          <p:cNvPr id="348" name="Google Shape;348;p27"/>
          <p:cNvSpPr txBox="1"/>
          <p:nvPr/>
        </p:nvSpPr>
        <p:spPr>
          <a:xfrm>
            <a:off x="65928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349" name="Google Shape;349;p27"/>
          <p:cNvSpPr txBox="1"/>
          <p:nvPr/>
        </p:nvSpPr>
        <p:spPr>
          <a:xfrm>
            <a:off x="4629150" y="3276600"/>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a:t>
            </a:r>
            <a:endParaRPr/>
          </a:p>
        </p:txBody>
      </p:sp>
      <p:sp>
        <p:nvSpPr>
          <p:cNvPr id="350" name="Google Shape;350;p27"/>
          <p:cNvSpPr/>
          <p:nvPr/>
        </p:nvSpPr>
        <p:spPr>
          <a:xfrm>
            <a:off x="5257800" y="4724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1" name="Google Shape;351;p27"/>
          <p:cNvSpPr/>
          <p:nvPr/>
        </p:nvSpPr>
        <p:spPr>
          <a:xfrm>
            <a:off x="1504950" y="4114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2" name="Google Shape;352;p27"/>
          <p:cNvSpPr/>
          <p:nvPr/>
        </p:nvSpPr>
        <p:spPr>
          <a:xfrm>
            <a:off x="1428750" y="5562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3" name="Google Shape;353;p27"/>
          <p:cNvSpPr/>
          <p:nvPr/>
        </p:nvSpPr>
        <p:spPr>
          <a:xfrm>
            <a:off x="72390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4" name="Google Shape;354;p27"/>
          <p:cNvSpPr/>
          <p:nvPr/>
        </p:nvSpPr>
        <p:spPr>
          <a:xfrm>
            <a:off x="1428750" y="4724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5" name="Google Shape;355;p27"/>
          <p:cNvSpPr/>
          <p:nvPr/>
        </p:nvSpPr>
        <p:spPr>
          <a:xfrm>
            <a:off x="60198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6" name="Google Shape;356;p27"/>
          <p:cNvSpPr/>
          <p:nvPr/>
        </p:nvSpPr>
        <p:spPr>
          <a:xfrm>
            <a:off x="5943600" y="5410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7" name="Google Shape;357;p27"/>
          <p:cNvSpPr/>
          <p:nvPr/>
        </p:nvSpPr>
        <p:spPr>
          <a:xfrm>
            <a:off x="2952750" y="3124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8" name="Google Shape;358;p27"/>
          <p:cNvSpPr/>
          <p:nvPr/>
        </p:nvSpPr>
        <p:spPr>
          <a:xfrm>
            <a:off x="65532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9" name="Google Shape;359;p27"/>
          <p:cNvSpPr/>
          <p:nvPr/>
        </p:nvSpPr>
        <p:spPr>
          <a:xfrm>
            <a:off x="71628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0" name="Google Shape;360;p27"/>
          <p:cNvSpPr/>
          <p:nvPr/>
        </p:nvSpPr>
        <p:spPr>
          <a:xfrm>
            <a:off x="2495550" y="3733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1" name="Google Shape;361;p27"/>
          <p:cNvSpPr/>
          <p:nvPr/>
        </p:nvSpPr>
        <p:spPr>
          <a:xfrm>
            <a:off x="1885950" y="3657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2" name="Google Shape;362;p27"/>
          <p:cNvSpPr/>
          <p:nvPr/>
        </p:nvSpPr>
        <p:spPr>
          <a:xfrm>
            <a:off x="2952750" y="43434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3" name="Google Shape;363;p27"/>
          <p:cNvSpPr txBox="1"/>
          <p:nvPr/>
        </p:nvSpPr>
        <p:spPr>
          <a:xfrm>
            <a:off x="7067550" y="41910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4" name="Google Shape;364;p27"/>
          <p:cNvSpPr txBox="1"/>
          <p:nvPr/>
        </p:nvSpPr>
        <p:spPr>
          <a:xfrm>
            <a:off x="7067550" y="52578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5" name="Google Shape;365;p27"/>
          <p:cNvSpPr txBox="1"/>
          <p:nvPr/>
        </p:nvSpPr>
        <p:spPr>
          <a:xfrm>
            <a:off x="516255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6" name="Google Shape;366;p27"/>
          <p:cNvSpPr txBox="1"/>
          <p:nvPr/>
        </p:nvSpPr>
        <p:spPr>
          <a:xfrm>
            <a:off x="6438900" y="5791200"/>
            <a:ext cx="62865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7" name="Google Shape;367;p27"/>
          <p:cNvSpPr/>
          <p:nvPr/>
        </p:nvSpPr>
        <p:spPr>
          <a:xfrm>
            <a:off x="4648200" y="3657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8" name="Google Shape;368;p27"/>
          <p:cNvSpPr txBox="1"/>
          <p:nvPr/>
        </p:nvSpPr>
        <p:spPr>
          <a:xfrm>
            <a:off x="7202487" y="32591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369" name="Google Shape;369;p27"/>
          <p:cNvSpPr txBox="1"/>
          <p:nvPr/>
        </p:nvSpPr>
        <p:spPr>
          <a:xfrm>
            <a:off x="4230687" y="5849937"/>
            <a:ext cx="322262" cy="398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370" name="Google Shape;370;p27"/>
          <p:cNvSpPr/>
          <p:nvPr/>
        </p:nvSpPr>
        <p:spPr>
          <a:xfrm>
            <a:off x="59436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1" name="Google Shape;371;p27"/>
          <p:cNvSpPr/>
          <p:nvPr/>
        </p:nvSpPr>
        <p:spPr>
          <a:xfrm>
            <a:off x="5334000" y="42672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2" name="Google Shape;372;p27"/>
          <p:cNvSpPr/>
          <p:nvPr/>
        </p:nvSpPr>
        <p:spPr>
          <a:xfrm>
            <a:off x="1504950" y="6096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3" name="Google Shape;373;p27"/>
          <p:cNvSpPr/>
          <p:nvPr/>
        </p:nvSpPr>
        <p:spPr>
          <a:xfrm>
            <a:off x="6629400" y="58674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4" name="Google Shape;374;p27"/>
          <p:cNvSpPr/>
          <p:nvPr/>
        </p:nvSpPr>
        <p:spPr>
          <a:xfrm>
            <a:off x="6553200" y="5334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5" name="Google Shape;375;p27"/>
          <p:cNvSpPr/>
          <p:nvPr/>
        </p:nvSpPr>
        <p:spPr>
          <a:xfrm>
            <a:off x="1657350" y="5181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6" name="Google Shape;376;p27"/>
          <p:cNvSpPr/>
          <p:nvPr/>
        </p:nvSpPr>
        <p:spPr>
          <a:xfrm>
            <a:off x="1428750" y="34290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7" name="Google Shape;377;p27"/>
          <p:cNvSpPr/>
          <p:nvPr/>
        </p:nvSpPr>
        <p:spPr>
          <a:xfrm>
            <a:off x="5334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8" name="Google Shape;378;p27"/>
          <p:cNvSpPr/>
          <p:nvPr/>
        </p:nvSpPr>
        <p:spPr>
          <a:xfrm>
            <a:off x="72390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9" name="Google Shape;379;p27"/>
          <p:cNvSpPr/>
          <p:nvPr/>
        </p:nvSpPr>
        <p:spPr>
          <a:xfrm>
            <a:off x="6629400" y="37338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80" name="Google Shape;380;p27"/>
          <p:cNvSpPr/>
          <p:nvPr/>
        </p:nvSpPr>
        <p:spPr>
          <a:xfrm>
            <a:off x="5943600" y="4800600"/>
            <a:ext cx="304800" cy="304800"/>
          </a:xfrm>
          <a:prstGeom prst="ellipse">
            <a:avLst/>
          </a:prstGeom>
          <a:solidFill>
            <a:srgbClr val="80008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81" name="Google Shape;381;p27"/>
          <p:cNvSpPr txBox="1"/>
          <p:nvPr>
            <p:ph type="title"/>
          </p:nvPr>
        </p:nvSpPr>
        <p:spPr>
          <a:xfrm>
            <a:off x="1150937" y="533400"/>
            <a:ext cx="7793037"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Classic AI Search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