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9" r:id="rId7"/>
    <p:sldMasterId id="2147483661" r:id="rId8"/>
    <p:sldMasterId id="2147483663"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Lst>
  <p:sldSz cy="6858000" cx="9144000"/>
  <p:notesSz cx="6858000" cy="9144000"/>
  <p:embeddedFontLst>
    <p:embeddedFont>
      <p:font typeface="Libre Franklin"/>
      <p:regular r:id="rId61"/>
      <p:bold r:id="rId62"/>
      <p:italic r:id="rId63"/>
      <p:boldItalic r:id="rId64"/>
    </p:embeddedFont>
    <p:embeddedFont>
      <p:font typeface="Libre Baskerville"/>
      <p:regular r:id="rId65"/>
      <p:bold r:id="rId66"/>
      <p: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8" roundtripDataSignature="AMtx7mj8zA6mEBYTzwJuFHEYc0hhlbxN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D5B58E-8F2D-4482-BE56-4AB64D173E00}">
  <a:tblStyle styleId="{13D5B58E-8F2D-4482-BE56-4AB64D173E0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schemas.openxmlformats.org/officeDocument/2006/relationships/font" Target="fonts/LibreFranklin-bold.fntdata"/><Relationship Id="rId61" Type="http://schemas.openxmlformats.org/officeDocument/2006/relationships/font" Target="fonts/LibreFranklin-regular.fntdata"/><Relationship Id="rId20" Type="http://schemas.openxmlformats.org/officeDocument/2006/relationships/slide" Target="slides/slide10.xml"/><Relationship Id="rId64" Type="http://schemas.openxmlformats.org/officeDocument/2006/relationships/font" Target="fonts/LibreFranklin-boldItalic.fntdata"/><Relationship Id="rId63" Type="http://schemas.openxmlformats.org/officeDocument/2006/relationships/font" Target="fonts/LibreFranklin-italic.fntdata"/><Relationship Id="rId22" Type="http://schemas.openxmlformats.org/officeDocument/2006/relationships/slide" Target="slides/slide12.xml"/><Relationship Id="rId66" Type="http://schemas.openxmlformats.org/officeDocument/2006/relationships/font" Target="fonts/LibreBaskerville-bold.fntdata"/><Relationship Id="rId21" Type="http://schemas.openxmlformats.org/officeDocument/2006/relationships/slide" Target="slides/slide11.xml"/><Relationship Id="rId65" Type="http://schemas.openxmlformats.org/officeDocument/2006/relationships/font" Target="fonts/LibreBaskerville-regular.fntdata"/><Relationship Id="rId24" Type="http://schemas.openxmlformats.org/officeDocument/2006/relationships/slide" Target="slides/slide14.xml"/><Relationship Id="rId68" Type="http://customschemas.google.com/relationships/presentationmetadata" Target="metadata"/><Relationship Id="rId23" Type="http://schemas.openxmlformats.org/officeDocument/2006/relationships/slide" Target="slides/slide13.xml"/><Relationship Id="rId67" Type="http://schemas.openxmlformats.org/officeDocument/2006/relationships/font" Target="fonts/LibreBaskerville-italic.fntdata"/><Relationship Id="rId60" Type="http://schemas.openxmlformats.org/officeDocument/2006/relationships/slide" Target="slides/slide50.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slide" Target="slides/slide47.xml"/><Relationship Id="rId12" Type="http://schemas.openxmlformats.org/officeDocument/2006/relationships/slide" Target="slides/slide2.xml"/><Relationship Id="rId56" Type="http://schemas.openxmlformats.org/officeDocument/2006/relationships/slide" Target="slides/slide46.xml"/><Relationship Id="rId15" Type="http://schemas.openxmlformats.org/officeDocument/2006/relationships/slide" Target="slides/slide5.xml"/><Relationship Id="rId59" Type="http://schemas.openxmlformats.org/officeDocument/2006/relationships/slide" Target="slides/slide49.xml"/><Relationship Id="rId14" Type="http://schemas.openxmlformats.org/officeDocument/2006/relationships/slide" Target="slides/slide4.xml"/><Relationship Id="rId58" Type="http://schemas.openxmlformats.org/officeDocument/2006/relationships/slide" Target="slides/slide48.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1587" y="0"/>
            <a:ext cx="2971800" cy="45720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3886200" y="8685212"/>
            <a:ext cx="2971800" cy="457200"/>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5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4" name="Google Shape;24;p5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5" name="Google Shape;25;p5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95" name="Shape 95"/>
        <p:cNvGrpSpPr/>
        <p:nvPr/>
      </p:nvGrpSpPr>
      <p:grpSpPr>
        <a:xfrm>
          <a:off x="0" y="0"/>
          <a:ext cx="0" cy="0"/>
          <a:chOff x="0" y="0"/>
          <a:chExt cx="0" cy="0"/>
        </a:xfrm>
      </p:grpSpPr>
      <p:sp>
        <p:nvSpPr>
          <p:cNvPr id="96" name="Google Shape;96;p63"/>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3"/>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6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9" name="Google Shape;99;p63"/>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0" name="Google Shape;100;p63"/>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65"/>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5"/>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14" name="Google Shape;114;p65"/>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15" name="Google Shape;115;p6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16" name="Google Shape;116;p6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17" name="Google Shape;117;p6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p67"/>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7"/>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32" name="Google Shape;132;p67"/>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3" name="Google Shape;133;p6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4" name="Google Shape;134;p67"/>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5" name="Google Shape;135;p67"/>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5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5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8" name="Google Shape;38;p5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9" name="Google Shape;39;p5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0" name="Shape 40"/>
        <p:cNvGrpSpPr/>
        <p:nvPr/>
      </p:nvGrpSpPr>
      <p:grpSpPr>
        <a:xfrm>
          <a:off x="0" y="0"/>
          <a:ext cx="0" cy="0"/>
          <a:chOff x="0" y="0"/>
          <a:chExt cx="0" cy="0"/>
        </a:xfrm>
      </p:grpSpPr>
      <p:sp>
        <p:nvSpPr>
          <p:cNvPr id="41" name="Google Shape;41;p55"/>
          <p:cNvSpPr txBox="1"/>
          <p:nvPr>
            <p:ph type="title"/>
          </p:nvPr>
        </p:nvSpPr>
        <p:spPr>
          <a:xfrm>
            <a:off x="914400" y="277813"/>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5"/>
          <p:cNvSpPr txBox="1"/>
          <p:nvPr>
            <p:ph idx="1" type="body"/>
          </p:nvPr>
        </p:nvSpPr>
        <p:spPr>
          <a:xfrm>
            <a:off x="914400" y="1600200"/>
            <a:ext cx="3810000" cy="4530725"/>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3" name="Google Shape;43;p55"/>
          <p:cNvSpPr txBox="1"/>
          <p:nvPr>
            <p:ph idx="2" type="body"/>
          </p:nvPr>
        </p:nvSpPr>
        <p:spPr>
          <a:xfrm>
            <a:off x="4876800" y="1600200"/>
            <a:ext cx="3810000" cy="4530725"/>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4" name="Google Shape;44;p5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5" name="Google Shape;45;p5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6" name="Google Shape;46;p5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56"/>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6"/>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0" name="Google Shape;50;p5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1" name="Google Shape;51;p5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2" name="Google Shape;52;p5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5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7"/>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5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7" name="Google Shape;57;p5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8" name="Google Shape;58;p5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5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1" name="Google Shape;61;p5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2" name="Google Shape;62;p5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6" name="Google Shape;66;p5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7" name="Google Shape;67;p5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6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0"/>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60"/>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2" name="Google Shape;72;p60"/>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3" name="Google Shape;73;p60"/>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6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5" name="Google Shape;75;p6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6" name="Google Shape;76;p6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6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1"/>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0" name="Google Shape;80;p61"/>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1" name="Google Shape;81;p6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2" name="Google Shape;82;p6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3" name="Google Shape;83;p6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theme" Target="../theme/theme2.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51"/>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51"/>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51"/>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51"/>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5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5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5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5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5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5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5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5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5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5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5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5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4" name="Shape 84"/>
        <p:cNvGrpSpPr/>
        <p:nvPr/>
      </p:nvGrpSpPr>
      <p:grpSpPr>
        <a:xfrm>
          <a:off x="0" y="0"/>
          <a:ext cx="0" cy="0"/>
          <a:chOff x="0" y="0"/>
          <a:chExt cx="0" cy="0"/>
        </a:xfrm>
      </p:grpSpPr>
      <p:sp>
        <p:nvSpPr>
          <p:cNvPr id="85" name="Google Shape;85;p62"/>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62"/>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Google Shape;87;p62"/>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62"/>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62"/>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6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91" name="Google Shape;91;p6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92" name="Google Shape;92;p6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62"/>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62"/>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64"/>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64"/>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64"/>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64"/>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6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07" name="Google Shape;107;p6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8" name="Google Shape;108;p6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6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Google Shape;110;p6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66"/>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66"/>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66"/>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66"/>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66"/>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6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25" name="Google Shape;125;p6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6" name="Google Shape;126;p6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7" name="Google Shape;127;p66"/>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Google Shape;128;p66"/>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idx="1" type="subTitle"/>
          </p:nvPr>
        </p:nvSpPr>
        <p:spPr>
          <a:xfrm>
            <a:off x="1752600" y="3352800"/>
            <a:ext cx="5105400" cy="24384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2380"/>
              <a:buNone/>
            </a:pPr>
            <a:r>
              <a:rPr b="0" i="0" lang="en-US" sz="2800" u="none">
                <a:solidFill>
                  <a:schemeClr val="dk2"/>
                </a:solidFill>
                <a:latin typeface="Times New Roman"/>
                <a:ea typeface="Times New Roman"/>
                <a:cs typeface="Times New Roman"/>
                <a:sym typeface="Times New Roman"/>
              </a:rPr>
              <a:t>Dr. Shazzad Hosain</a:t>
            </a:r>
            <a:endParaRPr/>
          </a:p>
          <a:p>
            <a:pPr indent="0" lvl="0" marL="0" rtl="0" algn="ctr">
              <a:lnSpc>
                <a:spcPct val="80000"/>
              </a:lnSpc>
              <a:spcBef>
                <a:spcPts val="500"/>
              </a:spcBef>
              <a:spcAft>
                <a:spcPts val="0"/>
              </a:spcAft>
              <a:buSzPts val="2380"/>
              <a:buNone/>
            </a:pPr>
            <a:r>
              <a:t/>
            </a:r>
            <a:endParaRPr b="0" i="0" sz="2800" u="none">
              <a:solidFill>
                <a:schemeClr val="dk2"/>
              </a:solidFill>
              <a:latin typeface="Times New Roman"/>
              <a:ea typeface="Times New Roman"/>
              <a:cs typeface="Times New Roman"/>
              <a:sym typeface="Times New Roman"/>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Department of EECS</a:t>
            </a:r>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North South Universtiy</a:t>
            </a:r>
            <a:endParaRPr/>
          </a:p>
          <a:p>
            <a:pPr indent="0" lvl="0" marL="0" rtl="0" algn="ctr">
              <a:lnSpc>
                <a:spcPct val="80000"/>
              </a:lnSpc>
              <a:spcBef>
                <a:spcPts val="500"/>
              </a:spcBef>
              <a:spcAft>
                <a:spcPts val="0"/>
              </a:spcAft>
              <a:buSzPts val="1700"/>
              <a:buNone/>
            </a:pPr>
            <a:r>
              <a:t/>
            </a:r>
            <a:endParaRPr b="0" i="0" sz="2000" u="none">
              <a:solidFill>
                <a:schemeClr val="dk2"/>
              </a:solidFill>
              <a:latin typeface="Times New Roman"/>
              <a:ea typeface="Times New Roman"/>
              <a:cs typeface="Times New Roman"/>
              <a:sym typeface="Times New Roman"/>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shazzad@northsouth.edu</a:t>
            </a:r>
            <a:endParaRPr/>
          </a:p>
        </p:txBody>
      </p:sp>
      <p:sp>
        <p:nvSpPr>
          <p:cNvPr id="142" name="Google Shape;142;p1"/>
          <p:cNvSpPr txBox="1"/>
          <p:nvPr>
            <p:ph type="ctrTitle"/>
          </p:nvPr>
        </p:nvSpPr>
        <p:spPr>
          <a:xfrm>
            <a:off x="1066800" y="1219200"/>
            <a:ext cx="7696200" cy="1905000"/>
          </a:xfrm>
          <a:prstGeom prst="rect">
            <a:avLst/>
          </a:prstGeom>
          <a:noFill/>
          <a:ln>
            <a:noFill/>
          </a:ln>
        </p:spPr>
        <p:txBody>
          <a:bodyPr anchorCtr="0" anchor="ctr" bIns="91425" lIns="91425" spcFirstLastPara="1" rIns="91425" wrap="square" tIns="45700">
            <a:normAutofit/>
          </a:bodyPr>
          <a:lstStyle/>
          <a:p>
            <a:pPr indent="0" lvl="0" marL="0" rtl="0" algn="l">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Lecture 02 – Part C</a:t>
            </a:r>
            <a:br>
              <a:rPr b="0" i="0" lang="en-US" sz="4000" u="none">
                <a:solidFill>
                  <a:srgbClr val="FFFFFF"/>
                </a:solidFill>
                <a:latin typeface="Libre Franklin"/>
                <a:ea typeface="Libre Franklin"/>
                <a:cs typeface="Libre Franklin"/>
                <a:sym typeface="Libre Franklin"/>
              </a:rPr>
            </a:br>
            <a:r>
              <a:rPr b="0" i="0" lang="en-US" sz="4000" u="none">
                <a:solidFill>
                  <a:srgbClr val="FFFFFF"/>
                </a:solidFill>
                <a:latin typeface="Libre Franklin"/>
                <a:ea typeface="Libre Franklin"/>
                <a:cs typeface="Libre Franklin"/>
                <a:sym typeface="Libre Franklin"/>
              </a:rPr>
              <a:t>Game Playing: Adversarial Search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98583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1" lang="en-US" sz="3200" u="none">
                <a:solidFill>
                  <a:schemeClr val="dk2"/>
                </a:solidFill>
                <a:latin typeface="Libre Franklin"/>
                <a:ea typeface="Libre Franklin"/>
                <a:cs typeface="Libre Franklin"/>
                <a:sym typeface="Libre Franklin"/>
              </a:rPr>
              <a:t>Partial game tree for Tic-Tac-Toe</a:t>
            </a:r>
            <a:endParaRPr/>
          </a:p>
        </p:txBody>
      </p:sp>
      <p:pic>
        <p:nvPicPr>
          <p:cNvPr id="198" name="Google Shape;198;p10"/>
          <p:cNvPicPr preferRelativeResize="0"/>
          <p:nvPr/>
        </p:nvPicPr>
        <p:blipFill rotWithShape="1">
          <a:blip r:embed="rId3">
            <a:alphaModFix/>
          </a:blip>
          <a:srcRect b="0" l="0" r="0" t="0"/>
          <a:stretch/>
        </p:blipFill>
        <p:spPr>
          <a:xfrm>
            <a:off x="357187" y="1085850"/>
            <a:ext cx="8429625" cy="468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98583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1" lang="en-US" sz="3200" u="none">
                <a:solidFill>
                  <a:schemeClr val="dk2"/>
                </a:solidFill>
                <a:latin typeface="Libre Franklin"/>
                <a:ea typeface="Libre Franklin"/>
                <a:cs typeface="Libre Franklin"/>
                <a:sym typeface="Libre Franklin"/>
              </a:rPr>
              <a:t>Partial game tree for Tic-Tac-Toe</a:t>
            </a:r>
            <a:endParaRPr/>
          </a:p>
        </p:txBody>
      </p:sp>
      <p:pic>
        <p:nvPicPr>
          <p:cNvPr id="204" name="Google Shape;204;p11"/>
          <p:cNvPicPr preferRelativeResize="0"/>
          <p:nvPr/>
        </p:nvPicPr>
        <p:blipFill rotWithShape="1">
          <a:blip r:embed="rId3">
            <a:alphaModFix/>
          </a:blip>
          <a:srcRect b="0" l="0" r="0" t="0"/>
          <a:stretch/>
        </p:blipFill>
        <p:spPr>
          <a:xfrm>
            <a:off x="1047750" y="1123950"/>
            <a:ext cx="7048500" cy="516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98583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1" lang="en-US" sz="3200" u="none">
                <a:solidFill>
                  <a:schemeClr val="dk2"/>
                </a:solidFill>
                <a:latin typeface="Libre Franklin"/>
                <a:ea typeface="Libre Franklin"/>
                <a:cs typeface="Libre Franklin"/>
                <a:sym typeface="Libre Franklin"/>
              </a:rPr>
              <a:t>Partial game tree for Tic-Tac-Toe</a:t>
            </a:r>
            <a:endParaRPr/>
          </a:p>
        </p:txBody>
      </p:sp>
      <p:pic>
        <p:nvPicPr>
          <p:cNvPr id="210" name="Google Shape;210;p12"/>
          <p:cNvPicPr preferRelativeResize="0"/>
          <p:nvPr/>
        </p:nvPicPr>
        <p:blipFill rotWithShape="1">
          <a:blip r:embed="rId3">
            <a:alphaModFix/>
          </a:blip>
          <a:srcRect b="0" l="0" r="0" t="0"/>
          <a:stretch/>
        </p:blipFill>
        <p:spPr>
          <a:xfrm>
            <a:off x="947737" y="285750"/>
            <a:ext cx="7248525" cy="628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3"/>
          <p:cNvPicPr preferRelativeResize="0"/>
          <p:nvPr/>
        </p:nvPicPr>
        <p:blipFill rotWithShape="1">
          <a:blip r:embed="rId3">
            <a:alphaModFix/>
          </a:blip>
          <a:srcRect b="0" l="0" r="0" t="0"/>
          <a:stretch/>
        </p:blipFill>
        <p:spPr>
          <a:xfrm>
            <a:off x="1019175" y="319087"/>
            <a:ext cx="7105650" cy="621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4"/>
          <p:cNvPicPr preferRelativeResize="0"/>
          <p:nvPr/>
        </p:nvPicPr>
        <p:blipFill rotWithShape="1">
          <a:blip r:embed="rId3">
            <a:alphaModFix/>
          </a:blip>
          <a:srcRect b="0" l="0" r="0" t="0"/>
          <a:stretch/>
        </p:blipFill>
        <p:spPr>
          <a:xfrm>
            <a:off x="1066800" y="723900"/>
            <a:ext cx="7010400" cy="541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5"/>
          <p:cNvPicPr preferRelativeResize="0"/>
          <p:nvPr/>
        </p:nvPicPr>
        <p:blipFill rotWithShape="1">
          <a:blip r:embed="rId3">
            <a:alphaModFix/>
          </a:blip>
          <a:srcRect b="0" l="0" r="0" t="0"/>
          <a:stretch/>
        </p:blipFill>
        <p:spPr>
          <a:xfrm>
            <a:off x="1104900" y="476250"/>
            <a:ext cx="6934200" cy="590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ph idx="1" type="body"/>
          </p:nvPr>
        </p:nvSpPr>
        <p:spPr>
          <a:xfrm>
            <a:off x="519112" y="1052512"/>
            <a:ext cx="8229600" cy="50736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2"/>
              </a:buClr>
              <a:buSzPts val="2040"/>
              <a:buFont typeface="Noto Sans Symbols"/>
              <a:buChar char="❑"/>
            </a:pPr>
            <a:r>
              <a:rPr b="0" i="0" lang="en-US" sz="2400" u="none">
                <a:solidFill>
                  <a:schemeClr val="accent2"/>
                </a:solidFill>
                <a:latin typeface="Times New Roman"/>
                <a:ea typeface="Times New Roman"/>
                <a:cs typeface="Times New Roman"/>
                <a:sym typeface="Times New Roman"/>
              </a:rPr>
              <a:t>Searching in a two player game</a:t>
            </a:r>
            <a:endParaRPr/>
          </a:p>
          <a:p>
            <a:pPr indent="-273050" lvl="0" marL="273050" marR="0" rtl="0" algn="l">
              <a:lnSpc>
                <a:spcPct val="100000"/>
              </a:lnSpc>
              <a:spcBef>
                <a:spcPts val="500"/>
              </a:spcBef>
              <a:spcAft>
                <a:spcPts val="0"/>
              </a:spcAft>
              <a:buClr>
                <a:schemeClr val="dk1"/>
              </a:buClr>
              <a:buSzPts val="1530"/>
              <a:buFont typeface="Noto Sans Symbols"/>
              <a:buChar char="▪"/>
            </a:pPr>
            <a:r>
              <a:rPr b="0" i="0" lang="en-US" sz="1800" u="none">
                <a:solidFill>
                  <a:schemeClr val="dk1"/>
                </a:solidFill>
                <a:latin typeface="Times New Roman"/>
                <a:ea typeface="Times New Roman"/>
                <a:cs typeface="Times New Roman"/>
                <a:sym typeface="Times New Roman"/>
              </a:rPr>
              <a:t>The search space in game playing is potentially very huge: Need for </a:t>
            </a:r>
            <a:r>
              <a:rPr b="1" i="0" lang="en-US" sz="1800" u="none">
                <a:solidFill>
                  <a:schemeClr val="dk1"/>
                </a:solidFill>
                <a:latin typeface="Times New Roman"/>
                <a:ea typeface="Times New Roman"/>
                <a:cs typeface="Times New Roman"/>
                <a:sym typeface="Times New Roman"/>
              </a:rPr>
              <a:t>optimal strategies</a:t>
            </a:r>
            <a:r>
              <a:rPr b="0" i="0" lang="en-US" sz="1800" u="none">
                <a:solidFill>
                  <a:schemeClr val="dk1"/>
                </a:solidFill>
                <a:latin typeface="Times New Roman"/>
                <a:ea typeface="Times New Roman"/>
                <a:cs typeface="Times New Roman"/>
                <a:sym typeface="Times New Roman"/>
              </a:rPr>
              <a:t>.</a:t>
            </a:r>
            <a:endParaRPr/>
          </a:p>
          <a:p>
            <a:pPr indent="-273050" lvl="0" marL="273050" marR="0" rtl="0" algn="l">
              <a:lnSpc>
                <a:spcPct val="100000"/>
              </a:lnSpc>
              <a:spcBef>
                <a:spcPts val="500"/>
              </a:spcBef>
              <a:spcAft>
                <a:spcPts val="0"/>
              </a:spcAft>
              <a:buClr>
                <a:schemeClr val="accent1"/>
              </a:buClr>
              <a:buSzPts val="850"/>
              <a:buFont typeface="Noto Sans Symbols"/>
              <a:buNone/>
            </a:pPr>
            <a:r>
              <a:t/>
            </a:r>
            <a:endParaRPr b="0" i="0" sz="1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500"/>
              </a:spcBef>
              <a:spcAft>
                <a:spcPts val="0"/>
              </a:spcAft>
              <a:buClr>
                <a:schemeClr val="dk1"/>
              </a:buClr>
              <a:buSzPts val="1530"/>
              <a:buFont typeface="Noto Sans Symbols"/>
              <a:buChar char="▪"/>
            </a:pPr>
            <a:r>
              <a:rPr b="0" i="0" lang="en-US" sz="1800" u="none">
                <a:solidFill>
                  <a:schemeClr val="dk1"/>
                </a:solidFill>
                <a:latin typeface="Times New Roman"/>
                <a:ea typeface="Times New Roman"/>
                <a:cs typeface="Times New Roman"/>
                <a:sym typeface="Times New Roman"/>
              </a:rPr>
              <a:t>The goal is to find the sequence of moves that will lead to the winning for MAX.</a:t>
            </a:r>
            <a:endParaRPr/>
          </a:p>
          <a:p>
            <a:pPr indent="-219075" lvl="0" marL="273050" marR="0" rtl="0" algn="l">
              <a:lnSpc>
                <a:spcPct val="100000"/>
              </a:lnSpc>
              <a:spcBef>
                <a:spcPts val="500"/>
              </a:spcBef>
              <a:spcAft>
                <a:spcPts val="0"/>
              </a:spcAft>
              <a:buClr>
                <a:schemeClr val="dk1"/>
              </a:buClr>
              <a:buSzPts val="850"/>
              <a:buFont typeface="Noto Sans Symbols"/>
              <a:buNone/>
            </a:pPr>
            <a:r>
              <a:t/>
            </a:r>
            <a:endParaRPr b="0" i="0" sz="1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500"/>
              </a:spcBef>
              <a:spcAft>
                <a:spcPts val="0"/>
              </a:spcAft>
              <a:buClr>
                <a:schemeClr val="dk1"/>
              </a:buClr>
              <a:buSzPts val="1530"/>
              <a:buFont typeface="Noto Sans Symbols"/>
              <a:buChar char="▪"/>
            </a:pPr>
            <a:r>
              <a:rPr b="0" i="0" lang="en-US" sz="1800" u="none">
                <a:solidFill>
                  <a:schemeClr val="dk1"/>
                </a:solidFill>
                <a:latin typeface="Times New Roman"/>
                <a:ea typeface="Times New Roman"/>
                <a:cs typeface="Times New Roman"/>
                <a:sym typeface="Times New Roman"/>
              </a:rPr>
              <a:t>How to find the best trategy for MAX assuming that MIN is an infaillible opponent.</a:t>
            </a:r>
            <a:endParaRPr/>
          </a:p>
          <a:p>
            <a:pPr indent="-273050" lvl="0" marL="273050" marR="0" rtl="0" algn="l">
              <a:lnSpc>
                <a:spcPct val="100000"/>
              </a:lnSpc>
              <a:spcBef>
                <a:spcPts val="500"/>
              </a:spcBef>
              <a:spcAft>
                <a:spcPts val="0"/>
              </a:spcAft>
              <a:buClr>
                <a:schemeClr val="accent1"/>
              </a:buClr>
              <a:buSzPts val="850"/>
              <a:buFont typeface="Noto Sans Symbols"/>
              <a:buNone/>
            </a:pPr>
            <a:r>
              <a:t/>
            </a:r>
            <a:endParaRPr b="0" i="0" sz="1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500"/>
              </a:spcBef>
              <a:spcAft>
                <a:spcPts val="0"/>
              </a:spcAft>
              <a:buClr>
                <a:schemeClr val="dk1"/>
              </a:buClr>
              <a:buSzPts val="1530"/>
              <a:buFont typeface="Noto Sans Symbols"/>
              <a:buChar char="▪"/>
            </a:pPr>
            <a:r>
              <a:rPr b="0" i="0" lang="en-US" sz="1800" u="none">
                <a:solidFill>
                  <a:schemeClr val="dk1"/>
                </a:solidFill>
                <a:latin typeface="Times New Roman"/>
                <a:ea typeface="Times New Roman"/>
                <a:cs typeface="Times New Roman"/>
                <a:sym typeface="Times New Roman"/>
              </a:rPr>
              <a:t>Given a game tree, the </a:t>
            </a:r>
            <a:r>
              <a:rPr b="1" i="0" lang="en-US" sz="1800" u="none">
                <a:solidFill>
                  <a:schemeClr val="dk1"/>
                </a:solidFill>
                <a:latin typeface="Times New Roman"/>
                <a:ea typeface="Times New Roman"/>
                <a:cs typeface="Times New Roman"/>
                <a:sym typeface="Times New Roman"/>
              </a:rPr>
              <a:t>optimal strategy</a:t>
            </a:r>
            <a:r>
              <a:rPr b="0" i="0" lang="en-US" sz="1800" u="none">
                <a:solidFill>
                  <a:schemeClr val="dk1"/>
                </a:solidFill>
                <a:latin typeface="Times New Roman"/>
                <a:ea typeface="Times New Roman"/>
                <a:cs typeface="Times New Roman"/>
                <a:sym typeface="Times New Roman"/>
              </a:rPr>
              <a:t> can be determined by the </a:t>
            </a:r>
            <a:r>
              <a:rPr b="1" i="0" lang="en-US" sz="1800" u="none">
                <a:solidFill>
                  <a:schemeClr val="dk1"/>
                </a:solidFill>
                <a:latin typeface="Times New Roman"/>
                <a:ea typeface="Times New Roman"/>
                <a:cs typeface="Times New Roman"/>
                <a:sym typeface="Times New Roman"/>
              </a:rPr>
              <a:t>MINIMAX</a:t>
            </a:r>
            <a:r>
              <a:rPr b="0"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Times New Roman"/>
                <a:ea typeface="Times New Roman"/>
                <a:cs typeface="Times New Roman"/>
                <a:sym typeface="Times New Roman"/>
              </a:rPr>
              <a:t>VALUE</a:t>
            </a:r>
            <a:r>
              <a:rPr b="0" i="0" lang="en-US" sz="1800" u="none">
                <a:solidFill>
                  <a:schemeClr val="dk1"/>
                </a:solidFill>
                <a:latin typeface="Times New Roman"/>
                <a:ea typeface="Times New Roman"/>
                <a:cs typeface="Times New Roman"/>
                <a:sym typeface="Times New Roman"/>
              </a:rPr>
              <a:t> for each node. It returns:</a:t>
            </a:r>
            <a:endParaRPr/>
          </a:p>
          <a:p>
            <a:pPr indent="-175895" lvl="0" marL="273050" marR="0" rtl="0" algn="l">
              <a:spcBef>
                <a:spcPts val="575"/>
              </a:spcBef>
              <a:spcAft>
                <a:spcPts val="0"/>
              </a:spcAft>
              <a:buClr>
                <a:schemeClr val="accent1"/>
              </a:buClr>
              <a:buSzPts val="1530"/>
              <a:buFont typeface="Noto Sans Symbols"/>
              <a:buNone/>
            </a:pPr>
            <a:r>
              <a:t/>
            </a:r>
            <a:endParaRPr b="0" i="0" sz="1800" u="none">
              <a:solidFill>
                <a:schemeClr val="dk1"/>
              </a:solidFill>
              <a:latin typeface="Times New Roman"/>
              <a:ea typeface="Times New Roman"/>
              <a:cs typeface="Times New Roman"/>
              <a:sym typeface="Times New Roman"/>
            </a:endParaRPr>
          </a:p>
        </p:txBody>
      </p:sp>
      <p:sp>
        <p:nvSpPr>
          <p:cNvPr id="231" name="Google Shape;231;p16"/>
          <p:cNvSpPr txBox="1"/>
          <p:nvPr/>
        </p:nvSpPr>
        <p:spPr>
          <a:xfrm>
            <a:off x="357187" y="4643437"/>
            <a:ext cx="7920037" cy="1465262"/>
          </a:xfrm>
          <a:prstGeom prst="rect">
            <a:avLst/>
          </a:prstGeom>
          <a:noFill/>
          <a:ln>
            <a:noFill/>
          </a:ln>
        </p:spPr>
        <p:txBody>
          <a:bodyPr anchorCtr="0" anchor="t" bIns="45700" lIns="91425" spcFirstLastPara="1" rIns="91425" wrap="square" tIns="45700">
            <a:spAutoFit/>
          </a:bodyPr>
          <a:lstStyle/>
          <a:p>
            <a:pPr indent="-342900" lvl="1" marL="8001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 Utility value of </a:t>
            </a:r>
            <a:r>
              <a:rPr b="0" i="1" lang="en-US" sz="1800" u="none" cap="none" strike="noStrike">
                <a:solidFill>
                  <a:schemeClr val="dk1"/>
                </a:solidFill>
                <a:latin typeface="Times New Roman"/>
                <a:ea typeface="Times New Roman"/>
                <a:cs typeface="Times New Roman"/>
                <a:sym typeface="Times New Roman"/>
              </a:rPr>
              <a:t>n </a:t>
            </a:r>
            <a:r>
              <a:rPr b="0" i="0" lang="en-US" sz="1800" u="none" cap="none" strike="noStrike">
                <a:solidFill>
                  <a:schemeClr val="dk1"/>
                </a:solidFill>
                <a:latin typeface="Times New Roman"/>
                <a:ea typeface="Times New Roman"/>
                <a:cs typeface="Times New Roman"/>
                <a:sym typeface="Times New Roman"/>
              </a:rPr>
              <a:t>if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is the terminal state.</a:t>
            </a:r>
            <a:endParaRPr/>
          </a:p>
          <a:p>
            <a:pPr indent="-342900" lvl="1" marL="8001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 Maximum of the utility values of all the successor nodes </a:t>
            </a:r>
            <a:r>
              <a:rPr b="0" i="1" lang="en-US" sz="1800" u="none" cap="none" strike="noStrike">
                <a:solidFill>
                  <a:schemeClr val="dk1"/>
                </a:solidFill>
                <a:latin typeface="Times New Roman"/>
                <a:ea typeface="Times New Roman"/>
                <a:cs typeface="Times New Roman"/>
                <a:sym typeface="Times New Roman"/>
              </a:rPr>
              <a:t>s</a:t>
            </a:r>
            <a:r>
              <a:rPr b="0" i="0" lang="en-US" sz="1800" u="none" cap="none" strike="noStrike">
                <a:solidFill>
                  <a:schemeClr val="dk1"/>
                </a:solidFill>
                <a:latin typeface="Times New Roman"/>
                <a:ea typeface="Times New Roman"/>
                <a:cs typeface="Times New Roman"/>
                <a:sym typeface="Times New Roman"/>
              </a:rPr>
              <a:t> of </a:t>
            </a:r>
            <a:r>
              <a:rPr b="0" i="1" lang="en-US" sz="1800" u="none" cap="none" strike="noStrike">
                <a:solidFill>
                  <a:schemeClr val="dk1"/>
                </a:solidFill>
                <a:latin typeface="Times New Roman"/>
                <a:ea typeface="Times New Roman"/>
                <a:cs typeface="Times New Roman"/>
                <a:sym typeface="Times New Roman"/>
              </a:rPr>
              <a:t>n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is a MAX’s current node.</a:t>
            </a:r>
            <a:endParaRPr b="0" i="1" sz="1800" u="none" cap="none" strike="noStrike">
              <a:solidFill>
                <a:schemeClr val="dk1"/>
              </a:solidFill>
              <a:latin typeface="Times New Roman"/>
              <a:ea typeface="Times New Roman"/>
              <a:cs typeface="Times New Roman"/>
              <a:sym typeface="Times New Roman"/>
            </a:endParaRPr>
          </a:p>
          <a:p>
            <a:pPr indent="-342900" lvl="1" marL="8001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 Minimum of the utility values of the successor node </a:t>
            </a:r>
            <a:r>
              <a:rPr b="0" i="1" lang="en-US" sz="1800" u="none" cap="none" strike="noStrike">
                <a:solidFill>
                  <a:schemeClr val="dk1"/>
                </a:solidFill>
                <a:latin typeface="Times New Roman"/>
                <a:ea typeface="Times New Roman"/>
                <a:cs typeface="Times New Roman"/>
                <a:sym typeface="Times New Roman"/>
              </a:rPr>
              <a:t>s</a:t>
            </a:r>
            <a:r>
              <a:rPr b="0" i="0" lang="en-US" sz="1800" u="none" cap="none" strike="noStrike">
                <a:solidFill>
                  <a:schemeClr val="dk1"/>
                </a:solidFill>
                <a:latin typeface="Times New Roman"/>
                <a:ea typeface="Times New Roman"/>
                <a:cs typeface="Times New Roman"/>
                <a:sym typeface="Times New Roman"/>
              </a:rPr>
              <a:t> of </a:t>
            </a:r>
            <a:r>
              <a:rPr b="0" i="1" lang="en-US" sz="1800" u="none" cap="none" strike="noStrike">
                <a:solidFill>
                  <a:schemeClr val="dk1"/>
                </a:solidFill>
                <a:latin typeface="Times New Roman"/>
                <a:ea typeface="Times New Roman"/>
                <a:cs typeface="Times New Roman"/>
                <a:sym typeface="Times New Roman"/>
              </a:rPr>
              <a:t>n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is a MIN’s current node.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2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20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2000"/>
                                        <p:tgtEl>
                                          <p:spTgt spid="23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a:t>
            </a:r>
            <a:endParaRPr/>
          </a:p>
        </p:txBody>
      </p:sp>
      <p:sp>
        <p:nvSpPr>
          <p:cNvPr id="237" name="Google Shape;237;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Minimax algorithm</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Perfect for deterministic, 2-player game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One opponent tries to maximize score (Max)</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One opponent tries to minimize score (Min)</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Goal: move to position of highest </a:t>
            </a:r>
            <a:r>
              <a:rPr b="0" i="0" lang="en-US" sz="2400" u="none" cap="none" strike="noStrike">
                <a:solidFill>
                  <a:srgbClr val="FF0000"/>
                </a:solidFill>
                <a:latin typeface="Libre Baskerville"/>
                <a:ea typeface="Libre Baskerville"/>
                <a:cs typeface="Libre Baskerville"/>
                <a:sym typeface="Libre Baskerville"/>
              </a:rPr>
              <a:t>minimax value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Identify best achievable payoff against best play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pic>
        <p:nvPicPr>
          <p:cNvPr id="243" name="Google Shape;243;p18"/>
          <p:cNvPicPr preferRelativeResize="0"/>
          <p:nvPr>
            <p:ph idx="1" type="body"/>
          </p:nvPr>
        </p:nvPicPr>
        <p:blipFill rotWithShape="1">
          <a:blip r:embed="rId3">
            <a:alphaModFix/>
          </a:blip>
          <a:srcRect b="11456" l="15625" r="15625" t="25000"/>
          <a:stretch/>
        </p:blipFill>
        <p:spPr>
          <a:xfrm>
            <a:off x="1295400" y="1752600"/>
            <a:ext cx="6858000" cy="4743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92868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Minimax Algorithm (cont</a:t>
            </a:r>
            <a:r>
              <a:rPr b="0" i="0" lang="en-US" sz="3200" u="none">
                <a:solidFill>
                  <a:schemeClr val="dk2"/>
                </a:solidFill>
                <a:latin typeface="Arial"/>
                <a:ea typeface="Arial"/>
                <a:cs typeface="Arial"/>
                <a:sym typeface="Arial"/>
              </a:rPr>
              <a:t>’</a:t>
            </a:r>
            <a:r>
              <a:rPr b="0" i="0" lang="en-US" sz="3200" u="none">
                <a:solidFill>
                  <a:schemeClr val="dk2"/>
                </a:solidFill>
                <a:latin typeface="Libre Franklin"/>
                <a:ea typeface="Libre Franklin"/>
                <a:cs typeface="Libre Franklin"/>
                <a:sym typeface="Libre Franklin"/>
              </a:rPr>
              <a:t>d)</a:t>
            </a:r>
            <a:endParaRPr/>
          </a:p>
        </p:txBody>
      </p:sp>
      <p:sp>
        <p:nvSpPr>
          <p:cNvPr id="249" name="Google Shape;249;p19"/>
          <p:cNvSpPr txBox="1"/>
          <p:nvPr>
            <p:ph idx="1" type="body"/>
          </p:nvPr>
        </p:nvSpPr>
        <p:spPr>
          <a:xfrm>
            <a:off x="806450" y="1571625"/>
            <a:ext cx="8229600" cy="4554537"/>
          </a:xfrm>
          <a:prstGeom prst="rect">
            <a:avLst/>
          </a:prstGeom>
          <a:noFill/>
          <a:ln>
            <a:noFill/>
          </a:ln>
        </p:spPr>
        <p:txBody>
          <a:bodyPr anchorCtr="0" anchor="t" bIns="45700" lIns="91425" spcFirstLastPara="1" rIns="91425" wrap="square" tIns="45700">
            <a:noAutofit/>
          </a:bodyPr>
          <a:lstStyle/>
          <a:p>
            <a:pPr indent="-165100" lvl="0" marL="273050" marR="0" rtl="0" algn="l">
              <a:lnSpc>
                <a:spcPct val="100000"/>
              </a:lnSpc>
              <a:spcBef>
                <a:spcPts val="0"/>
              </a:spcBef>
              <a:spcAft>
                <a:spcPts val="0"/>
              </a:spcAft>
              <a:buClr>
                <a:schemeClr val="dk1"/>
              </a:buClr>
              <a:buSzPts val="17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500"/>
              </a:spcBef>
              <a:spcAft>
                <a:spcPts val="0"/>
              </a:spcAft>
              <a:buClr>
                <a:schemeClr val="accent1"/>
              </a:buClr>
              <a:buSzPts val="17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500"/>
              </a:spcBef>
              <a:spcAft>
                <a:spcPts val="0"/>
              </a:spcAft>
              <a:buClr>
                <a:schemeClr val="accent1"/>
              </a:buClr>
              <a:buSzPts val="1700"/>
              <a:buFont typeface="Noto Sans Symbols"/>
              <a:buNone/>
            </a:pPr>
            <a:r>
              <a:t/>
            </a:r>
            <a:endParaRPr b="0" i="0" sz="2000" u="none">
              <a:solidFill>
                <a:schemeClr val="dk1"/>
              </a:solidFill>
              <a:latin typeface="Times New Roman"/>
              <a:ea typeface="Times New Roman"/>
              <a:cs typeface="Times New Roman"/>
              <a:sym typeface="Times New Roman"/>
            </a:endParaRPr>
          </a:p>
          <a:p>
            <a:pPr indent="-165100" lvl="0" marL="273050" marR="0" rtl="0" algn="l">
              <a:lnSpc>
                <a:spcPct val="100000"/>
              </a:lnSpc>
              <a:spcBef>
                <a:spcPts val="500"/>
              </a:spcBef>
              <a:spcAft>
                <a:spcPts val="0"/>
              </a:spcAft>
              <a:buClr>
                <a:schemeClr val="dk1"/>
              </a:buClr>
              <a:buSzPts val="1700"/>
              <a:buFont typeface="Noto Sans Symbols"/>
              <a:buNone/>
            </a:pPr>
            <a:r>
              <a:t/>
            </a:r>
            <a:endParaRPr b="0" i="0" sz="2000" u="none">
              <a:solidFill>
                <a:schemeClr val="dk1"/>
              </a:solidFill>
              <a:latin typeface="Times New Roman"/>
              <a:ea typeface="Times New Roman"/>
              <a:cs typeface="Times New Roman"/>
              <a:sym typeface="Times New Roman"/>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Times New Roman"/>
              <a:ea typeface="Times New Roman"/>
              <a:cs typeface="Times New Roman"/>
              <a:sym typeface="Times New Roman"/>
            </a:endParaRPr>
          </a:p>
        </p:txBody>
      </p:sp>
      <p:pic>
        <p:nvPicPr>
          <p:cNvPr descr="fig05" id="250" name="Google Shape;250;p19"/>
          <p:cNvPicPr preferRelativeResize="0"/>
          <p:nvPr/>
        </p:nvPicPr>
        <p:blipFill rotWithShape="1">
          <a:blip r:embed="rId3">
            <a:alphaModFix/>
          </a:blip>
          <a:srcRect b="0" l="0" r="0" t="0"/>
          <a:stretch/>
        </p:blipFill>
        <p:spPr>
          <a:xfrm>
            <a:off x="600075" y="2708275"/>
            <a:ext cx="8305800" cy="3386137"/>
          </a:xfrm>
          <a:prstGeom prst="rect">
            <a:avLst/>
          </a:prstGeom>
          <a:noFill/>
          <a:ln>
            <a:noFill/>
          </a:ln>
        </p:spPr>
      </p:pic>
      <p:sp>
        <p:nvSpPr>
          <p:cNvPr id="251" name="Google Shape;251;p19"/>
          <p:cNvSpPr/>
          <p:nvPr/>
        </p:nvSpPr>
        <p:spPr>
          <a:xfrm>
            <a:off x="6865937" y="3716337"/>
            <a:ext cx="838200" cy="838200"/>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2" name="Google Shape;252;p19"/>
          <p:cNvSpPr/>
          <p:nvPr/>
        </p:nvSpPr>
        <p:spPr>
          <a:xfrm>
            <a:off x="4776787" y="2565400"/>
            <a:ext cx="838200" cy="906462"/>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3" name="Google Shape;253;p19"/>
          <p:cNvSpPr txBox="1"/>
          <p:nvPr/>
        </p:nvSpPr>
        <p:spPr>
          <a:xfrm>
            <a:off x="5784850" y="2708275"/>
            <a:ext cx="1250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0000"/>
              </a:buClr>
              <a:buSzPts val="1800"/>
              <a:buFont typeface="Arial"/>
              <a:buNone/>
            </a:pPr>
            <a:r>
              <a:rPr b="0" i="0" lang="en-US" sz="1800" u="none">
                <a:solidFill>
                  <a:srgbClr val="990000"/>
                </a:solidFill>
                <a:latin typeface="Arial"/>
                <a:ea typeface="Arial"/>
                <a:cs typeface="Arial"/>
                <a:sym typeface="Arial"/>
              </a:rPr>
              <a:t>MAX node</a:t>
            </a:r>
            <a:endParaRPr/>
          </a:p>
        </p:txBody>
      </p:sp>
      <p:sp>
        <p:nvSpPr>
          <p:cNvPr id="254" name="Google Shape;254;p19"/>
          <p:cNvSpPr txBox="1"/>
          <p:nvPr/>
        </p:nvSpPr>
        <p:spPr>
          <a:xfrm>
            <a:off x="7729537" y="3789362"/>
            <a:ext cx="1174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0000"/>
              </a:buClr>
              <a:buSzPts val="1800"/>
              <a:buFont typeface="Arial"/>
              <a:buNone/>
            </a:pPr>
            <a:r>
              <a:rPr b="0" i="0" lang="en-US" sz="1800" u="none">
                <a:solidFill>
                  <a:srgbClr val="990000"/>
                </a:solidFill>
                <a:latin typeface="Arial"/>
                <a:ea typeface="Arial"/>
                <a:cs typeface="Arial"/>
                <a:sym typeface="Arial"/>
              </a:rPr>
              <a:t>MIN node</a:t>
            </a:r>
            <a:endParaRPr/>
          </a:p>
        </p:txBody>
      </p:sp>
      <p:sp>
        <p:nvSpPr>
          <p:cNvPr id="255" name="Google Shape;255;p19"/>
          <p:cNvSpPr/>
          <p:nvPr/>
        </p:nvSpPr>
        <p:spPr>
          <a:xfrm>
            <a:off x="1104900" y="2060575"/>
            <a:ext cx="287337" cy="309562"/>
          </a:xfrm>
          <a:prstGeom prst="triangle">
            <a:avLst>
              <a:gd fmla="val 50000"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 name="Google Shape;256;p19"/>
          <p:cNvSpPr/>
          <p:nvPr/>
        </p:nvSpPr>
        <p:spPr>
          <a:xfrm flipH="1" rot="10800000">
            <a:off x="2976562" y="2060575"/>
            <a:ext cx="358775" cy="288925"/>
          </a:xfrm>
          <a:prstGeom prst="triangle">
            <a:avLst>
              <a:gd fmla="val 50000"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 name="Google Shape;257;p19"/>
          <p:cNvSpPr txBox="1"/>
          <p:nvPr/>
        </p:nvSpPr>
        <p:spPr>
          <a:xfrm>
            <a:off x="1465262" y="2060575"/>
            <a:ext cx="1187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Max node</a:t>
            </a:r>
            <a:endParaRPr/>
          </a:p>
        </p:txBody>
      </p:sp>
      <p:sp>
        <p:nvSpPr>
          <p:cNvPr id="258" name="Google Shape;258;p19"/>
          <p:cNvSpPr txBox="1"/>
          <p:nvPr/>
        </p:nvSpPr>
        <p:spPr>
          <a:xfrm>
            <a:off x="3625850" y="2060575"/>
            <a:ext cx="1123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Min node</a:t>
            </a:r>
            <a:endParaRPr/>
          </a:p>
        </p:txBody>
      </p:sp>
      <p:sp>
        <p:nvSpPr>
          <p:cNvPr id="259" name="Google Shape;259;p19"/>
          <p:cNvSpPr txBox="1"/>
          <p:nvPr/>
        </p:nvSpPr>
        <p:spPr>
          <a:xfrm>
            <a:off x="4540250" y="5949950"/>
            <a:ext cx="2195512"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value computed </a:t>
            </a:r>
            <a:endParaRPr/>
          </a:p>
          <a:p>
            <a:pPr indent="0" lvl="0" marL="0" marR="0" rtl="0" algn="ctr">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by minimax</a:t>
            </a:r>
            <a:endParaRPr/>
          </a:p>
        </p:txBody>
      </p:sp>
      <p:cxnSp>
        <p:nvCxnSpPr>
          <p:cNvPr id="260" name="Google Shape;260;p19"/>
          <p:cNvCxnSpPr/>
          <p:nvPr/>
        </p:nvCxnSpPr>
        <p:spPr>
          <a:xfrm rot="10800000">
            <a:off x="3192462" y="4365625"/>
            <a:ext cx="1584325" cy="1584325"/>
          </a:xfrm>
          <a:prstGeom prst="straightConnector1">
            <a:avLst/>
          </a:prstGeom>
          <a:noFill/>
          <a:ln cap="flat" cmpd="sng" w="9525">
            <a:solidFill>
              <a:schemeClr val="dk1"/>
            </a:solidFill>
            <a:prstDash val="solid"/>
            <a:miter lim="800000"/>
            <a:headEnd len="med" w="med" type="none"/>
            <a:tailEnd len="med" w="med" type="triangle"/>
          </a:ln>
        </p:spPr>
      </p:cxnSp>
      <p:cxnSp>
        <p:nvCxnSpPr>
          <p:cNvPr id="261" name="Google Shape;261;p19"/>
          <p:cNvCxnSpPr/>
          <p:nvPr/>
        </p:nvCxnSpPr>
        <p:spPr>
          <a:xfrm flipH="1" rot="10800000">
            <a:off x="4776787" y="4292600"/>
            <a:ext cx="649287" cy="1657350"/>
          </a:xfrm>
          <a:prstGeom prst="straightConnector1">
            <a:avLst/>
          </a:prstGeom>
          <a:noFill/>
          <a:ln cap="flat" cmpd="sng" w="9525">
            <a:solidFill>
              <a:schemeClr val="dk1"/>
            </a:solidFill>
            <a:prstDash val="solid"/>
            <a:miter lim="800000"/>
            <a:headEnd len="med" w="med" type="none"/>
            <a:tailEnd len="med" w="med" type="triangle"/>
          </a:ln>
        </p:spPr>
      </p:cxnSp>
      <p:sp>
        <p:nvSpPr>
          <p:cNvPr id="262" name="Google Shape;262;p19"/>
          <p:cNvSpPr txBox="1"/>
          <p:nvPr/>
        </p:nvSpPr>
        <p:spPr>
          <a:xfrm>
            <a:off x="2112962" y="6237287"/>
            <a:ext cx="1352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Utility value</a:t>
            </a:r>
            <a:endParaRPr/>
          </a:p>
        </p:txBody>
      </p:sp>
      <p:cxnSp>
        <p:nvCxnSpPr>
          <p:cNvPr id="263" name="Google Shape;263;p19"/>
          <p:cNvCxnSpPr/>
          <p:nvPr/>
        </p:nvCxnSpPr>
        <p:spPr>
          <a:xfrm rot="10800000">
            <a:off x="1825625" y="5949950"/>
            <a:ext cx="503237" cy="215900"/>
          </a:xfrm>
          <a:prstGeom prst="straightConnector1">
            <a:avLst/>
          </a:prstGeom>
          <a:noFill/>
          <a:ln cap="flat" cmpd="sng" w="9525">
            <a:solidFill>
              <a:schemeClr val="dk1"/>
            </a:solidFill>
            <a:prstDash val="solid"/>
            <a:miter lim="800000"/>
            <a:headEnd len="med" w="med" type="none"/>
            <a:tailEnd len="med" w="med" type="triangle"/>
          </a:ln>
        </p:spPr>
      </p:cxnSp>
      <p:cxnSp>
        <p:nvCxnSpPr>
          <p:cNvPr id="264" name="Google Shape;264;p19"/>
          <p:cNvCxnSpPr/>
          <p:nvPr/>
        </p:nvCxnSpPr>
        <p:spPr>
          <a:xfrm flipH="1" rot="10800000">
            <a:off x="2328862" y="5949950"/>
            <a:ext cx="1296987" cy="2159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Libre Baskerville"/>
              <a:buNone/>
            </a:pPr>
            <a:r>
              <a:rPr b="0" i="0" lang="en-US" sz="4000" u="none">
                <a:solidFill>
                  <a:schemeClr val="dk2"/>
                </a:solidFill>
                <a:latin typeface="Libre Baskerville"/>
                <a:ea typeface="Libre Baskerville"/>
                <a:cs typeface="Libre Baskerville"/>
                <a:sym typeface="Libre Baskerville"/>
              </a:rPr>
              <a:t>Outline</a:t>
            </a:r>
            <a:endParaRPr/>
          </a:p>
        </p:txBody>
      </p:sp>
      <p:sp>
        <p:nvSpPr>
          <p:cNvPr id="148" name="Google Shape;148;p2"/>
          <p:cNvSpPr txBox="1"/>
          <p:nvPr>
            <p:ph idx="1" type="body"/>
          </p:nvPr>
        </p:nvSpPr>
        <p:spPr>
          <a:xfrm>
            <a:off x="928687" y="2286000"/>
            <a:ext cx="7772400" cy="2971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Game Playing: Adversarial Search</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Minimax Algorithm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α-β Pruning Algorithm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Games of chance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State of the art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pic>
        <p:nvPicPr>
          <p:cNvPr descr="minimax" id="270" name="Google Shape;270;p20"/>
          <p:cNvPicPr preferRelativeResize="0"/>
          <p:nvPr/>
        </p:nvPicPr>
        <p:blipFill rotWithShape="1">
          <a:blip r:embed="rId3">
            <a:alphaModFix/>
          </a:blip>
          <a:srcRect b="0" l="0" r="0" t="0"/>
          <a:stretch/>
        </p:blipFill>
        <p:spPr>
          <a:xfrm>
            <a:off x="1306512" y="2357437"/>
            <a:ext cx="7337425" cy="3643312"/>
          </a:xfrm>
          <a:prstGeom prst="rect">
            <a:avLst/>
          </a:prstGeom>
          <a:noFill/>
          <a:ln>
            <a:noFill/>
          </a:ln>
        </p:spPr>
      </p:pic>
      <p:sp>
        <p:nvSpPr>
          <p:cNvPr id="271" name="Google Shape;271;p20"/>
          <p:cNvSpPr txBox="1"/>
          <p:nvPr/>
        </p:nvSpPr>
        <p:spPr>
          <a:xfrm>
            <a:off x="1428750" y="5572125"/>
            <a:ext cx="457200" cy="228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pic>
        <p:nvPicPr>
          <p:cNvPr descr="minimax" id="277" name="Google Shape;277;p21"/>
          <p:cNvPicPr preferRelativeResize="0"/>
          <p:nvPr>
            <p:ph idx="1" type="body"/>
          </p:nvPr>
        </p:nvPicPr>
        <p:blipFill rotWithShape="1">
          <a:blip r:embed="rId3">
            <a:alphaModFix/>
          </a:blip>
          <a:srcRect b="0" l="0" r="0" t="0"/>
          <a:stretch/>
        </p:blipFill>
        <p:spPr>
          <a:xfrm>
            <a:off x="1306512" y="2357437"/>
            <a:ext cx="7337425" cy="3643312"/>
          </a:xfrm>
          <a:prstGeom prst="rect">
            <a:avLst/>
          </a:prstGeom>
          <a:noFill/>
          <a:ln>
            <a:noFill/>
          </a:ln>
        </p:spPr>
      </p:pic>
      <p:sp>
        <p:nvSpPr>
          <p:cNvPr id="278" name="Google Shape;278;p21"/>
          <p:cNvSpPr txBox="1"/>
          <p:nvPr/>
        </p:nvSpPr>
        <p:spPr>
          <a:xfrm>
            <a:off x="2786062"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279" name="Google Shape;279;p21"/>
          <p:cNvSpPr txBox="1"/>
          <p:nvPr/>
        </p:nvSpPr>
        <p:spPr>
          <a:xfrm>
            <a:off x="3789362"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p:txBody>
      </p:sp>
      <p:sp>
        <p:nvSpPr>
          <p:cNvPr id="280" name="Google Shape;280;p21"/>
          <p:cNvSpPr txBox="1"/>
          <p:nvPr/>
        </p:nvSpPr>
        <p:spPr>
          <a:xfrm>
            <a:off x="48006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281" name="Google Shape;281;p21"/>
          <p:cNvSpPr txBox="1"/>
          <p:nvPr/>
        </p:nvSpPr>
        <p:spPr>
          <a:xfrm>
            <a:off x="57912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p:txBody>
      </p:sp>
      <p:sp>
        <p:nvSpPr>
          <p:cNvPr id="282" name="Google Shape;282;p21"/>
          <p:cNvSpPr txBox="1"/>
          <p:nvPr/>
        </p:nvSpPr>
        <p:spPr>
          <a:xfrm>
            <a:off x="6794500"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
        <p:nvSpPr>
          <p:cNvPr id="283" name="Google Shape;283;p21"/>
          <p:cNvSpPr txBox="1"/>
          <p:nvPr/>
        </p:nvSpPr>
        <p:spPr>
          <a:xfrm>
            <a:off x="7773987"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p:txBody>
      </p:sp>
      <p:cxnSp>
        <p:nvCxnSpPr>
          <p:cNvPr id="284" name="Google Shape;284;p21"/>
          <p:cNvCxnSpPr/>
          <p:nvPr/>
        </p:nvCxnSpPr>
        <p:spPr>
          <a:xfrm rot="10800000">
            <a:off x="3071812" y="4857750"/>
            <a:ext cx="0" cy="685800"/>
          </a:xfrm>
          <a:prstGeom prst="straightConnector1">
            <a:avLst/>
          </a:prstGeom>
          <a:noFill/>
          <a:ln cap="flat" cmpd="sng" w="9525">
            <a:solidFill>
              <a:srgbClr val="FF0000"/>
            </a:solidFill>
            <a:prstDash val="solid"/>
            <a:miter lim="800000"/>
            <a:headEnd len="med" w="med" type="none"/>
            <a:tailEnd len="med" w="med" type="triangle"/>
          </a:ln>
        </p:spPr>
      </p:cxnSp>
      <p:cxnSp>
        <p:nvCxnSpPr>
          <p:cNvPr id="285" name="Google Shape;285;p21"/>
          <p:cNvCxnSpPr/>
          <p:nvPr/>
        </p:nvCxnSpPr>
        <p:spPr>
          <a:xfrm rot="10800000">
            <a:off x="4071937" y="4786312"/>
            <a:ext cx="2286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286" name="Google Shape;286;p21"/>
          <p:cNvCxnSpPr/>
          <p:nvPr/>
        </p:nvCxnSpPr>
        <p:spPr>
          <a:xfrm rot="10800000">
            <a:off x="5029200" y="4786312"/>
            <a:ext cx="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287" name="Google Shape;287;p21"/>
          <p:cNvCxnSpPr/>
          <p:nvPr/>
        </p:nvCxnSpPr>
        <p:spPr>
          <a:xfrm rot="10800000">
            <a:off x="6030912" y="4795837"/>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288" name="Google Shape;288;p21"/>
          <p:cNvCxnSpPr/>
          <p:nvPr/>
        </p:nvCxnSpPr>
        <p:spPr>
          <a:xfrm flipH="1" rot="10800000">
            <a:off x="6715125" y="4857750"/>
            <a:ext cx="71437" cy="571500"/>
          </a:xfrm>
          <a:prstGeom prst="straightConnector1">
            <a:avLst/>
          </a:prstGeom>
          <a:noFill/>
          <a:ln cap="flat" cmpd="sng" w="9525">
            <a:solidFill>
              <a:srgbClr val="FF0000"/>
            </a:solidFill>
            <a:prstDash val="solid"/>
            <a:miter lim="800000"/>
            <a:headEnd len="med" w="med" type="none"/>
            <a:tailEnd len="med" w="med" type="triangle"/>
          </a:ln>
        </p:spPr>
      </p:cxnSp>
      <p:cxnSp>
        <p:nvCxnSpPr>
          <p:cNvPr id="289" name="Google Shape;289;p21"/>
          <p:cNvCxnSpPr/>
          <p:nvPr/>
        </p:nvCxnSpPr>
        <p:spPr>
          <a:xfrm rot="10800000">
            <a:off x="7072312" y="4786312"/>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290" name="Google Shape;290;p21"/>
          <p:cNvCxnSpPr/>
          <p:nvPr/>
        </p:nvCxnSpPr>
        <p:spPr>
          <a:xfrm flipH="1" rot="10800000">
            <a:off x="7643812" y="4786312"/>
            <a:ext cx="142875" cy="500062"/>
          </a:xfrm>
          <a:prstGeom prst="straightConnector1">
            <a:avLst/>
          </a:prstGeom>
          <a:noFill/>
          <a:ln cap="flat" cmpd="sng" w="9525">
            <a:solidFill>
              <a:srgbClr val="FF0000"/>
            </a:solidFill>
            <a:prstDash val="solid"/>
            <a:miter lim="800000"/>
            <a:headEnd len="med" w="med" type="none"/>
            <a:tailEnd len="med" w="med" type="triangle"/>
          </a:ln>
        </p:spPr>
      </p:cxnSp>
      <p:cxnSp>
        <p:nvCxnSpPr>
          <p:cNvPr id="291" name="Google Shape;291;p21"/>
          <p:cNvCxnSpPr/>
          <p:nvPr/>
        </p:nvCxnSpPr>
        <p:spPr>
          <a:xfrm rot="10800000">
            <a:off x="8058150" y="4786312"/>
            <a:ext cx="300037"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292" name="Google Shape;292;p21"/>
          <p:cNvCxnSpPr/>
          <p:nvPr/>
        </p:nvCxnSpPr>
        <p:spPr>
          <a:xfrm flipH="1" rot="10800000">
            <a:off x="3571875" y="4857750"/>
            <a:ext cx="214312" cy="614362"/>
          </a:xfrm>
          <a:prstGeom prst="straightConnector1">
            <a:avLst/>
          </a:prstGeom>
          <a:noFill/>
          <a:ln cap="flat" cmpd="sng" w="9525">
            <a:solidFill>
              <a:srgbClr val="FF0000"/>
            </a:solidFill>
            <a:prstDash val="solid"/>
            <a:miter lim="800000"/>
            <a:headEnd len="med" w="med" type="none"/>
            <a:tailEnd len="med" w="med" type="triangle"/>
          </a:ln>
        </p:spPr>
      </p:cxnSp>
      <p:cxnSp>
        <p:nvCxnSpPr>
          <p:cNvPr id="293" name="Google Shape;293;p21"/>
          <p:cNvCxnSpPr/>
          <p:nvPr/>
        </p:nvCxnSpPr>
        <p:spPr>
          <a:xfrm flipH="1" rot="10800000">
            <a:off x="2286000" y="4786312"/>
            <a:ext cx="4572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294" name="Google Shape;294;p21"/>
          <p:cNvCxnSpPr/>
          <p:nvPr/>
        </p:nvCxnSpPr>
        <p:spPr>
          <a:xfrm flipH="1" rot="10800000">
            <a:off x="5562600" y="4857750"/>
            <a:ext cx="223837" cy="614362"/>
          </a:xfrm>
          <a:prstGeom prst="straightConnector1">
            <a:avLst/>
          </a:prstGeom>
          <a:noFill/>
          <a:ln cap="flat" cmpd="sng" w="9525">
            <a:solidFill>
              <a:srgbClr val="FF0000"/>
            </a:solidFill>
            <a:prstDash val="solid"/>
            <a:miter lim="800000"/>
            <a:headEnd len="med" w="med" type="none"/>
            <a:tailEnd len="med" w="med" type="triangle"/>
          </a:ln>
        </p:spPr>
      </p:cxnSp>
      <p:sp>
        <p:nvSpPr>
          <p:cNvPr id="295" name="Google Shape;295;p21"/>
          <p:cNvSpPr txBox="1"/>
          <p:nvPr/>
        </p:nvSpPr>
        <p:spPr>
          <a:xfrm>
            <a:off x="1428750" y="5572125"/>
            <a:ext cx="457200" cy="228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pic>
        <p:nvPicPr>
          <p:cNvPr descr="minimax" id="301" name="Google Shape;301;p22"/>
          <p:cNvPicPr preferRelativeResize="0"/>
          <p:nvPr>
            <p:ph idx="1" type="body"/>
          </p:nvPr>
        </p:nvPicPr>
        <p:blipFill rotWithShape="1">
          <a:blip r:embed="rId3">
            <a:alphaModFix/>
          </a:blip>
          <a:srcRect b="0" l="0" r="0" t="0"/>
          <a:stretch/>
        </p:blipFill>
        <p:spPr>
          <a:xfrm>
            <a:off x="1306512" y="2357437"/>
            <a:ext cx="7337425" cy="3643312"/>
          </a:xfrm>
          <a:prstGeom prst="rect">
            <a:avLst/>
          </a:prstGeom>
          <a:noFill/>
          <a:ln>
            <a:noFill/>
          </a:ln>
        </p:spPr>
      </p:pic>
      <p:sp>
        <p:nvSpPr>
          <p:cNvPr id="302" name="Google Shape;302;p22"/>
          <p:cNvSpPr txBox="1"/>
          <p:nvPr/>
        </p:nvSpPr>
        <p:spPr>
          <a:xfrm>
            <a:off x="2786062"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303" name="Google Shape;303;p22"/>
          <p:cNvSpPr txBox="1"/>
          <p:nvPr/>
        </p:nvSpPr>
        <p:spPr>
          <a:xfrm>
            <a:off x="3789362"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p:txBody>
      </p:sp>
      <p:sp>
        <p:nvSpPr>
          <p:cNvPr id="304" name="Google Shape;304;p22"/>
          <p:cNvSpPr txBox="1"/>
          <p:nvPr/>
        </p:nvSpPr>
        <p:spPr>
          <a:xfrm>
            <a:off x="48006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305" name="Google Shape;305;p22"/>
          <p:cNvSpPr txBox="1"/>
          <p:nvPr/>
        </p:nvSpPr>
        <p:spPr>
          <a:xfrm>
            <a:off x="57912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p:txBody>
      </p:sp>
      <p:sp>
        <p:nvSpPr>
          <p:cNvPr id="306" name="Google Shape;306;p22"/>
          <p:cNvSpPr txBox="1"/>
          <p:nvPr/>
        </p:nvSpPr>
        <p:spPr>
          <a:xfrm>
            <a:off x="6794500"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
        <p:nvSpPr>
          <p:cNvPr id="307" name="Google Shape;307;p22"/>
          <p:cNvSpPr txBox="1"/>
          <p:nvPr/>
        </p:nvSpPr>
        <p:spPr>
          <a:xfrm>
            <a:off x="7773987"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p:txBody>
      </p:sp>
      <p:cxnSp>
        <p:nvCxnSpPr>
          <p:cNvPr id="308" name="Google Shape;308;p22"/>
          <p:cNvCxnSpPr/>
          <p:nvPr/>
        </p:nvCxnSpPr>
        <p:spPr>
          <a:xfrm rot="10800000">
            <a:off x="3071812" y="4857750"/>
            <a:ext cx="0" cy="685800"/>
          </a:xfrm>
          <a:prstGeom prst="straightConnector1">
            <a:avLst/>
          </a:prstGeom>
          <a:noFill/>
          <a:ln cap="flat" cmpd="sng" w="9525">
            <a:solidFill>
              <a:srgbClr val="FF0000"/>
            </a:solidFill>
            <a:prstDash val="solid"/>
            <a:miter lim="800000"/>
            <a:headEnd len="med" w="med" type="none"/>
            <a:tailEnd len="med" w="med" type="triangle"/>
          </a:ln>
        </p:spPr>
      </p:cxnSp>
      <p:cxnSp>
        <p:nvCxnSpPr>
          <p:cNvPr id="309" name="Google Shape;309;p22"/>
          <p:cNvCxnSpPr/>
          <p:nvPr/>
        </p:nvCxnSpPr>
        <p:spPr>
          <a:xfrm rot="10800000">
            <a:off x="4071937" y="4786312"/>
            <a:ext cx="2286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10" name="Google Shape;310;p22"/>
          <p:cNvCxnSpPr/>
          <p:nvPr/>
        </p:nvCxnSpPr>
        <p:spPr>
          <a:xfrm rot="10800000">
            <a:off x="5029200" y="4786312"/>
            <a:ext cx="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11" name="Google Shape;311;p22"/>
          <p:cNvCxnSpPr/>
          <p:nvPr/>
        </p:nvCxnSpPr>
        <p:spPr>
          <a:xfrm rot="10800000">
            <a:off x="6030912" y="4795837"/>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12" name="Google Shape;312;p22"/>
          <p:cNvCxnSpPr/>
          <p:nvPr/>
        </p:nvCxnSpPr>
        <p:spPr>
          <a:xfrm flipH="1" rot="10800000">
            <a:off x="6715125" y="4857750"/>
            <a:ext cx="71437" cy="571500"/>
          </a:xfrm>
          <a:prstGeom prst="straightConnector1">
            <a:avLst/>
          </a:prstGeom>
          <a:noFill/>
          <a:ln cap="flat" cmpd="sng" w="9525">
            <a:solidFill>
              <a:srgbClr val="FF0000"/>
            </a:solidFill>
            <a:prstDash val="solid"/>
            <a:miter lim="800000"/>
            <a:headEnd len="med" w="med" type="none"/>
            <a:tailEnd len="med" w="med" type="triangle"/>
          </a:ln>
        </p:spPr>
      </p:cxnSp>
      <p:cxnSp>
        <p:nvCxnSpPr>
          <p:cNvPr id="313" name="Google Shape;313;p22"/>
          <p:cNvCxnSpPr/>
          <p:nvPr/>
        </p:nvCxnSpPr>
        <p:spPr>
          <a:xfrm rot="10800000">
            <a:off x="7072312" y="4786312"/>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14" name="Google Shape;314;p22"/>
          <p:cNvCxnSpPr/>
          <p:nvPr/>
        </p:nvCxnSpPr>
        <p:spPr>
          <a:xfrm flipH="1" rot="10800000">
            <a:off x="7643812" y="4786312"/>
            <a:ext cx="142875" cy="500062"/>
          </a:xfrm>
          <a:prstGeom prst="straightConnector1">
            <a:avLst/>
          </a:prstGeom>
          <a:noFill/>
          <a:ln cap="flat" cmpd="sng" w="9525">
            <a:solidFill>
              <a:srgbClr val="FF0000"/>
            </a:solidFill>
            <a:prstDash val="solid"/>
            <a:miter lim="800000"/>
            <a:headEnd len="med" w="med" type="none"/>
            <a:tailEnd len="med" w="med" type="triangle"/>
          </a:ln>
        </p:spPr>
      </p:cxnSp>
      <p:cxnSp>
        <p:nvCxnSpPr>
          <p:cNvPr id="315" name="Google Shape;315;p22"/>
          <p:cNvCxnSpPr/>
          <p:nvPr/>
        </p:nvCxnSpPr>
        <p:spPr>
          <a:xfrm rot="10800000">
            <a:off x="8058150" y="4786312"/>
            <a:ext cx="300037"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16" name="Google Shape;316;p22"/>
          <p:cNvCxnSpPr/>
          <p:nvPr/>
        </p:nvCxnSpPr>
        <p:spPr>
          <a:xfrm flipH="1" rot="10800000">
            <a:off x="3571875" y="4857750"/>
            <a:ext cx="214312" cy="614362"/>
          </a:xfrm>
          <a:prstGeom prst="straightConnector1">
            <a:avLst/>
          </a:prstGeom>
          <a:noFill/>
          <a:ln cap="flat" cmpd="sng" w="9525">
            <a:solidFill>
              <a:srgbClr val="FF0000"/>
            </a:solidFill>
            <a:prstDash val="solid"/>
            <a:miter lim="800000"/>
            <a:headEnd len="med" w="med" type="none"/>
            <a:tailEnd len="med" w="med" type="triangle"/>
          </a:ln>
        </p:spPr>
      </p:cxnSp>
      <p:cxnSp>
        <p:nvCxnSpPr>
          <p:cNvPr id="317" name="Google Shape;317;p22"/>
          <p:cNvCxnSpPr/>
          <p:nvPr/>
        </p:nvCxnSpPr>
        <p:spPr>
          <a:xfrm flipH="1" rot="10800000">
            <a:off x="2286000" y="4786312"/>
            <a:ext cx="4572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18" name="Google Shape;318;p22"/>
          <p:cNvCxnSpPr/>
          <p:nvPr/>
        </p:nvCxnSpPr>
        <p:spPr>
          <a:xfrm flipH="1" rot="10800000">
            <a:off x="5562600" y="4857750"/>
            <a:ext cx="223837" cy="614362"/>
          </a:xfrm>
          <a:prstGeom prst="straightConnector1">
            <a:avLst/>
          </a:prstGeom>
          <a:noFill/>
          <a:ln cap="flat" cmpd="sng" w="9525">
            <a:solidFill>
              <a:srgbClr val="FF0000"/>
            </a:solidFill>
            <a:prstDash val="solid"/>
            <a:miter lim="800000"/>
            <a:headEnd len="med" w="med" type="none"/>
            <a:tailEnd len="med" w="med" type="triangle"/>
          </a:ln>
        </p:spPr>
      </p:cxnSp>
      <p:sp>
        <p:nvSpPr>
          <p:cNvPr id="319" name="Google Shape;319;p22"/>
          <p:cNvSpPr txBox="1"/>
          <p:nvPr/>
        </p:nvSpPr>
        <p:spPr>
          <a:xfrm>
            <a:off x="1428750" y="5572125"/>
            <a:ext cx="457200" cy="228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0" name="Google Shape;320;p22"/>
          <p:cNvCxnSpPr/>
          <p:nvPr/>
        </p:nvCxnSpPr>
        <p:spPr>
          <a:xfrm flipH="1" rot="10800000">
            <a:off x="2857500" y="3786187"/>
            <a:ext cx="428625" cy="571500"/>
          </a:xfrm>
          <a:prstGeom prst="straightConnector1">
            <a:avLst/>
          </a:prstGeom>
          <a:noFill/>
          <a:ln cap="flat" cmpd="sng" w="9525">
            <a:solidFill>
              <a:srgbClr val="FF0000"/>
            </a:solidFill>
            <a:prstDash val="solid"/>
            <a:miter lim="800000"/>
            <a:headEnd len="med" w="med" type="none"/>
            <a:tailEnd len="med" w="med" type="triangle"/>
          </a:ln>
        </p:spPr>
      </p:cxnSp>
      <p:cxnSp>
        <p:nvCxnSpPr>
          <p:cNvPr id="321" name="Google Shape;321;p22"/>
          <p:cNvCxnSpPr/>
          <p:nvPr/>
        </p:nvCxnSpPr>
        <p:spPr>
          <a:xfrm rot="10800000">
            <a:off x="3571875" y="3786187"/>
            <a:ext cx="428625"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22" name="Google Shape;322;p22"/>
          <p:cNvCxnSpPr/>
          <p:nvPr/>
        </p:nvCxnSpPr>
        <p:spPr>
          <a:xfrm flipH="1" rot="10800000">
            <a:off x="4908550" y="3857625"/>
            <a:ext cx="377825" cy="581025"/>
          </a:xfrm>
          <a:prstGeom prst="straightConnector1">
            <a:avLst/>
          </a:prstGeom>
          <a:noFill/>
          <a:ln cap="flat" cmpd="sng" w="9525">
            <a:solidFill>
              <a:srgbClr val="FF0000"/>
            </a:solidFill>
            <a:prstDash val="solid"/>
            <a:miter lim="800000"/>
            <a:headEnd len="med" w="med" type="none"/>
            <a:tailEnd len="med" w="med" type="triangle"/>
          </a:ln>
        </p:spPr>
      </p:cxnSp>
      <p:cxnSp>
        <p:nvCxnSpPr>
          <p:cNvPr id="323" name="Google Shape;323;p22"/>
          <p:cNvCxnSpPr/>
          <p:nvPr/>
        </p:nvCxnSpPr>
        <p:spPr>
          <a:xfrm rot="10800000">
            <a:off x="5572125" y="3786187"/>
            <a:ext cx="500062" cy="714375"/>
          </a:xfrm>
          <a:prstGeom prst="straightConnector1">
            <a:avLst/>
          </a:prstGeom>
          <a:noFill/>
          <a:ln cap="flat" cmpd="sng" w="9525">
            <a:solidFill>
              <a:srgbClr val="FF0000"/>
            </a:solidFill>
            <a:prstDash val="solid"/>
            <a:miter lim="800000"/>
            <a:headEnd len="med" w="med" type="none"/>
            <a:tailEnd len="med" w="med" type="triangle"/>
          </a:ln>
        </p:spPr>
      </p:cxnSp>
      <p:cxnSp>
        <p:nvCxnSpPr>
          <p:cNvPr id="324" name="Google Shape;324;p22"/>
          <p:cNvCxnSpPr/>
          <p:nvPr/>
        </p:nvCxnSpPr>
        <p:spPr>
          <a:xfrm rot="10800000">
            <a:off x="7572375" y="3786187"/>
            <a:ext cx="500062" cy="714375"/>
          </a:xfrm>
          <a:prstGeom prst="straightConnector1">
            <a:avLst/>
          </a:prstGeom>
          <a:noFill/>
          <a:ln cap="flat" cmpd="sng" w="9525">
            <a:solidFill>
              <a:srgbClr val="FF0000"/>
            </a:solidFill>
            <a:prstDash val="solid"/>
            <a:miter lim="800000"/>
            <a:headEnd len="med" w="med" type="none"/>
            <a:tailEnd len="med" w="med" type="triangle"/>
          </a:ln>
        </p:spPr>
      </p:cxnSp>
      <p:cxnSp>
        <p:nvCxnSpPr>
          <p:cNvPr id="325" name="Google Shape;325;p22"/>
          <p:cNvCxnSpPr/>
          <p:nvPr/>
        </p:nvCxnSpPr>
        <p:spPr>
          <a:xfrm flipH="1" rot="10800000">
            <a:off x="6888162" y="3827462"/>
            <a:ext cx="377825" cy="581025"/>
          </a:xfrm>
          <a:prstGeom prst="straightConnector1">
            <a:avLst/>
          </a:prstGeom>
          <a:noFill/>
          <a:ln cap="flat" cmpd="sng" w="9525">
            <a:solidFill>
              <a:srgbClr val="FF0000"/>
            </a:solidFill>
            <a:prstDash val="solid"/>
            <a:miter lim="800000"/>
            <a:headEnd len="med" w="med" type="none"/>
            <a:tailEnd len="med" w="med" type="triangle"/>
          </a:ln>
        </p:spPr>
      </p:cxnSp>
      <p:sp>
        <p:nvSpPr>
          <p:cNvPr id="326" name="Google Shape;326;p22"/>
          <p:cNvSpPr txBox="1"/>
          <p:nvPr/>
        </p:nvSpPr>
        <p:spPr>
          <a:xfrm>
            <a:off x="32861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327" name="Google Shape;327;p22"/>
          <p:cNvSpPr txBox="1"/>
          <p:nvPr/>
        </p:nvSpPr>
        <p:spPr>
          <a:xfrm>
            <a:off x="52673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328" name="Google Shape;328;p22"/>
          <p:cNvSpPr txBox="1"/>
          <p:nvPr/>
        </p:nvSpPr>
        <p:spPr>
          <a:xfrm>
            <a:off x="72866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pic>
        <p:nvPicPr>
          <p:cNvPr descr="minimax" id="334" name="Google Shape;334;p23"/>
          <p:cNvPicPr preferRelativeResize="0"/>
          <p:nvPr>
            <p:ph idx="1" type="body"/>
          </p:nvPr>
        </p:nvPicPr>
        <p:blipFill rotWithShape="1">
          <a:blip r:embed="rId3">
            <a:alphaModFix/>
          </a:blip>
          <a:srcRect b="0" l="0" r="0" t="0"/>
          <a:stretch/>
        </p:blipFill>
        <p:spPr>
          <a:xfrm>
            <a:off x="1306512" y="2357437"/>
            <a:ext cx="7337425" cy="3643312"/>
          </a:xfrm>
          <a:prstGeom prst="rect">
            <a:avLst/>
          </a:prstGeom>
          <a:noFill/>
          <a:ln>
            <a:noFill/>
          </a:ln>
        </p:spPr>
      </p:pic>
      <p:sp>
        <p:nvSpPr>
          <p:cNvPr id="335" name="Google Shape;335;p23"/>
          <p:cNvSpPr txBox="1"/>
          <p:nvPr/>
        </p:nvSpPr>
        <p:spPr>
          <a:xfrm>
            <a:off x="2786062"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336" name="Google Shape;336;p23"/>
          <p:cNvSpPr txBox="1"/>
          <p:nvPr/>
        </p:nvSpPr>
        <p:spPr>
          <a:xfrm>
            <a:off x="3789362"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p:txBody>
      </p:sp>
      <p:sp>
        <p:nvSpPr>
          <p:cNvPr id="337" name="Google Shape;337;p23"/>
          <p:cNvSpPr txBox="1"/>
          <p:nvPr/>
        </p:nvSpPr>
        <p:spPr>
          <a:xfrm>
            <a:off x="48006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338" name="Google Shape;338;p23"/>
          <p:cNvSpPr txBox="1"/>
          <p:nvPr/>
        </p:nvSpPr>
        <p:spPr>
          <a:xfrm>
            <a:off x="57912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p:txBody>
      </p:sp>
      <p:sp>
        <p:nvSpPr>
          <p:cNvPr id="339" name="Google Shape;339;p23"/>
          <p:cNvSpPr txBox="1"/>
          <p:nvPr/>
        </p:nvSpPr>
        <p:spPr>
          <a:xfrm>
            <a:off x="6794500"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
        <p:nvSpPr>
          <p:cNvPr id="340" name="Google Shape;340;p23"/>
          <p:cNvSpPr txBox="1"/>
          <p:nvPr/>
        </p:nvSpPr>
        <p:spPr>
          <a:xfrm>
            <a:off x="7773987"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p:txBody>
      </p:sp>
      <p:cxnSp>
        <p:nvCxnSpPr>
          <p:cNvPr id="341" name="Google Shape;341;p23"/>
          <p:cNvCxnSpPr/>
          <p:nvPr/>
        </p:nvCxnSpPr>
        <p:spPr>
          <a:xfrm rot="10800000">
            <a:off x="3071812" y="4857750"/>
            <a:ext cx="0" cy="685800"/>
          </a:xfrm>
          <a:prstGeom prst="straightConnector1">
            <a:avLst/>
          </a:prstGeom>
          <a:noFill/>
          <a:ln cap="flat" cmpd="sng" w="9525">
            <a:solidFill>
              <a:srgbClr val="FF0000"/>
            </a:solidFill>
            <a:prstDash val="solid"/>
            <a:miter lim="800000"/>
            <a:headEnd len="med" w="med" type="none"/>
            <a:tailEnd len="med" w="med" type="triangle"/>
          </a:ln>
        </p:spPr>
      </p:cxnSp>
      <p:cxnSp>
        <p:nvCxnSpPr>
          <p:cNvPr id="342" name="Google Shape;342;p23"/>
          <p:cNvCxnSpPr/>
          <p:nvPr/>
        </p:nvCxnSpPr>
        <p:spPr>
          <a:xfrm rot="10800000">
            <a:off x="4071937" y="4786312"/>
            <a:ext cx="2286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43" name="Google Shape;343;p23"/>
          <p:cNvCxnSpPr/>
          <p:nvPr/>
        </p:nvCxnSpPr>
        <p:spPr>
          <a:xfrm rot="10800000">
            <a:off x="5029200" y="4786312"/>
            <a:ext cx="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44" name="Google Shape;344;p23"/>
          <p:cNvCxnSpPr/>
          <p:nvPr/>
        </p:nvCxnSpPr>
        <p:spPr>
          <a:xfrm rot="10800000">
            <a:off x="6030912" y="4795837"/>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45" name="Google Shape;345;p23"/>
          <p:cNvCxnSpPr/>
          <p:nvPr/>
        </p:nvCxnSpPr>
        <p:spPr>
          <a:xfrm flipH="1" rot="10800000">
            <a:off x="6715125" y="4857750"/>
            <a:ext cx="71437" cy="571500"/>
          </a:xfrm>
          <a:prstGeom prst="straightConnector1">
            <a:avLst/>
          </a:prstGeom>
          <a:noFill/>
          <a:ln cap="flat" cmpd="sng" w="9525">
            <a:solidFill>
              <a:srgbClr val="FF0000"/>
            </a:solidFill>
            <a:prstDash val="solid"/>
            <a:miter lim="800000"/>
            <a:headEnd len="med" w="med" type="none"/>
            <a:tailEnd len="med" w="med" type="triangle"/>
          </a:ln>
        </p:spPr>
      </p:cxnSp>
      <p:cxnSp>
        <p:nvCxnSpPr>
          <p:cNvPr id="346" name="Google Shape;346;p23"/>
          <p:cNvCxnSpPr/>
          <p:nvPr/>
        </p:nvCxnSpPr>
        <p:spPr>
          <a:xfrm rot="10800000">
            <a:off x="7072312" y="4786312"/>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47" name="Google Shape;347;p23"/>
          <p:cNvCxnSpPr/>
          <p:nvPr/>
        </p:nvCxnSpPr>
        <p:spPr>
          <a:xfrm flipH="1" rot="10800000">
            <a:off x="7643812" y="4786312"/>
            <a:ext cx="142875" cy="500062"/>
          </a:xfrm>
          <a:prstGeom prst="straightConnector1">
            <a:avLst/>
          </a:prstGeom>
          <a:noFill/>
          <a:ln cap="flat" cmpd="sng" w="9525">
            <a:solidFill>
              <a:srgbClr val="FF0000"/>
            </a:solidFill>
            <a:prstDash val="solid"/>
            <a:miter lim="800000"/>
            <a:headEnd len="med" w="med" type="none"/>
            <a:tailEnd len="med" w="med" type="triangle"/>
          </a:ln>
        </p:spPr>
      </p:cxnSp>
      <p:cxnSp>
        <p:nvCxnSpPr>
          <p:cNvPr id="348" name="Google Shape;348;p23"/>
          <p:cNvCxnSpPr/>
          <p:nvPr/>
        </p:nvCxnSpPr>
        <p:spPr>
          <a:xfrm rot="10800000">
            <a:off x="8058150" y="4786312"/>
            <a:ext cx="300037"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49" name="Google Shape;349;p23"/>
          <p:cNvCxnSpPr/>
          <p:nvPr/>
        </p:nvCxnSpPr>
        <p:spPr>
          <a:xfrm flipH="1" rot="10800000">
            <a:off x="3571875" y="4857750"/>
            <a:ext cx="214312" cy="614362"/>
          </a:xfrm>
          <a:prstGeom prst="straightConnector1">
            <a:avLst/>
          </a:prstGeom>
          <a:noFill/>
          <a:ln cap="flat" cmpd="sng" w="9525">
            <a:solidFill>
              <a:srgbClr val="FF0000"/>
            </a:solidFill>
            <a:prstDash val="solid"/>
            <a:miter lim="800000"/>
            <a:headEnd len="med" w="med" type="none"/>
            <a:tailEnd len="med" w="med" type="triangle"/>
          </a:ln>
        </p:spPr>
      </p:cxnSp>
      <p:cxnSp>
        <p:nvCxnSpPr>
          <p:cNvPr id="350" name="Google Shape;350;p23"/>
          <p:cNvCxnSpPr/>
          <p:nvPr/>
        </p:nvCxnSpPr>
        <p:spPr>
          <a:xfrm flipH="1" rot="10800000">
            <a:off x="2286000" y="4786312"/>
            <a:ext cx="4572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51" name="Google Shape;351;p23"/>
          <p:cNvCxnSpPr/>
          <p:nvPr/>
        </p:nvCxnSpPr>
        <p:spPr>
          <a:xfrm flipH="1" rot="10800000">
            <a:off x="5562600" y="4857750"/>
            <a:ext cx="223837" cy="614362"/>
          </a:xfrm>
          <a:prstGeom prst="straightConnector1">
            <a:avLst/>
          </a:prstGeom>
          <a:noFill/>
          <a:ln cap="flat" cmpd="sng" w="9525">
            <a:solidFill>
              <a:srgbClr val="FF0000"/>
            </a:solidFill>
            <a:prstDash val="solid"/>
            <a:miter lim="800000"/>
            <a:headEnd len="med" w="med" type="none"/>
            <a:tailEnd len="med" w="med" type="triangle"/>
          </a:ln>
        </p:spPr>
      </p:cxnSp>
      <p:cxnSp>
        <p:nvCxnSpPr>
          <p:cNvPr id="352" name="Google Shape;352;p23"/>
          <p:cNvCxnSpPr/>
          <p:nvPr/>
        </p:nvCxnSpPr>
        <p:spPr>
          <a:xfrm flipH="1" rot="10800000">
            <a:off x="2857500" y="3786187"/>
            <a:ext cx="428625" cy="571500"/>
          </a:xfrm>
          <a:prstGeom prst="straightConnector1">
            <a:avLst/>
          </a:prstGeom>
          <a:noFill/>
          <a:ln cap="flat" cmpd="sng" w="9525">
            <a:solidFill>
              <a:srgbClr val="FF0000"/>
            </a:solidFill>
            <a:prstDash val="solid"/>
            <a:miter lim="800000"/>
            <a:headEnd len="med" w="med" type="none"/>
            <a:tailEnd len="med" w="med" type="triangle"/>
          </a:ln>
        </p:spPr>
      </p:cxnSp>
      <p:cxnSp>
        <p:nvCxnSpPr>
          <p:cNvPr id="353" name="Google Shape;353;p23"/>
          <p:cNvCxnSpPr/>
          <p:nvPr/>
        </p:nvCxnSpPr>
        <p:spPr>
          <a:xfrm rot="10800000">
            <a:off x="3571875" y="3786187"/>
            <a:ext cx="428625"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54" name="Google Shape;354;p23"/>
          <p:cNvCxnSpPr/>
          <p:nvPr/>
        </p:nvCxnSpPr>
        <p:spPr>
          <a:xfrm flipH="1" rot="10800000">
            <a:off x="4908550" y="3857625"/>
            <a:ext cx="377825" cy="581025"/>
          </a:xfrm>
          <a:prstGeom prst="straightConnector1">
            <a:avLst/>
          </a:prstGeom>
          <a:noFill/>
          <a:ln cap="flat" cmpd="sng" w="9525">
            <a:solidFill>
              <a:srgbClr val="FF0000"/>
            </a:solidFill>
            <a:prstDash val="solid"/>
            <a:miter lim="800000"/>
            <a:headEnd len="med" w="med" type="none"/>
            <a:tailEnd len="med" w="med" type="triangle"/>
          </a:ln>
        </p:spPr>
      </p:cxnSp>
      <p:cxnSp>
        <p:nvCxnSpPr>
          <p:cNvPr id="355" name="Google Shape;355;p23"/>
          <p:cNvCxnSpPr/>
          <p:nvPr/>
        </p:nvCxnSpPr>
        <p:spPr>
          <a:xfrm rot="10800000">
            <a:off x="5572125" y="3786187"/>
            <a:ext cx="500062" cy="714375"/>
          </a:xfrm>
          <a:prstGeom prst="straightConnector1">
            <a:avLst/>
          </a:prstGeom>
          <a:noFill/>
          <a:ln cap="flat" cmpd="sng" w="9525">
            <a:solidFill>
              <a:srgbClr val="FF0000"/>
            </a:solidFill>
            <a:prstDash val="solid"/>
            <a:miter lim="800000"/>
            <a:headEnd len="med" w="med" type="none"/>
            <a:tailEnd len="med" w="med" type="triangle"/>
          </a:ln>
        </p:spPr>
      </p:cxnSp>
      <p:cxnSp>
        <p:nvCxnSpPr>
          <p:cNvPr id="356" name="Google Shape;356;p23"/>
          <p:cNvCxnSpPr/>
          <p:nvPr/>
        </p:nvCxnSpPr>
        <p:spPr>
          <a:xfrm rot="10800000">
            <a:off x="7572375" y="3786187"/>
            <a:ext cx="500062" cy="714375"/>
          </a:xfrm>
          <a:prstGeom prst="straightConnector1">
            <a:avLst/>
          </a:prstGeom>
          <a:noFill/>
          <a:ln cap="flat" cmpd="sng" w="9525">
            <a:solidFill>
              <a:srgbClr val="FF0000"/>
            </a:solidFill>
            <a:prstDash val="solid"/>
            <a:miter lim="800000"/>
            <a:headEnd len="med" w="med" type="none"/>
            <a:tailEnd len="med" w="med" type="triangle"/>
          </a:ln>
        </p:spPr>
      </p:cxnSp>
      <p:cxnSp>
        <p:nvCxnSpPr>
          <p:cNvPr id="357" name="Google Shape;357;p23"/>
          <p:cNvCxnSpPr/>
          <p:nvPr/>
        </p:nvCxnSpPr>
        <p:spPr>
          <a:xfrm flipH="1" rot="10800000">
            <a:off x="6888162" y="3827462"/>
            <a:ext cx="377825" cy="581025"/>
          </a:xfrm>
          <a:prstGeom prst="straightConnector1">
            <a:avLst/>
          </a:prstGeom>
          <a:noFill/>
          <a:ln cap="flat" cmpd="sng" w="9525">
            <a:solidFill>
              <a:srgbClr val="FF0000"/>
            </a:solidFill>
            <a:prstDash val="solid"/>
            <a:miter lim="800000"/>
            <a:headEnd len="med" w="med" type="none"/>
            <a:tailEnd len="med" w="med" type="triangle"/>
          </a:ln>
        </p:spPr>
      </p:cxnSp>
      <p:sp>
        <p:nvSpPr>
          <p:cNvPr id="358" name="Google Shape;358;p23"/>
          <p:cNvSpPr txBox="1"/>
          <p:nvPr/>
        </p:nvSpPr>
        <p:spPr>
          <a:xfrm>
            <a:off x="32861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359" name="Google Shape;359;p23"/>
          <p:cNvSpPr txBox="1"/>
          <p:nvPr/>
        </p:nvSpPr>
        <p:spPr>
          <a:xfrm>
            <a:off x="52673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360" name="Google Shape;360;p23"/>
          <p:cNvSpPr txBox="1"/>
          <p:nvPr/>
        </p:nvSpPr>
        <p:spPr>
          <a:xfrm>
            <a:off x="72866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cxnSp>
        <p:nvCxnSpPr>
          <p:cNvPr id="361" name="Google Shape;361;p23"/>
          <p:cNvCxnSpPr/>
          <p:nvPr/>
        </p:nvCxnSpPr>
        <p:spPr>
          <a:xfrm flipH="1" rot="10800000">
            <a:off x="3429000" y="2714625"/>
            <a:ext cx="1714500" cy="714375"/>
          </a:xfrm>
          <a:prstGeom prst="straightConnector1">
            <a:avLst/>
          </a:prstGeom>
          <a:noFill/>
          <a:ln cap="flat" cmpd="sng" w="9525">
            <a:solidFill>
              <a:srgbClr val="FF0000"/>
            </a:solidFill>
            <a:prstDash val="solid"/>
            <a:miter lim="800000"/>
            <a:headEnd len="med" w="med" type="none"/>
            <a:tailEnd len="med" w="med" type="triangle"/>
          </a:ln>
        </p:spPr>
      </p:cxnSp>
      <p:cxnSp>
        <p:nvCxnSpPr>
          <p:cNvPr id="362" name="Google Shape;362;p23"/>
          <p:cNvCxnSpPr/>
          <p:nvPr/>
        </p:nvCxnSpPr>
        <p:spPr>
          <a:xfrm rot="10800000">
            <a:off x="5643562" y="2714625"/>
            <a:ext cx="1785937" cy="714375"/>
          </a:xfrm>
          <a:prstGeom prst="straightConnector1">
            <a:avLst/>
          </a:prstGeom>
          <a:noFill/>
          <a:ln cap="flat" cmpd="sng" w="9525">
            <a:solidFill>
              <a:srgbClr val="FF0000"/>
            </a:solidFill>
            <a:prstDash val="solid"/>
            <a:miter lim="800000"/>
            <a:headEnd len="med" w="med" type="none"/>
            <a:tailEnd len="med" w="med" type="triangle"/>
          </a:ln>
        </p:spPr>
      </p:cxnSp>
      <p:sp>
        <p:nvSpPr>
          <p:cNvPr id="363" name="Google Shape;363;p23"/>
          <p:cNvSpPr txBox="1"/>
          <p:nvPr/>
        </p:nvSpPr>
        <p:spPr>
          <a:xfrm>
            <a:off x="5295900" y="247015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sp>
        <p:nvSpPr>
          <p:cNvPr id="369" name="Google Shape;369;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Properties of minimax algorithm:</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sng" cap="none" strike="noStrike">
                <a:solidFill>
                  <a:srgbClr val="FF0000"/>
                </a:solidFill>
                <a:latin typeface="Libre Baskerville"/>
                <a:ea typeface="Libre Baskerville"/>
                <a:cs typeface="Libre Baskerville"/>
                <a:sym typeface="Libre Baskerville"/>
              </a:rPr>
              <a:t>Complete?</a:t>
            </a:r>
            <a:r>
              <a:rPr b="0" i="0" lang="en-US" sz="2400" u="none" cap="none" strike="noStrike">
                <a:solidFill>
                  <a:schemeClr val="dk1"/>
                </a:solidFill>
                <a:latin typeface="Libre Baskerville"/>
                <a:ea typeface="Libre Baskerville"/>
                <a:cs typeface="Libre Baskerville"/>
                <a:sym typeface="Libre Baskerville"/>
              </a:rPr>
              <a:t> Yes (if tree is finite)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sng" cap="none" strike="noStrike">
                <a:solidFill>
                  <a:srgbClr val="FF0000"/>
                </a:solidFill>
                <a:latin typeface="Libre Baskerville"/>
                <a:ea typeface="Libre Baskerville"/>
                <a:cs typeface="Libre Baskerville"/>
                <a:sym typeface="Libre Baskerville"/>
              </a:rPr>
              <a:t>Optimal?</a:t>
            </a:r>
            <a:r>
              <a:rPr b="0" i="0" lang="en-US" sz="2400" u="none" cap="none" strike="noStrike">
                <a:solidFill>
                  <a:schemeClr val="dk1"/>
                </a:solidFill>
                <a:latin typeface="Libre Baskerville"/>
                <a:ea typeface="Libre Baskerville"/>
                <a:cs typeface="Libre Baskerville"/>
                <a:sym typeface="Libre Baskerville"/>
              </a:rPr>
              <a:t> Yes (against an optimal opponent)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sng" cap="none" strike="noStrike">
                <a:solidFill>
                  <a:srgbClr val="FF0000"/>
                </a:solidFill>
                <a:latin typeface="Libre Baskerville"/>
                <a:ea typeface="Libre Baskerville"/>
                <a:cs typeface="Libre Baskerville"/>
                <a:sym typeface="Libre Baskerville"/>
              </a:rPr>
              <a:t>Time complexity?</a:t>
            </a:r>
            <a:r>
              <a:rPr b="0" i="0" lang="en-US" sz="2400" u="none" cap="none" strike="noStrike">
                <a:solidFill>
                  <a:schemeClr val="dk1"/>
                </a:solidFill>
                <a:latin typeface="Libre Baskerville"/>
                <a:ea typeface="Libre Baskerville"/>
                <a:cs typeface="Libre Baskerville"/>
                <a:sym typeface="Libre Baskerville"/>
              </a:rPr>
              <a:t> O(b</a:t>
            </a:r>
            <a:r>
              <a:rPr b="0" baseline="30000" i="0" lang="en-US" sz="2400" u="none" cap="none" strike="noStrike">
                <a:solidFill>
                  <a:schemeClr val="dk1"/>
                </a:solidFill>
                <a:latin typeface="Libre Baskerville"/>
                <a:ea typeface="Libre Baskerville"/>
                <a:cs typeface="Libre Baskerville"/>
                <a:sym typeface="Libre Baskerville"/>
              </a:rPr>
              <a:t>m</a:t>
            </a:r>
            <a:r>
              <a:rPr b="0" i="0" lang="en-US" sz="2400" u="none" cap="none" strike="noStrike">
                <a:solidFill>
                  <a:schemeClr val="dk1"/>
                </a:solidFill>
                <a:latin typeface="Libre Baskerville"/>
                <a:ea typeface="Libre Baskerville"/>
                <a:cs typeface="Libre Baskerville"/>
                <a:sym typeface="Libre Baskerville"/>
              </a:rPr>
              <a: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sng" cap="none" strike="noStrike">
                <a:solidFill>
                  <a:srgbClr val="FF0000"/>
                </a:solidFill>
                <a:latin typeface="Libre Baskerville"/>
                <a:ea typeface="Libre Baskerville"/>
                <a:cs typeface="Libre Baskerville"/>
                <a:sym typeface="Libre Baskerville"/>
              </a:rPr>
              <a:t>Space complexity?</a:t>
            </a:r>
            <a:r>
              <a:rPr b="0" i="0" lang="en-US" sz="2400" u="none" cap="none" strike="noStrike">
                <a:solidFill>
                  <a:schemeClr val="dk1"/>
                </a:solidFill>
                <a:latin typeface="Libre Baskerville"/>
                <a:ea typeface="Libre Baskerville"/>
                <a:cs typeface="Libre Baskerville"/>
                <a:sym typeface="Libre Baskerville"/>
              </a:rPr>
              <a:t> O(bm) (depth-first exploration)</a:t>
            </a:r>
            <a:endParaRPr/>
          </a:p>
        </p:txBody>
      </p:sp>
      <p:sp>
        <p:nvSpPr>
          <p:cNvPr id="370" name="Google Shape;370;p24"/>
          <p:cNvSpPr txBox="1"/>
          <p:nvPr/>
        </p:nvSpPr>
        <p:spPr>
          <a:xfrm>
            <a:off x="357187" y="4429125"/>
            <a:ext cx="8588375" cy="1908175"/>
          </a:xfrm>
          <a:prstGeom prst="rect">
            <a:avLst/>
          </a:prstGeom>
          <a:solidFill>
            <a:srgbClr val="FFFFCC"/>
          </a:solidFill>
          <a:ln>
            <a:noFill/>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Note: For chess, b = 35, m = 100 for a “reasonable game.”</a:t>
            </a:r>
            <a:endParaRPr/>
          </a:p>
          <a:p>
            <a:pPr indent="-177800" lvl="1" marL="45720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 Solution is completely infeasible</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Actually only 10</a:t>
            </a:r>
            <a:r>
              <a:rPr b="0" baseline="30000" i="0" lang="en-US" sz="2400" u="none">
                <a:solidFill>
                  <a:schemeClr val="dk1"/>
                </a:solidFill>
                <a:latin typeface="Times New Roman"/>
                <a:ea typeface="Times New Roman"/>
                <a:cs typeface="Times New Roman"/>
                <a:sym typeface="Times New Roman"/>
              </a:rPr>
              <a:t>40</a:t>
            </a:r>
            <a:r>
              <a:rPr b="0" i="0" lang="en-US" sz="2400" u="none">
                <a:solidFill>
                  <a:schemeClr val="dk1"/>
                </a:solidFill>
                <a:latin typeface="Times New Roman"/>
                <a:ea typeface="Times New Roman"/>
                <a:cs typeface="Times New Roman"/>
                <a:sym typeface="Times New Roman"/>
              </a:rPr>
              <a:t> board positions, not 35</a:t>
            </a:r>
            <a:r>
              <a:rPr b="0" baseline="30000" i="0" lang="en-US" sz="2400" u="none">
                <a:solidFill>
                  <a:schemeClr val="dk1"/>
                </a:solidFill>
                <a:latin typeface="Times New Roman"/>
                <a:ea typeface="Times New Roman"/>
                <a:cs typeface="Times New Roman"/>
                <a:sym typeface="Times New Roman"/>
              </a:rPr>
              <a:t>100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sp>
        <p:nvSpPr>
          <p:cNvPr id="376" name="Google Shape;376;p2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Limitations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Not always feasible to traverse entire tree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Time limitations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Improvements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Depth-first search improves speed</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Use evaluation function instead of utility</a:t>
            </a:r>
            <a:endParaRPr/>
          </a:p>
          <a:p>
            <a:pPr indent="-228600" lvl="2" marL="822325" marR="0" rtl="0" algn="l">
              <a:lnSpc>
                <a:spcPct val="100000"/>
              </a:lnSpc>
              <a:spcBef>
                <a:spcPts val="300"/>
              </a:spcBef>
              <a:spcAft>
                <a:spcPts val="0"/>
              </a:spcAft>
              <a:buClr>
                <a:srgbClr val="E6B1AB"/>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Evaluation function provides estimate of utility at given position</a:t>
            </a:r>
            <a:endParaRPr/>
          </a:p>
          <a:p>
            <a:pPr indent="-165100" lvl="0" marL="273050" marR="0" rtl="0" algn="l">
              <a:spcBef>
                <a:spcPts val="575"/>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6"/>
          <p:cNvSpPr txBox="1"/>
          <p:nvPr>
            <p:ph type="title"/>
          </p:nvPr>
        </p:nvSpPr>
        <p:spPr>
          <a:xfrm>
            <a:off x="914400" y="571500"/>
            <a:ext cx="7772400" cy="9286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Problem of Minimax search</a:t>
            </a:r>
            <a:endParaRPr/>
          </a:p>
        </p:txBody>
      </p:sp>
      <p:sp>
        <p:nvSpPr>
          <p:cNvPr id="382" name="Google Shape;382;p26"/>
          <p:cNvSpPr txBox="1"/>
          <p:nvPr>
            <p:ph idx="1" type="body"/>
          </p:nvPr>
        </p:nvSpPr>
        <p:spPr>
          <a:xfrm>
            <a:off x="742950" y="1643062"/>
            <a:ext cx="7258050" cy="278765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Number of games states is exponential to the number of moves.</a:t>
            </a:r>
            <a:endParaRPr/>
          </a:p>
          <a:p>
            <a:pPr indent="-228599" lvl="1" marL="547687" marR="0" rtl="0" algn="l">
              <a:lnSpc>
                <a:spcPct val="100000"/>
              </a:lnSpc>
              <a:spcBef>
                <a:spcPts val="300"/>
              </a:spcBef>
              <a:spcAft>
                <a:spcPts val="0"/>
              </a:spcAft>
              <a:buClr>
                <a:schemeClr val="accent2"/>
              </a:buClr>
              <a:buSzPts val="1870"/>
              <a:buFont typeface="Noto Sans Symbols"/>
              <a:buNone/>
            </a:pPr>
            <a:r>
              <a:rPr b="0" i="0" lang="en-US" sz="2200" u="none" cap="none" strike="noStrike">
                <a:solidFill>
                  <a:schemeClr val="dk1"/>
                </a:solidFill>
                <a:latin typeface="Libre Baskerville"/>
                <a:ea typeface="Libre Baskerville"/>
                <a:cs typeface="Libre Baskerville"/>
                <a:sym typeface="Libre Baskerville"/>
              </a:rPr>
              <a:t>Solution: Do not examine every node</a:t>
            </a:r>
            <a:endParaRPr/>
          </a:p>
          <a:p>
            <a:pPr indent="-228599" lvl="1" marL="547687" marR="0" rtl="0" algn="l">
              <a:lnSpc>
                <a:spcPct val="100000"/>
              </a:lnSpc>
              <a:spcBef>
                <a:spcPts val="300"/>
              </a:spcBef>
              <a:spcAft>
                <a:spcPts val="0"/>
              </a:spcAft>
              <a:buClr>
                <a:schemeClr val="accent2"/>
              </a:buClr>
              <a:buSzPts val="1870"/>
              <a:buFont typeface="Noto Sans Symbols"/>
              <a:buNone/>
            </a:pPr>
            <a:r>
              <a:rPr b="0" i="0" lang="en-US" sz="2200" u="none" cap="none" strike="noStrike">
                <a:solidFill>
                  <a:schemeClr val="dk1"/>
                </a:solidFill>
                <a:latin typeface="Libre Baskerville"/>
                <a:ea typeface="Libre Baskerville"/>
                <a:cs typeface="Libre Baskerville"/>
                <a:sym typeface="Libre Baskerville"/>
              </a:rPr>
              <a:t> ==&gt; </a:t>
            </a:r>
            <a:r>
              <a:rPr b="1" i="0" lang="en-US" sz="2200" u="none" cap="none" strike="noStrike">
                <a:solidFill>
                  <a:srgbClr val="990000"/>
                </a:solidFill>
                <a:latin typeface="Libre Baskerville"/>
                <a:ea typeface="Libre Baskerville"/>
                <a:cs typeface="Libre Baskerville"/>
                <a:sym typeface="Libre Baskerville"/>
              </a:rPr>
              <a:t>Alpha-beta pruning</a:t>
            </a:r>
            <a:endParaRPr/>
          </a:p>
          <a:p>
            <a:pPr indent="-228599" lvl="1" marL="547687" marR="0" rtl="0" algn="l">
              <a:lnSpc>
                <a:spcPct val="100000"/>
              </a:lnSpc>
              <a:spcBef>
                <a:spcPts val="300"/>
              </a:spcBef>
              <a:spcAft>
                <a:spcPts val="0"/>
              </a:spcAft>
              <a:buClr>
                <a:schemeClr val="accent2"/>
              </a:buClr>
              <a:buSzPts val="1360"/>
              <a:buFont typeface="Noto Sans Symbols"/>
              <a:buNone/>
            </a:pPr>
            <a:r>
              <a:t/>
            </a:r>
            <a:endParaRPr b="1" i="0" sz="1600" u="none" cap="none" strike="noStrike">
              <a:solidFill>
                <a:srgbClr val="990000"/>
              </a:solidFill>
              <a:latin typeface="Libre Baskerville"/>
              <a:ea typeface="Libre Baskerville"/>
              <a:cs typeface="Libre Baskerville"/>
              <a:sym typeface="Libre Baskerville"/>
            </a:endParaRPr>
          </a:p>
          <a:p>
            <a:pPr indent="-228600" lvl="2" marL="822325" marR="0" rtl="0" algn="l">
              <a:lnSpc>
                <a:spcPct val="100000"/>
              </a:lnSpc>
              <a:spcBef>
                <a:spcPts val="300"/>
              </a:spcBef>
              <a:spcAft>
                <a:spcPts val="0"/>
              </a:spcAft>
              <a:buClr>
                <a:srgbClr val="E6B1AB"/>
              </a:buClr>
              <a:buSzPts val="1615"/>
              <a:buFont typeface="Noto Sans Symbols"/>
              <a:buChar char="⚫"/>
            </a:pPr>
            <a:r>
              <a:rPr b="0" i="0" lang="en-US" sz="1900" u="none" cap="none" strike="noStrike">
                <a:solidFill>
                  <a:schemeClr val="dk1"/>
                </a:solidFill>
                <a:latin typeface="Libre Baskerville"/>
                <a:ea typeface="Libre Baskerville"/>
                <a:cs typeface="Libre Baskerville"/>
                <a:sym typeface="Libre Baskerville"/>
              </a:rPr>
              <a:t>Alpha = value of best choice found so far at any choice point along the MAX path.</a:t>
            </a:r>
            <a:endParaRPr/>
          </a:p>
          <a:p>
            <a:pPr indent="-228600" lvl="2" marL="822325" marR="0" rtl="0" algn="l">
              <a:lnSpc>
                <a:spcPct val="100000"/>
              </a:lnSpc>
              <a:spcBef>
                <a:spcPts val="300"/>
              </a:spcBef>
              <a:spcAft>
                <a:spcPts val="0"/>
              </a:spcAft>
              <a:buClr>
                <a:srgbClr val="E6B1AB"/>
              </a:buClr>
              <a:buSzPts val="1615"/>
              <a:buFont typeface="Noto Sans Symbols"/>
              <a:buChar char="⚫"/>
            </a:pPr>
            <a:r>
              <a:rPr b="0" i="0" lang="en-US" sz="1900" u="none" cap="none" strike="noStrike">
                <a:solidFill>
                  <a:schemeClr val="dk1"/>
                </a:solidFill>
                <a:latin typeface="Libre Baskerville"/>
                <a:ea typeface="Libre Baskerville"/>
                <a:cs typeface="Libre Baskerville"/>
                <a:sym typeface="Libre Baskerville"/>
              </a:rPr>
              <a:t>Beta = value of best choice found so far at any choice point along the MIN path.</a:t>
            </a:r>
            <a:endParaRPr/>
          </a:p>
        </p:txBody>
      </p:sp>
      <p:sp>
        <p:nvSpPr>
          <p:cNvPr id="383" name="Google Shape;383;p26"/>
          <p:cNvSpPr txBox="1"/>
          <p:nvPr/>
        </p:nvSpPr>
        <p:spPr>
          <a:xfrm>
            <a:off x="539750" y="2852737"/>
            <a:ext cx="4413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7"/>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rgbClr val="990000"/>
              </a:buClr>
              <a:buSzPts val="4000"/>
              <a:buFont typeface="Libre Franklin"/>
              <a:buNone/>
            </a:pPr>
            <a:r>
              <a:rPr b="1" i="0" lang="en-US" sz="4000" u="none">
                <a:solidFill>
                  <a:srgbClr val="990000"/>
                </a:solidFill>
                <a:latin typeface="Libre Franklin"/>
                <a:ea typeface="Libre Franklin"/>
                <a:cs typeface="Libre Franklin"/>
                <a:sym typeface="Libre Franklin"/>
              </a:rPr>
              <a:t>Alpha-beta Game Playing </a:t>
            </a:r>
            <a:endParaRPr/>
          </a:p>
        </p:txBody>
      </p:sp>
      <p:sp>
        <p:nvSpPr>
          <p:cNvPr id="389" name="Google Shape;389;p27"/>
          <p:cNvSpPr txBox="1"/>
          <p:nvPr>
            <p:ph idx="1" type="body"/>
          </p:nvPr>
        </p:nvSpPr>
        <p:spPr>
          <a:xfrm>
            <a:off x="628650" y="1000125"/>
            <a:ext cx="8229600" cy="5715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1700"/>
              <a:buFont typeface="Noto Sans Symbols"/>
              <a:buNone/>
            </a:pPr>
            <a:r>
              <a:rPr b="1" i="0" lang="en-US" sz="2000" u="none">
                <a:solidFill>
                  <a:schemeClr val="dk1"/>
                </a:solidFill>
                <a:latin typeface="Libre Baskerville"/>
                <a:ea typeface="Libre Baskerville"/>
                <a:cs typeface="Libre Baskerville"/>
                <a:sym typeface="Libre Baskerville"/>
              </a:rPr>
              <a:t>Basic idea: </a:t>
            </a:r>
            <a:endParaRPr/>
          </a:p>
        </p:txBody>
      </p:sp>
      <p:sp>
        <p:nvSpPr>
          <p:cNvPr id="390" name="Google Shape;390;p27"/>
          <p:cNvSpPr txBox="1"/>
          <p:nvPr/>
        </p:nvSpPr>
        <p:spPr>
          <a:xfrm>
            <a:off x="1258887" y="1500187"/>
            <a:ext cx="66976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If you have an idea that is surely bad, don't take the time to see how truly awful it is.”</a:t>
            </a:r>
            <a:r>
              <a:rPr b="0" i="0" lang="en-US" sz="2400" u="none">
                <a:solidFill>
                  <a:schemeClr val="dk1"/>
                </a:solidFill>
                <a:latin typeface="Times New Roman"/>
                <a:ea typeface="Times New Roman"/>
                <a:cs typeface="Times New Roman"/>
                <a:sym typeface="Times New Roman"/>
              </a:rPr>
              <a:t> -- Pat Winston</a:t>
            </a:r>
            <a:endParaRPr/>
          </a:p>
        </p:txBody>
      </p:sp>
      <p:sp>
        <p:nvSpPr>
          <p:cNvPr id="391" name="Google Shape;391;p27"/>
          <p:cNvSpPr/>
          <p:nvPr/>
        </p:nvSpPr>
        <p:spPr>
          <a:xfrm>
            <a:off x="2057400" y="37941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2" name="Google Shape;392;p27"/>
          <p:cNvSpPr/>
          <p:nvPr/>
        </p:nvSpPr>
        <p:spPr>
          <a:xfrm flipH="1" rot="10800000">
            <a:off x="2743200" y="46323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3" name="Google Shape;393;p27"/>
          <p:cNvSpPr/>
          <p:nvPr/>
        </p:nvSpPr>
        <p:spPr>
          <a:xfrm flipH="1" rot="10800000">
            <a:off x="1447800" y="46323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4" name="Google Shape;394;p27"/>
          <p:cNvSpPr/>
          <p:nvPr/>
        </p:nvSpPr>
        <p:spPr>
          <a:xfrm>
            <a:off x="1752600" y="56991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5" name="Google Shape;395;p27"/>
          <p:cNvSpPr/>
          <p:nvPr/>
        </p:nvSpPr>
        <p:spPr>
          <a:xfrm>
            <a:off x="1143000" y="56991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6" name="Google Shape;396;p27"/>
          <p:cNvSpPr/>
          <p:nvPr/>
        </p:nvSpPr>
        <p:spPr>
          <a:xfrm>
            <a:off x="3124200" y="5699125"/>
            <a:ext cx="327025" cy="381000"/>
          </a:xfrm>
          <a:prstGeom prst="triangle">
            <a:avLst>
              <a:gd fmla="val 50000" name="adj"/>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7" name="Google Shape;397;p27"/>
          <p:cNvSpPr/>
          <p:nvPr/>
        </p:nvSpPr>
        <p:spPr>
          <a:xfrm>
            <a:off x="2514600" y="56991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8" name="Google Shape;398;p27"/>
          <p:cNvCxnSpPr/>
          <p:nvPr/>
        </p:nvCxnSpPr>
        <p:spPr>
          <a:xfrm flipH="1" rot="10800000">
            <a:off x="1600200" y="4175125"/>
            <a:ext cx="609600" cy="457200"/>
          </a:xfrm>
          <a:prstGeom prst="straightConnector1">
            <a:avLst/>
          </a:prstGeom>
          <a:noFill/>
          <a:ln cap="flat" cmpd="sng" w="38100">
            <a:solidFill>
              <a:schemeClr val="dk1"/>
            </a:solidFill>
            <a:prstDash val="solid"/>
            <a:miter lim="800000"/>
            <a:headEnd len="med" w="med" type="none"/>
            <a:tailEnd len="med" w="med" type="none"/>
          </a:ln>
        </p:spPr>
      </p:cxnSp>
      <p:cxnSp>
        <p:nvCxnSpPr>
          <p:cNvPr id="399" name="Google Shape;399;p27"/>
          <p:cNvCxnSpPr/>
          <p:nvPr/>
        </p:nvCxnSpPr>
        <p:spPr>
          <a:xfrm rot="10800000">
            <a:off x="2209800" y="4175125"/>
            <a:ext cx="685800" cy="457200"/>
          </a:xfrm>
          <a:prstGeom prst="straightConnector1">
            <a:avLst/>
          </a:prstGeom>
          <a:noFill/>
          <a:ln cap="flat" cmpd="sng" w="38100">
            <a:solidFill>
              <a:schemeClr val="dk1"/>
            </a:solidFill>
            <a:prstDash val="solid"/>
            <a:miter lim="800000"/>
            <a:headEnd len="med" w="med" type="none"/>
            <a:tailEnd len="med" w="med" type="none"/>
          </a:ln>
        </p:spPr>
      </p:cxnSp>
      <p:cxnSp>
        <p:nvCxnSpPr>
          <p:cNvPr id="400" name="Google Shape;400;p27"/>
          <p:cNvCxnSpPr/>
          <p:nvPr/>
        </p:nvCxnSpPr>
        <p:spPr>
          <a:xfrm flipH="1" rot="10800000">
            <a:off x="1295400" y="5013325"/>
            <a:ext cx="304800" cy="685800"/>
          </a:xfrm>
          <a:prstGeom prst="straightConnector1">
            <a:avLst/>
          </a:prstGeom>
          <a:noFill/>
          <a:ln cap="flat" cmpd="sng" w="38100">
            <a:solidFill>
              <a:schemeClr val="dk1"/>
            </a:solidFill>
            <a:prstDash val="solid"/>
            <a:miter lim="800000"/>
            <a:headEnd len="med" w="med" type="none"/>
            <a:tailEnd len="med" w="med" type="none"/>
          </a:ln>
        </p:spPr>
      </p:cxnSp>
      <p:cxnSp>
        <p:nvCxnSpPr>
          <p:cNvPr id="401" name="Google Shape;401;p27"/>
          <p:cNvCxnSpPr/>
          <p:nvPr/>
        </p:nvCxnSpPr>
        <p:spPr>
          <a:xfrm rot="10800000">
            <a:off x="1600200" y="5013325"/>
            <a:ext cx="304800" cy="685800"/>
          </a:xfrm>
          <a:prstGeom prst="straightConnector1">
            <a:avLst/>
          </a:prstGeom>
          <a:noFill/>
          <a:ln cap="flat" cmpd="sng" w="38100">
            <a:solidFill>
              <a:schemeClr val="dk1"/>
            </a:solidFill>
            <a:prstDash val="solid"/>
            <a:miter lim="800000"/>
            <a:headEnd len="med" w="med" type="none"/>
            <a:tailEnd len="med" w="med" type="none"/>
          </a:ln>
        </p:spPr>
      </p:cxnSp>
      <p:cxnSp>
        <p:nvCxnSpPr>
          <p:cNvPr id="402" name="Google Shape;402;p27"/>
          <p:cNvCxnSpPr/>
          <p:nvPr/>
        </p:nvCxnSpPr>
        <p:spPr>
          <a:xfrm flipH="1" rot="10800000">
            <a:off x="2667000" y="5013325"/>
            <a:ext cx="228600" cy="685800"/>
          </a:xfrm>
          <a:prstGeom prst="straightConnector1">
            <a:avLst/>
          </a:prstGeom>
          <a:noFill/>
          <a:ln cap="flat" cmpd="sng" w="38100">
            <a:solidFill>
              <a:schemeClr val="dk1"/>
            </a:solidFill>
            <a:prstDash val="solid"/>
            <a:miter lim="800000"/>
            <a:headEnd len="med" w="med" type="none"/>
            <a:tailEnd len="med" w="med" type="none"/>
          </a:ln>
        </p:spPr>
      </p:cxnSp>
      <p:cxnSp>
        <p:nvCxnSpPr>
          <p:cNvPr id="403" name="Google Shape;403;p27"/>
          <p:cNvCxnSpPr/>
          <p:nvPr/>
        </p:nvCxnSpPr>
        <p:spPr>
          <a:xfrm rot="10800000">
            <a:off x="2895600" y="5013325"/>
            <a:ext cx="381000" cy="685800"/>
          </a:xfrm>
          <a:prstGeom prst="straightConnector1">
            <a:avLst/>
          </a:prstGeom>
          <a:noFill/>
          <a:ln cap="flat" cmpd="sng" w="38100">
            <a:solidFill>
              <a:schemeClr val="dk1"/>
            </a:solidFill>
            <a:prstDash val="solid"/>
            <a:miter lim="800000"/>
            <a:headEnd len="med" w="med" type="none"/>
            <a:tailEnd len="med" w="med" type="none"/>
          </a:ln>
        </p:spPr>
      </p:cxnSp>
      <p:sp>
        <p:nvSpPr>
          <p:cNvPr id="404" name="Google Shape;404;p27"/>
          <p:cNvSpPr txBox="1"/>
          <p:nvPr/>
        </p:nvSpPr>
        <p:spPr>
          <a:xfrm>
            <a:off x="1143000" y="6080125"/>
            <a:ext cx="311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2</a:t>
            </a:r>
            <a:endParaRPr/>
          </a:p>
        </p:txBody>
      </p:sp>
      <p:sp>
        <p:nvSpPr>
          <p:cNvPr id="405" name="Google Shape;405;p27"/>
          <p:cNvSpPr txBox="1"/>
          <p:nvPr/>
        </p:nvSpPr>
        <p:spPr>
          <a:xfrm>
            <a:off x="1752600" y="6080125"/>
            <a:ext cx="311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7</a:t>
            </a:r>
            <a:endParaRPr/>
          </a:p>
        </p:txBody>
      </p:sp>
      <p:sp>
        <p:nvSpPr>
          <p:cNvPr id="406" name="Google Shape;406;p27"/>
          <p:cNvSpPr txBox="1"/>
          <p:nvPr/>
        </p:nvSpPr>
        <p:spPr>
          <a:xfrm>
            <a:off x="2514600" y="6080125"/>
            <a:ext cx="311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a:t>
            </a:r>
            <a:endParaRPr/>
          </a:p>
        </p:txBody>
      </p:sp>
      <p:sp>
        <p:nvSpPr>
          <p:cNvPr id="407" name="Google Shape;407;p27"/>
          <p:cNvSpPr txBox="1"/>
          <p:nvPr/>
        </p:nvSpPr>
        <p:spPr>
          <a:xfrm>
            <a:off x="1066800" y="4632325"/>
            <a:ext cx="4556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=2</a:t>
            </a:r>
            <a:endParaRPr/>
          </a:p>
        </p:txBody>
      </p:sp>
      <p:sp>
        <p:nvSpPr>
          <p:cNvPr id="408" name="Google Shape;408;p27"/>
          <p:cNvSpPr txBox="1"/>
          <p:nvPr/>
        </p:nvSpPr>
        <p:spPr>
          <a:xfrm>
            <a:off x="2438400" y="3794125"/>
            <a:ext cx="6000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&gt;=2</a:t>
            </a:r>
            <a:endParaRPr/>
          </a:p>
        </p:txBody>
      </p:sp>
      <p:sp>
        <p:nvSpPr>
          <p:cNvPr id="409" name="Google Shape;409;p27"/>
          <p:cNvSpPr txBox="1"/>
          <p:nvPr/>
        </p:nvSpPr>
        <p:spPr>
          <a:xfrm>
            <a:off x="3124200" y="4632325"/>
            <a:ext cx="6000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&lt;=1</a:t>
            </a:r>
            <a:endParaRPr/>
          </a:p>
        </p:txBody>
      </p:sp>
      <p:sp>
        <p:nvSpPr>
          <p:cNvPr id="410" name="Google Shape;410;p27"/>
          <p:cNvSpPr txBox="1"/>
          <p:nvPr/>
        </p:nvSpPr>
        <p:spPr>
          <a:xfrm>
            <a:off x="3124200" y="6080125"/>
            <a:ext cx="311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t>
            </a:r>
            <a:endParaRPr/>
          </a:p>
        </p:txBody>
      </p:sp>
      <p:cxnSp>
        <p:nvCxnSpPr>
          <p:cNvPr id="411" name="Google Shape;411;p27"/>
          <p:cNvCxnSpPr/>
          <p:nvPr/>
        </p:nvCxnSpPr>
        <p:spPr>
          <a:xfrm flipH="1">
            <a:off x="3352800" y="4419600"/>
            <a:ext cx="1371600" cy="1600200"/>
          </a:xfrm>
          <a:prstGeom prst="straightConnector1">
            <a:avLst/>
          </a:prstGeom>
          <a:noFill/>
          <a:ln cap="flat" cmpd="sng" w="9525">
            <a:solidFill>
              <a:srgbClr val="FF0000"/>
            </a:solidFill>
            <a:prstDash val="solid"/>
            <a:miter lim="800000"/>
            <a:headEnd len="med" w="med" type="none"/>
            <a:tailEnd len="med" w="med" type="triangle"/>
          </a:ln>
        </p:spPr>
      </p:cxnSp>
      <p:sp>
        <p:nvSpPr>
          <p:cNvPr id="412" name="Google Shape;412;p27"/>
          <p:cNvSpPr txBox="1"/>
          <p:nvPr/>
        </p:nvSpPr>
        <p:spPr>
          <a:xfrm>
            <a:off x="4648200" y="4148137"/>
            <a:ext cx="4038600" cy="2100262"/>
          </a:xfrm>
          <a:prstGeom prst="rect">
            <a:avLst/>
          </a:prstGeom>
          <a:noFill/>
          <a:ln>
            <a:noFill/>
          </a:ln>
        </p:spPr>
        <p:txBody>
          <a:bodyPr anchorCtr="0" anchor="t" bIns="45700" lIns="91425" spcFirstLastPara="1" rIns="91425" wrap="square" tIns="45700">
            <a:spAutoFit/>
          </a:bodyPr>
          <a:lstStyle/>
          <a:p>
            <a:pPr indent="-234950" lvl="0" marL="234950" marR="0" rtl="0" algn="l">
              <a:lnSpc>
                <a:spcPct val="100000"/>
              </a:lnSpc>
              <a:spcBef>
                <a:spcPts val="0"/>
              </a:spcBef>
              <a:spcAft>
                <a:spcPts val="0"/>
              </a:spcAft>
              <a:buClr>
                <a:srgbClr val="FF0000"/>
              </a:buClr>
              <a:buSzPts val="2400"/>
              <a:buFont typeface="Times New Roman"/>
              <a:buChar char="•"/>
            </a:pPr>
            <a:r>
              <a:rPr b="0" i="0" lang="en-US" sz="2400" u="none">
                <a:solidFill>
                  <a:srgbClr val="FF0000"/>
                </a:solidFill>
                <a:latin typeface="Times New Roman"/>
                <a:ea typeface="Times New Roman"/>
                <a:cs typeface="Times New Roman"/>
                <a:sym typeface="Times New Roman"/>
              </a:rPr>
              <a:t>We don’t need to compute the value at this node.</a:t>
            </a:r>
            <a:endParaRPr/>
          </a:p>
          <a:p>
            <a:pPr indent="-234950" lvl="0" marL="234950" marR="0" rtl="0" algn="l">
              <a:lnSpc>
                <a:spcPct val="100000"/>
              </a:lnSpc>
              <a:spcBef>
                <a:spcPts val="120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No matter what it is, it can’t effect the value of the root node.</a:t>
            </a:r>
            <a:endParaRPr/>
          </a:p>
        </p:txBody>
      </p:sp>
      <p:sp>
        <p:nvSpPr>
          <p:cNvPr id="413" name="Google Shape;413;p27"/>
          <p:cNvSpPr txBox="1"/>
          <p:nvPr/>
        </p:nvSpPr>
        <p:spPr>
          <a:xfrm>
            <a:off x="900112" y="2714625"/>
            <a:ext cx="6759575"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Some branches will never be played by rational players since</a:t>
            </a:r>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they include sub-optimal decisions (for either player).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8"/>
          <p:cNvSpPr txBox="1"/>
          <p:nvPr>
            <p:ph type="title"/>
          </p:nvPr>
        </p:nvSpPr>
        <p:spPr>
          <a:xfrm>
            <a:off x="914400" y="285750"/>
            <a:ext cx="7772400" cy="917575"/>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α-β Pruning Algorithm </a:t>
            </a:r>
            <a:endParaRPr/>
          </a:p>
        </p:txBody>
      </p:sp>
      <p:sp>
        <p:nvSpPr>
          <p:cNvPr id="419" name="Google Shape;419;p2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Principle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If a move is determined worse than another move already examined, then further examination deemed pointless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29"/>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sp>
        <p:nvSpPr>
          <p:cNvPr id="154" name="Google Shape;154;p3"/>
          <p:cNvSpPr txBox="1"/>
          <p:nvPr>
            <p:ph idx="1" type="body"/>
          </p:nvPr>
        </p:nvSpPr>
        <p:spPr>
          <a:xfrm>
            <a:off x="457200" y="1052512"/>
            <a:ext cx="8229600" cy="50736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210"/>
              <a:buFont typeface="Noto Sans Symbols"/>
              <a:buChar char="❑"/>
            </a:pPr>
            <a:r>
              <a:rPr b="0" i="0" lang="en-US" sz="2600" u="none" cap="none" strike="noStrike">
                <a:solidFill>
                  <a:schemeClr val="accent2"/>
                </a:solidFill>
                <a:latin typeface="Libre Baskerville"/>
                <a:ea typeface="Libre Baskerville"/>
                <a:cs typeface="Libre Baskerville"/>
                <a:sym typeface="Libre Baskerville"/>
              </a:rPr>
              <a:t> </a:t>
            </a:r>
            <a:r>
              <a:rPr b="0" i="0" lang="en-US" sz="2600" u="none" cap="none" strike="noStrike">
                <a:solidFill>
                  <a:schemeClr val="accent2"/>
                </a:solidFill>
                <a:latin typeface="Times New Roman"/>
                <a:ea typeface="Times New Roman"/>
                <a:cs typeface="Times New Roman"/>
                <a:sym typeface="Times New Roman"/>
              </a:rPr>
              <a:t>Introduction</a:t>
            </a:r>
            <a:endParaRPr/>
          </a:p>
          <a:p>
            <a:pPr indent="-273050" lvl="0" marL="273050" marR="0" rtl="0" algn="just">
              <a:lnSpc>
                <a:spcPct val="90000"/>
              </a:lnSpc>
              <a:spcBef>
                <a:spcPts val="500"/>
              </a:spcBef>
              <a:spcAft>
                <a:spcPts val="0"/>
              </a:spcAft>
              <a:buClr>
                <a:schemeClr val="dk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So far, in problem solving, single agent search</a:t>
            </a:r>
            <a:endParaRPr/>
          </a:p>
          <a:p>
            <a:pPr indent="-273050" lvl="0" marL="273050" marR="0" rtl="0" algn="just">
              <a:lnSpc>
                <a:spcPct val="90000"/>
              </a:lnSpc>
              <a:spcBef>
                <a:spcPts val="500"/>
              </a:spcBef>
              <a:spcAft>
                <a:spcPts val="0"/>
              </a:spcAft>
              <a:buClr>
                <a:schemeClr val="accent1"/>
              </a:buClr>
              <a:buSzPts val="680"/>
              <a:buFont typeface="Noto Sans Symbols"/>
              <a:buNone/>
            </a:pPr>
            <a:r>
              <a:t/>
            </a:r>
            <a:endParaRPr b="0" i="0" sz="800" u="none" cap="none" strike="noStrike">
              <a:solidFill>
                <a:schemeClr val="dk1"/>
              </a:solidFill>
              <a:latin typeface="Times New Roman"/>
              <a:ea typeface="Times New Roman"/>
              <a:cs typeface="Times New Roman"/>
              <a:sym typeface="Times New Roman"/>
            </a:endParaRPr>
          </a:p>
          <a:p>
            <a:pPr indent="-228599" lvl="1" marL="547687" marR="0" rtl="0" algn="just">
              <a:lnSpc>
                <a:spcPct val="9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Times New Roman"/>
                <a:ea typeface="Times New Roman"/>
                <a:cs typeface="Times New Roman"/>
                <a:sym typeface="Times New Roman"/>
              </a:rPr>
              <a:t>The machine is </a:t>
            </a:r>
            <a:r>
              <a:rPr b="0" i="0" lang="en-US" sz="2200" u="none" cap="none" strike="noStrike">
                <a:solidFill>
                  <a:schemeClr val="dk1"/>
                </a:solidFill>
                <a:latin typeface="Libre Baskerville"/>
                <a:ea typeface="Libre Baskerville"/>
                <a:cs typeface="Libre Baskerville"/>
                <a:sym typeface="Libre Baskerville"/>
              </a:rPr>
              <a:t>“</a:t>
            </a:r>
            <a:r>
              <a:rPr b="0" i="0" lang="en-US" sz="2200" u="none" cap="none" strike="noStrike">
                <a:solidFill>
                  <a:schemeClr val="dk1"/>
                </a:solidFill>
                <a:latin typeface="Times New Roman"/>
                <a:ea typeface="Times New Roman"/>
                <a:cs typeface="Times New Roman"/>
                <a:sym typeface="Times New Roman"/>
              </a:rPr>
              <a:t>exploring</a:t>
            </a:r>
            <a:r>
              <a:rPr b="0" i="0" lang="en-US" sz="2200" u="none" cap="none" strike="noStrike">
                <a:solidFill>
                  <a:schemeClr val="dk1"/>
                </a:solidFill>
                <a:latin typeface="Libre Baskerville"/>
                <a:ea typeface="Libre Baskerville"/>
                <a:cs typeface="Libre Baskerville"/>
                <a:sym typeface="Libre Baskerville"/>
              </a:rPr>
              <a:t>”</a:t>
            </a:r>
            <a:r>
              <a:rPr b="0" i="0" lang="en-US" sz="2200" u="none" cap="none" strike="noStrike">
                <a:solidFill>
                  <a:schemeClr val="dk1"/>
                </a:solidFill>
                <a:latin typeface="Times New Roman"/>
                <a:ea typeface="Times New Roman"/>
                <a:cs typeface="Times New Roman"/>
                <a:sym typeface="Times New Roman"/>
              </a:rPr>
              <a:t> the search space by itself. </a:t>
            </a:r>
            <a:endParaRPr/>
          </a:p>
          <a:p>
            <a:pPr indent="-228599" lvl="1" marL="547687" marR="0" rtl="0" algn="just">
              <a:lnSpc>
                <a:spcPct val="9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Times New Roman"/>
                <a:ea typeface="Times New Roman"/>
                <a:cs typeface="Times New Roman"/>
                <a:sym typeface="Times New Roman"/>
              </a:rPr>
              <a:t>No opponents or collaborators.</a:t>
            </a:r>
            <a:endParaRPr/>
          </a:p>
          <a:p>
            <a:pPr indent="-224472" lvl="0" marL="273050" marR="0" rtl="0" algn="just">
              <a:lnSpc>
                <a:spcPct val="90000"/>
              </a:lnSpc>
              <a:spcBef>
                <a:spcPts val="500"/>
              </a:spcBef>
              <a:spcAft>
                <a:spcPts val="0"/>
              </a:spcAft>
              <a:buClr>
                <a:schemeClr val="dk1"/>
              </a:buClr>
              <a:buSzPts val="765"/>
              <a:buFont typeface="Noto Sans Symbols"/>
              <a:buNone/>
            </a:pPr>
            <a:r>
              <a:t/>
            </a:r>
            <a:endParaRPr b="0" i="0" sz="900" u="none" cap="none" strike="noStrike">
              <a:solidFill>
                <a:schemeClr val="dk1"/>
              </a:solidFill>
              <a:latin typeface="Times New Roman"/>
              <a:ea typeface="Times New Roman"/>
              <a:cs typeface="Times New Roman"/>
              <a:sym typeface="Times New Roman"/>
            </a:endParaRPr>
          </a:p>
          <a:p>
            <a:pPr indent="-273050" lvl="0" marL="273050" marR="0" rtl="0" algn="just">
              <a:lnSpc>
                <a:spcPct val="90000"/>
              </a:lnSpc>
              <a:spcBef>
                <a:spcPts val="500"/>
              </a:spcBef>
              <a:spcAft>
                <a:spcPts val="0"/>
              </a:spcAft>
              <a:buClr>
                <a:schemeClr val="dk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Games require generally </a:t>
            </a:r>
            <a:r>
              <a:rPr b="1" i="0" lang="en-US" sz="2000" u="none" cap="none" strike="noStrike">
                <a:solidFill>
                  <a:schemeClr val="dk1"/>
                </a:solidFill>
                <a:latin typeface="Times New Roman"/>
                <a:ea typeface="Times New Roman"/>
                <a:cs typeface="Times New Roman"/>
                <a:sym typeface="Times New Roman"/>
              </a:rPr>
              <a:t>multiagen</a:t>
            </a:r>
            <a:r>
              <a:rPr b="0" i="0" lang="en-US" sz="2000" u="none" cap="none" strike="noStrike">
                <a:solidFill>
                  <a:schemeClr val="dk1"/>
                </a:solidFill>
                <a:latin typeface="Times New Roman"/>
                <a:ea typeface="Times New Roman"/>
                <a:cs typeface="Times New Roman"/>
                <a:sym typeface="Times New Roman"/>
              </a:rPr>
              <a:t>t (MA) environments:</a:t>
            </a:r>
            <a:endParaRPr/>
          </a:p>
          <a:p>
            <a:pPr indent="-229870" lvl="0" marL="273050" marR="0" rtl="0" algn="just">
              <a:lnSpc>
                <a:spcPct val="90000"/>
              </a:lnSpc>
              <a:spcBef>
                <a:spcPts val="500"/>
              </a:spcBef>
              <a:spcAft>
                <a:spcPts val="0"/>
              </a:spcAft>
              <a:buClr>
                <a:schemeClr val="dk1"/>
              </a:buClr>
              <a:buSzPts val="680"/>
              <a:buFont typeface="Noto Sans Symbols"/>
              <a:buNone/>
            </a:pPr>
            <a:r>
              <a:t/>
            </a:r>
            <a:endParaRPr b="0" i="0" sz="800" u="none" cap="none" strike="noStrike">
              <a:solidFill>
                <a:schemeClr val="dk1"/>
              </a:solidFill>
              <a:latin typeface="Times New Roman"/>
              <a:ea typeface="Times New Roman"/>
              <a:cs typeface="Times New Roman"/>
              <a:sym typeface="Times New Roman"/>
            </a:endParaRPr>
          </a:p>
          <a:p>
            <a:pPr indent="-228599" lvl="1" marL="547687" marR="0" rtl="0" algn="just">
              <a:lnSpc>
                <a:spcPct val="9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Times New Roman"/>
                <a:ea typeface="Times New Roman"/>
                <a:cs typeface="Times New Roman"/>
                <a:sym typeface="Times New Roman"/>
              </a:rPr>
              <a:t>Any given agent need to consider the actions of the other agent and to know how do they affect its success?</a:t>
            </a:r>
            <a:endParaRPr/>
          </a:p>
          <a:p>
            <a:pPr indent="-228599" lvl="1" marL="547687" marR="0" rtl="0" algn="just">
              <a:lnSpc>
                <a:spcPct val="9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Times New Roman"/>
                <a:ea typeface="Times New Roman"/>
                <a:cs typeface="Times New Roman"/>
                <a:sym typeface="Times New Roman"/>
              </a:rPr>
              <a:t>Distinction should be made between </a:t>
            </a:r>
            <a:r>
              <a:rPr b="1" i="0" lang="en-US" sz="2200" u="none" cap="none" strike="noStrike">
                <a:solidFill>
                  <a:schemeClr val="dk1"/>
                </a:solidFill>
                <a:latin typeface="Times New Roman"/>
                <a:ea typeface="Times New Roman"/>
                <a:cs typeface="Times New Roman"/>
                <a:sym typeface="Times New Roman"/>
              </a:rPr>
              <a:t>cooperative</a:t>
            </a:r>
            <a:r>
              <a:rPr b="0" i="0" lang="en-US" sz="2200" u="none" cap="none" strike="noStrike">
                <a:solidFill>
                  <a:schemeClr val="dk1"/>
                </a:solidFill>
                <a:latin typeface="Times New Roman"/>
                <a:ea typeface="Times New Roman"/>
                <a:cs typeface="Times New Roman"/>
                <a:sym typeface="Times New Roman"/>
              </a:rPr>
              <a:t> and </a:t>
            </a:r>
            <a:r>
              <a:rPr b="1" i="0" lang="en-US" sz="2200" u="none" cap="none" strike="noStrike">
                <a:solidFill>
                  <a:schemeClr val="dk1"/>
                </a:solidFill>
                <a:latin typeface="Times New Roman"/>
                <a:ea typeface="Times New Roman"/>
                <a:cs typeface="Times New Roman"/>
                <a:sym typeface="Times New Roman"/>
              </a:rPr>
              <a:t>competitive</a:t>
            </a:r>
            <a:r>
              <a:rPr b="0" i="0" lang="en-US" sz="2200" u="none" cap="none" strike="noStrike">
                <a:solidFill>
                  <a:schemeClr val="dk1"/>
                </a:solidFill>
                <a:latin typeface="Times New Roman"/>
                <a:ea typeface="Times New Roman"/>
                <a:cs typeface="Times New Roman"/>
                <a:sym typeface="Times New Roman"/>
              </a:rPr>
              <a:t> MA environments. </a:t>
            </a:r>
            <a:endParaRPr/>
          </a:p>
          <a:p>
            <a:pPr indent="-228599" lvl="1" marL="547687" marR="0" rtl="0" algn="just">
              <a:lnSpc>
                <a:spcPct val="9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Times New Roman"/>
                <a:ea typeface="Times New Roman"/>
                <a:cs typeface="Times New Roman"/>
                <a:sym typeface="Times New Roman"/>
              </a:rPr>
              <a:t>Competitive environments:  give rise to </a:t>
            </a:r>
            <a:r>
              <a:rPr b="1" i="0" lang="en-US" sz="2200" u="none" cap="none" strike="noStrike">
                <a:solidFill>
                  <a:schemeClr val="dk1"/>
                </a:solidFill>
                <a:latin typeface="Times New Roman"/>
                <a:ea typeface="Times New Roman"/>
                <a:cs typeface="Times New Roman"/>
                <a:sym typeface="Times New Roman"/>
              </a:rPr>
              <a:t>adversarial search: </a:t>
            </a:r>
            <a:r>
              <a:rPr b="0" i="0" lang="en-US" sz="2200" u="none" cap="none" strike="noStrike">
                <a:solidFill>
                  <a:schemeClr val="dk1"/>
                </a:solidFill>
                <a:latin typeface="Times New Roman"/>
                <a:ea typeface="Times New Roman"/>
                <a:cs typeface="Times New Roman"/>
                <a:sym typeface="Times New Roman"/>
              </a:rPr>
              <a:t>playing a game with an opponent.</a:t>
            </a:r>
            <a:endParaRPr/>
          </a:p>
          <a:p>
            <a:pPr indent="-109854" lvl="1" marL="547687" marR="0" rtl="0" algn="just">
              <a:lnSpc>
                <a:spcPct val="90000"/>
              </a:lnSpc>
              <a:spcBef>
                <a:spcPts val="300"/>
              </a:spcBef>
              <a:spcAft>
                <a:spcPts val="0"/>
              </a:spcAft>
              <a:buClr>
                <a:schemeClr val="accent2"/>
              </a:buClr>
              <a:buSzPts val="1870"/>
              <a:buFont typeface="Noto Sans Symbols"/>
              <a:buNone/>
            </a:pPr>
            <a:r>
              <a:t/>
            </a:r>
            <a:endParaRPr b="1" i="0" sz="2200" u="none" cap="none" strike="noStrike">
              <a:solidFill>
                <a:schemeClr val="dk1"/>
              </a:solidFill>
              <a:latin typeface="Times New Roman"/>
              <a:ea typeface="Times New Roman"/>
              <a:cs typeface="Times New Roman"/>
              <a:sym typeface="Times New Roman"/>
            </a:endParaRPr>
          </a:p>
          <a:p>
            <a:pPr indent="-154305" lvl="0" marL="273050" marR="0" rtl="0" algn="l">
              <a:spcBef>
                <a:spcPts val="575"/>
              </a:spcBef>
              <a:spcAft>
                <a:spcPts val="0"/>
              </a:spcAft>
              <a:buClr>
                <a:schemeClr val="accent1"/>
              </a:buClr>
              <a:buSzPts val="1870"/>
              <a:buFont typeface="Noto Sans Symbols"/>
              <a:buNone/>
            </a:pPr>
            <a:r>
              <a:t/>
            </a:r>
            <a:endParaRPr b="1"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0"/>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30" name="Google Shape;430;p30"/>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1"/>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36" name="Google Shape;436;p31"/>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2"/>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42" name="Google Shape;442;p32"/>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3"/>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48" name="Google Shape;448;p33"/>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4"/>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54" name="Google Shape;454;p34"/>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5"/>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60" name="Google Shape;460;p35"/>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6"/>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66" name="Google Shape;466;p36"/>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7"/>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72" name="Google Shape;472;p37"/>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8"/>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78" name="Google Shape;478;p38"/>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9"/>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84" name="Google Shape;484;p39"/>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914400" y="2143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sp>
        <p:nvSpPr>
          <p:cNvPr id="160" name="Google Shape;160;p4"/>
          <p:cNvSpPr txBox="1"/>
          <p:nvPr>
            <p:ph idx="1" type="body"/>
          </p:nvPr>
        </p:nvSpPr>
        <p:spPr>
          <a:xfrm>
            <a:off x="590550" y="1052512"/>
            <a:ext cx="8229600" cy="50736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210"/>
              <a:buFont typeface="Noto Sans Symbols"/>
              <a:buChar char="❑"/>
            </a:pPr>
            <a:r>
              <a:rPr b="0" i="0" lang="en-US" sz="2600" u="none">
                <a:solidFill>
                  <a:schemeClr val="accent2"/>
                </a:solidFill>
                <a:latin typeface="Libre Baskerville"/>
                <a:ea typeface="Libre Baskerville"/>
                <a:cs typeface="Libre Baskerville"/>
                <a:sym typeface="Libre Baskerville"/>
              </a:rPr>
              <a:t> Introduction</a:t>
            </a:r>
            <a:endParaRPr b="0" i="0" sz="1400" u="none">
              <a:solidFill>
                <a:schemeClr val="accent2"/>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dk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Why study games?</a:t>
            </a:r>
            <a:endParaRPr/>
          </a:p>
          <a:p>
            <a:pPr indent="-228599" lvl="1" marL="547687" marR="0" rtl="0" algn="l">
              <a:lnSpc>
                <a:spcPct val="100000"/>
              </a:lnSpc>
              <a:spcBef>
                <a:spcPts val="300"/>
              </a:spcBef>
              <a:spcAft>
                <a:spcPts val="0"/>
              </a:spcAft>
              <a:buClr>
                <a:schemeClr val="dk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Game playing is fun and is also an interesting meeting point for human and computational intelligence.</a:t>
            </a:r>
            <a:endParaRPr/>
          </a:p>
          <a:p>
            <a:pPr indent="-228599" lvl="1" marL="547687" marR="0" rtl="0" algn="l">
              <a:lnSpc>
                <a:spcPct val="100000"/>
              </a:lnSpc>
              <a:spcBef>
                <a:spcPts val="300"/>
              </a:spcBef>
              <a:spcAft>
                <a:spcPts val="0"/>
              </a:spcAft>
              <a:buClr>
                <a:schemeClr val="dk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They are hard.</a:t>
            </a:r>
            <a:endParaRPr/>
          </a:p>
          <a:p>
            <a:pPr indent="-228599" lvl="1" marL="547687" marR="0" rtl="0" algn="l">
              <a:lnSpc>
                <a:spcPct val="100000"/>
              </a:lnSpc>
              <a:spcBef>
                <a:spcPts val="300"/>
              </a:spcBef>
              <a:spcAft>
                <a:spcPts val="0"/>
              </a:spcAft>
              <a:buClr>
                <a:schemeClr val="dk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Easy to represent.</a:t>
            </a:r>
            <a:endParaRPr/>
          </a:p>
          <a:p>
            <a:pPr indent="-228599" lvl="1" marL="547687" marR="0" rtl="0" algn="l">
              <a:lnSpc>
                <a:spcPct val="100000"/>
              </a:lnSpc>
              <a:spcBef>
                <a:spcPts val="300"/>
              </a:spcBef>
              <a:spcAft>
                <a:spcPts val="0"/>
              </a:spcAft>
              <a:buClr>
                <a:schemeClr val="dk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Agents are restricted to small number of actions.</a:t>
            </a:r>
            <a:endParaRPr/>
          </a:p>
          <a:p>
            <a:pPr indent="-165100" lvl="0" marL="273050" marR="0" rtl="0" algn="l">
              <a:lnSpc>
                <a:spcPct val="100000"/>
              </a:lnSpc>
              <a:spcBef>
                <a:spcPts val="500"/>
              </a:spcBef>
              <a:spcAft>
                <a:spcPts val="0"/>
              </a:spcAft>
              <a:buClr>
                <a:schemeClr val="dk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dk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Interesting question: </a:t>
            </a:r>
            <a:endParaRPr/>
          </a:p>
          <a:p>
            <a:pPr indent="-273050" lvl="0" marL="273050" marR="0" rtl="0" algn="ctr">
              <a:lnSpc>
                <a:spcPct val="100000"/>
              </a:lnSpc>
              <a:spcBef>
                <a:spcPts val="500"/>
              </a:spcBef>
              <a:spcAft>
                <a:spcPts val="0"/>
              </a:spcAft>
              <a:buClr>
                <a:schemeClr val="accent1"/>
              </a:buClr>
              <a:buSzPts val="2210"/>
              <a:buFont typeface="Noto Sans Symbols"/>
              <a:buNone/>
            </a:pPr>
            <a:r>
              <a:rPr b="1" i="1" lang="en-US" sz="2600" u="none">
                <a:solidFill>
                  <a:schemeClr val="dk1"/>
                </a:solidFill>
                <a:latin typeface="Libre Baskerville"/>
                <a:ea typeface="Libre Baskerville"/>
                <a:cs typeface="Libre Baskerville"/>
                <a:sym typeface="Libre Baskerville"/>
              </a:rPr>
              <a:t>Does winning a game absolutely require human intelligence?</a:t>
            </a:r>
            <a:endParaRPr/>
          </a:p>
          <a:p>
            <a:pPr indent="-273050" lvl="0" marL="273050" marR="0" rtl="0" algn="ctr">
              <a:lnSpc>
                <a:spcPct val="10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0"/>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90" name="Google Shape;490;p40"/>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1"/>
          <p:cNvSpPr txBox="1"/>
          <p:nvPr>
            <p:ph type="title"/>
          </p:nvPr>
        </p:nvSpPr>
        <p:spPr>
          <a:xfrm>
            <a:off x="914400" y="428625"/>
            <a:ext cx="7772400" cy="8461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Alpha-Beta Pruning (</a:t>
            </a:r>
            <a:r>
              <a:rPr b="0" i="0" lang="en-US" sz="4000" u="none">
                <a:solidFill>
                  <a:schemeClr val="dk2"/>
                </a:solidFill>
                <a:latin typeface="Calibri"/>
                <a:ea typeface="Calibri"/>
                <a:cs typeface="Calibri"/>
                <a:sym typeface="Calibri"/>
              </a:rPr>
              <a:t>αβ</a:t>
            </a:r>
            <a:r>
              <a:rPr b="0" i="0" lang="en-US" sz="4000" u="none">
                <a:solidFill>
                  <a:schemeClr val="dk2"/>
                </a:solidFill>
                <a:latin typeface="Libre Franklin"/>
                <a:ea typeface="Libre Franklin"/>
                <a:cs typeface="Libre Franklin"/>
                <a:sym typeface="Libre Franklin"/>
              </a:rPr>
              <a:t> prune) </a:t>
            </a:r>
            <a:endParaRPr/>
          </a:p>
        </p:txBody>
      </p:sp>
      <p:sp>
        <p:nvSpPr>
          <p:cNvPr id="496" name="Google Shape;496;p4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Rules of Thumb </a:t>
            </a:r>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Cambria"/>
                <a:ea typeface="Cambria"/>
                <a:cs typeface="Cambria"/>
                <a:sym typeface="Cambria"/>
              </a:rPr>
              <a:t>α</a:t>
            </a:r>
            <a:r>
              <a:rPr b="0" i="0" lang="en-US" sz="2200" u="none" cap="none" strike="noStrike">
                <a:solidFill>
                  <a:schemeClr val="dk1"/>
                </a:solidFill>
                <a:latin typeface="Libre Baskerville"/>
                <a:ea typeface="Libre Baskerville"/>
                <a:cs typeface="Libre Baskerville"/>
                <a:sym typeface="Libre Baskerville"/>
              </a:rPr>
              <a:t> is the highest max found so far</a:t>
            </a:r>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Cambria"/>
                <a:ea typeface="Cambria"/>
                <a:cs typeface="Cambria"/>
                <a:sym typeface="Cambria"/>
              </a:rPr>
              <a:t>β</a:t>
            </a:r>
            <a:r>
              <a:rPr b="0" i="0" lang="en-US" sz="2200" u="none" cap="none" strike="noStrike">
                <a:solidFill>
                  <a:schemeClr val="dk1"/>
                </a:solidFill>
                <a:latin typeface="Libre Baskerville"/>
                <a:ea typeface="Libre Baskerville"/>
                <a:cs typeface="Libre Baskerville"/>
                <a:sym typeface="Libre Baskerville"/>
              </a:rPr>
              <a:t> is the lowest min value found so far</a:t>
            </a:r>
            <a:endParaRPr/>
          </a:p>
          <a:p>
            <a:pPr indent="-109854" lvl="1" marL="547687" marR="0" rtl="0" algn="l">
              <a:lnSpc>
                <a:spcPct val="9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If Min is on top Alpha prune</a:t>
            </a:r>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If Max is on top Beta prune</a:t>
            </a:r>
            <a:endParaRPr/>
          </a:p>
          <a:p>
            <a:pPr indent="-109854" lvl="1" marL="547687" marR="0" rtl="0" algn="l">
              <a:lnSpc>
                <a:spcPct val="9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You will only have alpha prune’s at Min level</a:t>
            </a:r>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You will only have beta prunes at Max level</a:t>
            </a:r>
            <a:endParaRPr/>
          </a:p>
          <a:p>
            <a:pPr indent="-228599" lvl="1" marL="547687" marR="0" rtl="0" algn="l">
              <a:lnSpc>
                <a:spcPct val="9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154305" lvl="0" marL="273050" marR="0" rtl="0" algn="l">
              <a:spcBef>
                <a:spcPts val="575"/>
              </a:spcBef>
              <a:spcAft>
                <a:spcPts val="0"/>
              </a:spcAft>
              <a:buClr>
                <a:schemeClr val="accent1"/>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Properties of α-β Prune</a:t>
            </a:r>
            <a:endParaRPr/>
          </a:p>
        </p:txBody>
      </p:sp>
      <p:sp>
        <p:nvSpPr>
          <p:cNvPr id="502" name="Google Shape;502;p4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Pruning </a:t>
            </a:r>
            <a:r>
              <a:rPr b="0" i="0" lang="en-US" sz="2600" u="none">
                <a:solidFill>
                  <a:srgbClr val="FF0000"/>
                </a:solidFill>
                <a:latin typeface="Libre Baskerville"/>
                <a:ea typeface="Libre Baskerville"/>
                <a:cs typeface="Libre Baskerville"/>
                <a:sym typeface="Libre Baskerville"/>
              </a:rPr>
              <a:t>does not</a:t>
            </a:r>
            <a:r>
              <a:rPr b="0" i="0" lang="en-US" sz="2600" u="none">
                <a:solidFill>
                  <a:schemeClr val="dk1"/>
                </a:solidFill>
                <a:latin typeface="Libre Baskerville"/>
                <a:ea typeface="Libre Baskerville"/>
                <a:cs typeface="Libre Baskerville"/>
                <a:sym typeface="Libre Baskerville"/>
              </a:rPr>
              <a:t> affect final result</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Effectiveness highly depends on order in which the states are examined</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Good move ordering improves effectiveness of pruning</a:t>
            </a:r>
            <a:endParaRPr/>
          </a:p>
          <a:p>
            <a:pPr indent="-101600" lvl="4" marL="1371600" marR="0" rtl="0" algn="l">
              <a:lnSpc>
                <a:spcPct val="100000"/>
              </a:lnSpc>
              <a:spcBef>
                <a:spcPts val="300"/>
              </a:spcBef>
              <a:spcAft>
                <a:spcPts val="0"/>
              </a:spcAft>
              <a:buClr>
                <a:srgbClr val="A28E6A"/>
              </a:buClr>
              <a:buSzPts val="2000"/>
              <a:buFont typeface="Libre Baskerville"/>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With "perfect ordering," time complexity = O(b</a:t>
            </a:r>
            <a:r>
              <a:rPr b="0" baseline="30000" i="0" lang="en-US" sz="2600" u="none">
                <a:solidFill>
                  <a:schemeClr val="dk1"/>
                </a:solidFill>
                <a:latin typeface="Libre Baskerville"/>
                <a:ea typeface="Libre Baskerville"/>
                <a:cs typeface="Libre Baskerville"/>
                <a:sym typeface="Libre Baskerville"/>
              </a:rPr>
              <a:t>m/2</a:t>
            </a:r>
            <a:r>
              <a:rPr b="0" i="0" lang="en-US" sz="2600" u="none">
                <a:solidFill>
                  <a:schemeClr val="dk1"/>
                </a:solidFill>
                <a:latin typeface="Libre Baskerville"/>
                <a:ea typeface="Libre Baskerville"/>
                <a:cs typeface="Libre Baskerville"/>
                <a:sym typeface="Libre Baskerville"/>
              </a:rPr>
              <a:t>)</a:t>
            </a:r>
            <a:endParaRPr/>
          </a:p>
          <a:p>
            <a:pPr indent="-228599" lvl="1" marL="547687" marR="0" rtl="0" algn="l">
              <a:lnSpc>
                <a:spcPct val="10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a:t>
            </a:r>
            <a:r>
              <a:rPr b="0" i="0" lang="en-US" sz="2400" u="none" cap="none" strike="noStrike">
                <a:solidFill>
                  <a:srgbClr val="FF0000"/>
                </a:solidFill>
                <a:latin typeface="Libre Baskerville"/>
                <a:ea typeface="Libre Baskerville"/>
                <a:cs typeface="Libre Baskerville"/>
                <a:sym typeface="Libre Baskerville"/>
              </a:rPr>
              <a:t>doubles</a:t>
            </a:r>
            <a:r>
              <a:rPr b="0" i="0" lang="en-US" sz="2400" u="none" cap="none" strike="noStrike">
                <a:solidFill>
                  <a:schemeClr val="dk1"/>
                </a:solidFill>
                <a:latin typeface="Libre Baskerville"/>
                <a:ea typeface="Libre Baskerville"/>
                <a:cs typeface="Libre Baskerville"/>
                <a:sym typeface="Libre Baskerville"/>
              </a:rPr>
              <a:t> depth of search</a:t>
            </a:r>
            <a:endParaRPr/>
          </a:p>
          <a:p>
            <a:pPr indent="-143510" lvl="0" marL="273050" marR="0" rtl="0" algn="l">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3"/>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8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General description of </a:t>
            </a:r>
            <a:r>
              <a:rPr b="0" i="0" lang="en-US" sz="3200" u="none">
                <a:solidFill>
                  <a:schemeClr val="dk2"/>
                </a:solidFill>
                <a:latin typeface="Calibri"/>
                <a:ea typeface="Calibri"/>
                <a:cs typeface="Calibri"/>
                <a:sym typeface="Calibri"/>
              </a:rPr>
              <a:t>α</a:t>
            </a:r>
            <a:r>
              <a:rPr b="0" i="0" lang="en-US" sz="3200" u="none">
                <a:solidFill>
                  <a:schemeClr val="dk2"/>
                </a:solidFill>
                <a:latin typeface="Libre Franklin"/>
                <a:ea typeface="Libre Franklin"/>
                <a:cs typeface="Libre Franklin"/>
                <a:sym typeface="Libre Franklin"/>
              </a:rPr>
              <a:t>-</a:t>
            </a:r>
            <a:r>
              <a:rPr b="0" i="0" lang="en-US" sz="3200" u="none">
                <a:solidFill>
                  <a:schemeClr val="dk2"/>
                </a:solidFill>
                <a:latin typeface="Calibri"/>
                <a:ea typeface="Calibri"/>
                <a:cs typeface="Calibri"/>
                <a:sym typeface="Calibri"/>
              </a:rPr>
              <a:t>β</a:t>
            </a:r>
            <a:r>
              <a:rPr b="0" i="0" lang="en-US" sz="3200" u="none">
                <a:solidFill>
                  <a:schemeClr val="dk2"/>
                </a:solidFill>
                <a:latin typeface="Libre Franklin"/>
                <a:ea typeface="Libre Franklin"/>
                <a:cs typeface="Libre Franklin"/>
                <a:sym typeface="Libre Franklin"/>
              </a:rPr>
              <a:t> pruning algorithm</a:t>
            </a:r>
            <a:endParaRPr/>
          </a:p>
        </p:txBody>
      </p:sp>
      <p:sp>
        <p:nvSpPr>
          <p:cNvPr id="508" name="Google Shape;508;p43"/>
          <p:cNvSpPr txBox="1"/>
          <p:nvPr>
            <p:ph idx="1" type="body"/>
          </p:nvPr>
        </p:nvSpPr>
        <p:spPr>
          <a:xfrm>
            <a:off x="285750" y="1143000"/>
            <a:ext cx="8686800" cy="507365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80000"/>
              </a:lnSpc>
              <a:spcBef>
                <a:spcPts val="0"/>
              </a:spcBef>
              <a:spcAft>
                <a:spcPts val="0"/>
              </a:spcAft>
              <a:buClr>
                <a:schemeClr val="dk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Traverse the search tree in depth-first order </a:t>
            </a:r>
            <a:endParaRPr/>
          </a:p>
          <a:p>
            <a:pPr indent="-143510" lvl="0" marL="273050" marR="0" rtl="0" algn="just">
              <a:lnSpc>
                <a:spcPct val="80000"/>
              </a:lnSpc>
              <a:spcBef>
                <a:spcPts val="5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At each </a:t>
            </a:r>
            <a:r>
              <a:rPr b="1" i="0" lang="en-US" sz="2400" u="none">
                <a:solidFill>
                  <a:schemeClr val="dk1"/>
                </a:solidFill>
                <a:latin typeface="Libre Baskerville"/>
                <a:ea typeface="Libre Baskerville"/>
                <a:cs typeface="Libre Baskerville"/>
                <a:sym typeface="Libre Baskerville"/>
              </a:rPr>
              <a:t>Max</a:t>
            </a:r>
            <a:r>
              <a:rPr b="0" i="0" lang="en-US" sz="2400" u="none">
                <a:solidFill>
                  <a:schemeClr val="dk1"/>
                </a:solidFill>
                <a:latin typeface="Libre Baskerville"/>
                <a:ea typeface="Libre Baskerville"/>
                <a:cs typeface="Libre Baskerville"/>
                <a:sym typeface="Libre Baskerville"/>
              </a:rPr>
              <a:t> node n, </a:t>
            </a:r>
            <a:r>
              <a:rPr b="1" i="0" lang="en-US" sz="2400" u="none">
                <a:solidFill>
                  <a:schemeClr val="dk1"/>
                </a:solidFill>
                <a:latin typeface="Libre Baskerville"/>
                <a:ea typeface="Libre Baskerville"/>
                <a:cs typeface="Libre Baskerville"/>
                <a:sym typeface="Libre Baskerville"/>
              </a:rPr>
              <a:t>alpha(n)</a:t>
            </a:r>
            <a:r>
              <a:rPr b="0" i="0" lang="en-US" sz="2400" u="none">
                <a:solidFill>
                  <a:schemeClr val="dk1"/>
                </a:solidFill>
                <a:latin typeface="Libre Baskerville"/>
                <a:ea typeface="Libre Baskerville"/>
                <a:cs typeface="Libre Baskerville"/>
                <a:sym typeface="Libre Baskerville"/>
              </a:rPr>
              <a:t> =  maximum value found so far </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Start with - infinity and only increase.</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Increases if a child of n returns a value greater than the current alpha.</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Serve as a tentative lower bound of the final pay-off.</a:t>
            </a:r>
            <a:endParaRPr/>
          </a:p>
          <a:p>
            <a:pPr indent="-228599" lvl="1" marL="547687" marR="0" rtl="0" algn="just">
              <a:lnSpc>
                <a:spcPct val="8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At each </a:t>
            </a:r>
            <a:r>
              <a:rPr b="1" i="0" lang="en-US" sz="2400" u="none">
                <a:solidFill>
                  <a:schemeClr val="dk1"/>
                </a:solidFill>
                <a:latin typeface="Libre Baskerville"/>
                <a:ea typeface="Libre Baskerville"/>
                <a:cs typeface="Libre Baskerville"/>
                <a:sym typeface="Libre Baskerville"/>
              </a:rPr>
              <a:t>Min</a:t>
            </a:r>
            <a:r>
              <a:rPr b="0" i="0" lang="en-US" sz="2400" u="none">
                <a:solidFill>
                  <a:schemeClr val="dk1"/>
                </a:solidFill>
                <a:latin typeface="Libre Baskerville"/>
                <a:ea typeface="Libre Baskerville"/>
                <a:cs typeface="Libre Baskerville"/>
                <a:sym typeface="Libre Baskerville"/>
              </a:rPr>
              <a:t> node n, </a:t>
            </a:r>
            <a:r>
              <a:rPr b="1" i="0" lang="en-US" sz="2400" u="none">
                <a:solidFill>
                  <a:schemeClr val="dk1"/>
                </a:solidFill>
                <a:latin typeface="Libre Baskerville"/>
                <a:ea typeface="Libre Baskerville"/>
                <a:cs typeface="Libre Baskerville"/>
                <a:sym typeface="Libre Baskerville"/>
              </a:rPr>
              <a:t>beta(n)</a:t>
            </a:r>
            <a:r>
              <a:rPr b="0" i="0" lang="en-US" sz="2400" u="none">
                <a:solidFill>
                  <a:schemeClr val="dk1"/>
                </a:solidFill>
                <a:latin typeface="Libre Baskerville"/>
                <a:ea typeface="Libre Baskerville"/>
                <a:cs typeface="Libre Baskerville"/>
                <a:sym typeface="Libre Baskerville"/>
              </a:rPr>
              <a:t> =  minimum value found so far</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Start with infinity and only decrease.</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Decreases if a child of n returns a value less than the current beta.</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Serve as a tentative upper bound of the final pay-off.</a:t>
            </a:r>
            <a:endParaRPr/>
          </a:p>
          <a:p>
            <a:pPr indent="-228599" lvl="1" marL="547687" marR="0" rtl="0" algn="just">
              <a:lnSpc>
                <a:spcPct val="8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beta(n) </a:t>
            </a:r>
            <a:r>
              <a:rPr b="0" i="0" lang="en-US" sz="2400" u="none">
                <a:solidFill>
                  <a:schemeClr val="dk1"/>
                </a:solidFill>
                <a:latin typeface="Libre Baskerville"/>
                <a:ea typeface="Libre Baskerville"/>
                <a:cs typeface="Libre Baskerville"/>
                <a:sym typeface="Libre Baskerville"/>
              </a:rPr>
              <a:t>for </a:t>
            </a:r>
            <a:r>
              <a:rPr b="1" i="0" lang="en-US" sz="2400" u="none">
                <a:solidFill>
                  <a:schemeClr val="dk1"/>
                </a:solidFill>
                <a:latin typeface="Libre Baskerville"/>
                <a:ea typeface="Libre Baskerville"/>
                <a:cs typeface="Libre Baskerville"/>
                <a:sym typeface="Libre Baskerville"/>
              </a:rPr>
              <a:t>MAX</a:t>
            </a:r>
            <a:r>
              <a:rPr b="0" i="0" lang="en-US" sz="2400" u="none">
                <a:solidFill>
                  <a:schemeClr val="dk1"/>
                </a:solidFill>
                <a:latin typeface="Libre Baskerville"/>
                <a:ea typeface="Libre Baskerville"/>
                <a:cs typeface="Libre Baskerville"/>
                <a:sym typeface="Libre Baskerville"/>
              </a:rPr>
              <a:t> node n: smallest beta value of its MIN ancestors.</a:t>
            </a:r>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alpha(n) </a:t>
            </a:r>
            <a:r>
              <a:rPr b="0" i="0" lang="en-US" sz="2400" u="none">
                <a:solidFill>
                  <a:schemeClr val="dk1"/>
                </a:solidFill>
                <a:latin typeface="Libre Baskerville"/>
                <a:ea typeface="Libre Baskerville"/>
                <a:cs typeface="Libre Baskerville"/>
                <a:sym typeface="Libre Baskerville"/>
              </a:rPr>
              <a:t>for </a:t>
            </a:r>
            <a:r>
              <a:rPr b="1" i="0" lang="en-US" sz="2400" u="none">
                <a:solidFill>
                  <a:schemeClr val="dk1"/>
                </a:solidFill>
                <a:latin typeface="Libre Baskerville"/>
                <a:ea typeface="Libre Baskerville"/>
                <a:cs typeface="Libre Baskerville"/>
                <a:sym typeface="Libre Baskerville"/>
              </a:rPr>
              <a:t>MIN</a:t>
            </a:r>
            <a:r>
              <a:rPr b="0" i="0" lang="en-US" sz="2400" u="none">
                <a:solidFill>
                  <a:schemeClr val="dk1"/>
                </a:solidFill>
                <a:latin typeface="Libre Baskerville"/>
                <a:ea typeface="Libre Baskerville"/>
                <a:cs typeface="Libre Baskerville"/>
                <a:sym typeface="Libre Baskerville"/>
              </a:rPr>
              <a:t> node n: greatest alpha value of its MAX ancestors</a:t>
            </a:r>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4"/>
          <p:cNvSpPr txBox="1"/>
          <p:nvPr>
            <p:ph type="title"/>
          </p:nvPr>
        </p:nvSpPr>
        <p:spPr>
          <a:xfrm>
            <a:off x="571500" y="293687"/>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General description of </a:t>
            </a:r>
            <a:r>
              <a:rPr b="0" i="0" lang="en-US" sz="3200" u="none">
                <a:solidFill>
                  <a:schemeClr val="dk2"/>
                </a:solidFill>
                <a:latin typeface="Calibri"/>
                <a:ea typeface="Calibri"/>
                <a:cs typeface="Calibri"/>
                <a:sym typeface="Calibri"/>
              </a:rPr>
              <a:t>α</a:t>
            </a:r>
            <a:r>
              <a:rPr b="0" i="0" lang="en-US" sz="3200" u="none">
                <a:solidFill>
                  <a:schemeClr val="dk2"/>
                </a:solidFill>
                <a:latin typeface="Libre Franklin"/>
                <a:ea typeface="Libre Franklin"/>
                <a:cs typeface="Libre Franklin"/>
                <a:sym typeface="Libre Franklin"/>
              </a:rPr>
              <a:t>-</a:t>
            </a:r>
            <a:r>
              <a:rPr b="0" i="0" lang="en-US" sz="3200" u="none">
                <a:solidFill>
                  <a:schemeClr val="dk2"/>
                </a:solidFill>
                <a:latin typeface="Calibri"/>
                <a:ea typeface="Calibri"/>
                <a:cs typeface="Calibri"/>
                <a:sym typeface="Calibri"/>
              </a:rPr>
              <a:t>β</a:t>
            </a:r>
            <a:r>
              <a:rPr b="0" i="0" lang="en-US" sz="3200" u="none">
                <a:solidFill>
                  <a:schemeClr val="dk2"/>
                </a:solidFill>
                <a:latin typeface="Libre Franklin"/>
                <a:ea typeface="Libre Franklin"/>
                <a:cs typeface="Libre Franklin"/>
                <a:sym typeface="Libre Franklin"/>
              </a:rPr>
              <a:t> pruning algorithm</a:t>
            </a:r>
            <a:endParaRPr/>
          </a:p>
        </p:txBody>
      </p:sp>
      <p:sp>
        <p:nvSpPr>
          <p:cNvPr id="514" name="Google Shape;514;p44"/>
          <p:cNvSpPr txBox="1"/>
          <p:nvPr>
            <p:ph idx="1" type="body"/>
          </p:nvPr>
        </p:nvSpPr>
        <p:spPr>
          <a:xfrm>
            <a:off x="457200" y="1071562"/>
            <a:ext cx="8229600" cy="5073650"/>
          </a:xfrm>
          <a:prstGeom prst="rect">
            <a:avLst/>
          </a:prstGeom>
          <a:noFill/>
          <a:ln>
            <a:noFill/>
          </a:ln>
        </p:spPr>
        <p:txBody>
          <a:bodyPr anchorCtr="0" anchor="t" bIns="45700" lIns="91425" spcFirstLastPara="1" rIns="91425" wrap="square" tIns="45700">
            <a:noAutofit/>
          </a:bodyPr>
          <a:lstStyle/>
          <a:p>
            <a:pPr indent="-143510" lvl="0" marL="273050" marR="0" rtl="0" algn="l">
              <a:lnSpc>
                <a:spcPct val="80000"/>
              </a:lnSpc>
              <a:spcBef>
                <a:spcPts val="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Carry alpha and beta values down during search</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alpha can be changed only at MAX nodes</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beta can be changed only at MIN nodes</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Pruning occurs whenever alpha &gt;= beta</a:t>
            </a:r>
            <a:endParaRPr/>
          </a:p>
          <a:p>
            <a:pPr indent="-273050" lvl="0" marL="273050" marR="0" rtl="0" algn="l">
              <a:lnSpc>
                <a:spcPct val="80000"/>
              </a:lnSpc>
              <a:spcBef>
                <a:spcPts val="840"/>
              </a:spcBef>
              <a:spcAft>
                <a:spcPts val="0"/>
              </a:spcAft>
              <a:buClr>
                <a:schemeClr val="dk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alpha cutoff</a:t>
            </a:r>
            <a:r>
              <a:rPr b="0" i="0" lang="en-US" sz="2400" u="none">
                <a:solidFill>
                  <a:schemeClr val="dk1"/>
                </a:solidFill>
                <a:latin typeface="Libre Baskerville"/>
                <a:ea typeface="Libre Baskerville"/>
                <a:cs typeface="Libre Baskerville"/>
                <a:sym typeface="Libre Baskerville"/>
              </a:rPr>
              <a:t>:</a:t>
            </a:r>
            <a:r>
              <a:rPr b="0" i="0" lang="en-US" sz="2000" u="none">
                <a:solidFill>
                  <a:schemeClr val="dk1"/>
                </a:solidFill>
                <a:latin typeface="Libre Baskerville"/>
                <a:ea typeface="Libre Baskerville"/>
                <a:cs typeface="Libre Baskerville"/>
                <a:sym typeface="Libre Baskerville"/>
              </a:rPr>
              <a:t> </a:t>
            </a:r>
            <a:endParaRPr/>
          </a:p>
          <a:p>
            <a:pPr indent="-228599" lvl="1" marL="547687" marR="0" rtl="0" algn="l">
              <a:lnSpc>
                <a:spcPct val="80000"/>
              </a:lnSpc>
              <a:spcBef>
                <a:spcPts val="84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Given a Max node n, cutoff the search below n (i.e., don't generate any more of n's children) </a:t>
            </a:r>
            <a:r>
              <a:rPr b="1" i="0" lang="en-US" sz="2400" u="none" cap="none" strike="noStrike">
                <a:solidFill>
                  <a:schemeClr val="accent2"/>
                </a:solidFill>
                <a:latin typeface="Libre Baskerville"/>
                <a:ea typeface="Libre Baskerville"/>
                <a:cs typeface="Libre Baskerville"/>
                <a:sym typeface="Libre Baskerville"/>
              </a:rPr>
              <a:t>if alpha(n) &gt;= beta(n)</a:t>
            </a:r>
            <a:r>
              <a:rPr b="0" i="0" lang="en-US" sz="2400" u="none" cap="none" strike="noStrike">
                <a:solidFill>
                  <a:schemeClr val="dk1"/>
                </a:solidFill>
                <a:latin typeface="Libre Baskerville"/>
                <a:ea typeface="Libre Baskerville"/>
                <a:cs typeface="Libre Baskerville"/>
                <a:sym typeface="Libre Baskerville"/>
              </a:rPr>
              <a:t> </a:t>
            </a:r>
            <a:endParaRPr/>
          </a:p>
          <a:p>
            <a:pPr indent="-228599" lvl="1" marL="547687" marR="0" rtl="0" algn="l">
              <a:lnSpc>
                <a:spcPct val="80000"/>
              </a:lnSpc>
              <a:spcBef>
                <a:spcPts val="36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(alpha increases and passes beta from below)</a:t>
            </a:r>
            <a:endParaRPr/>
          </a:p>
          <a:p>
            <a:pPr indent="-273050" lvl="0" marL="273050" marR="0" rtl="0" algn="l">
              <a:lnSpc>
                <a:spcPct val="90000"/>
              </a:lnSpc>
              <a:spcBef>
                <a:spcPts val="840"/>
              </a:spcBef>
              <a:spcAft>
                <a:spcPts val="0"/>
              </a:spcAft>
              <a:buClr>
                <a:schemeClr val="accent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beta cutoff:</a:t>
            </a:r>
            <a:r>
              <a:rPr b="0" i="0" lang="en-US" sz="2000" u="none">
                <a:solidFill>
                  <a:schemeClr val="dk1"/>
                </a:solidFill>
                <a:latin typeface="Libre Baskerville"/>
                <a:ea typeface="Libre Baskerville"/>
                <a:cs typeface="Libre Baskerville"/>
                <a:sym typeface="Libre Baskerville"/>
              </a:rPr>
              <a:t> </a:t>
            </a:r>
            <a:endParaRPr/>
          </a:p>
          <a:p>
            <a:pPr indent="-228599" lvl="1" marL="547687" marR="0" rtl="0" algn="l">
              <a:lnSpc>
                <a:spcPct val="90000"/>
              </a:lnSpc>
              <a:spcBef>
                <a:spcPts val="84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Given a Min node n, cutoff the search below n (i.e., don't generate any more of n's children) </a:t>
            </a:r>
            <a:r>
              <a:rPr b="1" i="0" lang="en-US" sz="2400" u="none" cap="none" strike="noStrike">
                <a:solidFill>
                  <a:schemeClr val="accent2"/>
                </a:solidFill>
                <a:latin typeface="Libre Baskerville"/>
                <a:ea typeface="Libre Baskerville"/>
                <a:cs typeface="Libre Baskerville"/>
                <a:sym typeface="Libre Baskerville"/>
              </a:rPr>
              <a:t>if beta(n) &lt;= alpha(n)</a:t>
            </a:r>
            <a:r>
              <a:rPr b="0" i="0" lang="en-US" sz="2400" u="none" cap="none" strike="noStrike">
                <a:solidFill>
                  <a:schemeClr val="dk1"/>
                </a:solidFill>
                <a:latin typeface="Libre Baskerville"/>
                <a:ea typeface="Libre Baskerville"/>
                <a:cs typeface="Libre Baskerville"/>
                <a:sym typeface="Libre Baskerville"/>
              </a:rPr>
              <a:t> </a:t>
            </a:r>
            <a:endParaRPr/>
          </a:p>
          <a:p>
            <a:pPr indent="-228599" lvl="1" marL="547687" marR="0" rtl="0" algn="l">
              <a:lnSpc>
                <a:spcPct val="80000"/>
              </a:lnSpc>
              <a:spcBef>
                <a:spcPts val="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(beta decreases and passes alpha from above)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5"/>
          <p:cNvSpPr txBox="1"/>
          <p:nvPr>
            <p:ph type="title"/>
          </p:nvPr>
        </p:nvSpPr>
        <p:spPr>
          <a:xfrm>
            <a:off x="571500" y="365125"/>
            <a:ext cx="565785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α-β Pruning Algorithm </a:t>
            </a:r>
            <a:endParaRPr/>
          </a:p>
        </p:txBody>
      </p:sp>
      <p:sp>
        <p:nvSpPr>
          <p:cNvPr id="520" name="Google Shape;520;p45"/>
          <p:cNvSpPr txBox="1"/>
          <p:nvPr>
            <p:ph idx="1" type="body"/>
          </p:nvPr>
        </p:nvSpPr>
        <p:spPr>
          <a:xfrm>
            <a:off x="700087" y="1000125"/>
            <a:ext cx="5800725" cy="53276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360"/>
              <a:buFont typeface="Noto Sans Symbols"/>
              <a:buNone/>
            </a:pPr>
            <a:r>
              <a:t/>
            </a:r>
            <a:endParaRPr b="1" i="0" sz="16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function </a:t>
            </a:r>
            <a:r>
              <a:rPr b="0" i="0" lang="en-US" sz="1600" u="none">
                <a:solidFill>
                  <a:schemeClr val="dk1"/>
                </a:solidFill>
                <a:latin typeface="Libre Baskerville"/>
                <a:ea typeface="Libre Baskerville"/>
                <a:cs typeface="Libre Baskerville"/>
                <a:sym typeface="Libre Baskerville"/>
              </a:rPr>
              <a:t>ALPHA-BETA-SEARCH(</a:t>
            </a:r>
            <a:r>
              <a:rPr b="0" i="1" lang="en-US" sz="1600" u="none">
                <a:solidFill>
                  <a:schemeClr val="dk1"/>
                </a:solidFill>
                <a:latin typeface="Libre Baskerville"/>
                <a:ea typeface="Libre Baskerville"/>
                <a:cs typeface="Libre Baskerville"/>
                <a:sym typeface="Libre Baskerville"/>
              </a:rPr>
              <a:t>state</a:t>
            </a:r>
            <a:r>
              <a:rPr b="0" i="0" lang="en-US" sz="1600" u="none">
                <a:solidFill>
                  <a:schemeClr val="dk1"/>
                </a:solidFill>
                <a:latin typeface="Libre Baskerville"/>
                <a:ea typeface="Libre Baskerville"/>
                <a:cs typeface="Libre Baskerville"/>
                <a:sym typeface="Libre Baskerville"/>
              </a:rPr>
              <a:t>)</a:t>
            </a:r>
            <a:r>
              <a:rPr b="1" i="0" lang="en-US" sz="1600" u="none">
                <a:solidFill>
                  <a:schemeClr val="dk1"/>
                </a:solidFill>
                <a:latin typeface="Libre Baskerville"/>
                <a:ea typeface="Libre Baskerville"/>
                <a:cs typeface="Libre Baskerville"/>
                <a:sym typeface="Libre Baskerville"/>
              </a:rPr>
              <a:t> returns </a:t>
            </a:r>
            <a:r>
              <a:rPr b="0" i="1" lang="en-US" sz="1600" u="none">
                <a:solidFill>
                  <a:schemeClr val="dk1"/>
                </a:solidFill>
                <a:latin typeface="Libre Baskerville"/>
                <a:ea typeface="Libre Baskerville"/>
                <a:cs typeface="Libre Baskerville"/>
                <a:sym typeface="Libre Baskerville"/>
              </a:rPr>
              <a:t>an action</a:t>
            </a:r>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   inputs: </a:t>
            </a:r>
            <a:r>
              <a:rPr b="0" i="1" lang="en-US" sz="1600" u="none">
                <a:solidFill>
                  <a:schemeClr val="dk1"/>
                </a:solidFill>
                <a:latin typeface="Libre Baskerville"/>
                <a:ea typeface="Libre Baskerville"/>
                <a:cs typeface="Libre Baskerville"/>
                <a:sym typeface="Libre Baskerville"/>
              </a:rPr>
              <a:t>state</a:t>
            </a:r>
            <a:r>
              <a:rPr b="0" i="0" lang="en-US" sz="1600" u="none">
                <a:solidFill>
                  <a:schemeClr val="dk1"/>
                </a:solidFill>
                <a:latin typeface="Libre Baskerville"/>
                <a:ea typeface="Libre Baskerville"/>
                <a:cs typeface="Libre Baskerville"/>
                <a:sym typeface="Libre Baskerville"/>
              </a:rPr>
              <a:t>, current state in game</a:t>
            </a:r>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   </a:t>
            </a:r>
            <a:r>
              <a:rPr b="0" i="1" lang="en-US" sz="1600" u="none">
                <a:solidFill>
                  <a:schemeClr val="dk1"/>
                </a:solidFill>
                <a:latin typeface="Libre Baskerville"/>
                <a:ea typeface="Libre Baskerville"/>
                <a:cs typeface="Libre Baskerville"/>
                <a:sym typeface="Libre Baskerville"/>
              </a:rPr>
              <a:t>v</a:t>
            </a:r>
            <a:r>
              <a:rPr b="0" i="0" lang="en-US" sz="1600" u="none">
                <a:solidFill>
                  <a:schemeClr val="dk1"/>
                </a:solidFill>
                <a:latin typeface="Libre Baskerville"/>
                <a:ea typeface="Libre Baskerville"/>
                <a:cs typeface="Libre Baskerville"/>
                <a:sym typeface="Libre Baskerville"/>
              </a:rPr>
              <a:t>← MAX-VALUE(</a:t>
            </a:r>
            <a:r>
              <a:rPr b="0" i="1" lang="en-US" sz="1600" u="none">
                <a:solidFill>
                  <a:schemeClr val="dk1"/>
                </a:solidFill>
                <a:latin typeface="Libre Baskerville"/>
                <a:ea typeface="Libre Baskerville"/>
                <a:cs typeface="Libre Baskerville"/>
                <a:sym typeface="Libre Baskerville"/>
              </a:rPr>
              <a:t>state, - </a:t>
            </a:r>
            <a:r>
              <a:rPr b="0" i="0" lang="en-US" sz="1600" u="none">
                <a:solidFill>
                  <a:schemeClr val="dk1"/>
                </a:solidFill>
                <a:latin typeface="Libre Baskerville"/>
                <a:ea typeface="Libre Baskerville"/>
                <a:cs typeface="Libre Baskerville"/>
                <a:sym typeface="Libre Baskerville"/>
              </a:rPr>
              <a:t>∞</a:t>
            </a:r>
            <a:r>
              <a:rPr b="0" i="1" lang="en-US" sz="1600" u="none">
                <a:solidFill>
                  <a:schemeClr val="dk1"/>
                </a:solidFill>
                <a:latin typeface="Libre Baskerville"/>
                <a:ea typeface="Libre Baskerville"/>
                <a:cs typeface="Libre Baskerville"/>
                <a:sym typeface="Libre Baskerville"/>
              </a:rPr>
              <a:t> , +</a:t>
            </a:r>
            <a:r>
              <a:rPr b="0" i="0" lang="en-US" sz="1600" u="none">
                <a:solidFill>
                  <a:schemeClr val="dk1"/>
                </a:solidFill>
                <a:latin typeface="Libre Baskerville"/>
                <a:ea typeface="Libre Baskerville"/>
                <a:cs typeface="Libre Baskerville"/>
                <a:sym typeface="Libre Baskerville"/>
              </a:rPr>
              <a:t>∞)</a:t>
            </a:r>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   return </a:t>
            </a:r>
            <a:r>
              <a:rPr b="0" i="0" lang="en-US" sz="1600" u="none">
                <a:solidFill>
                  <a:schemeClr val="dk1"/>
                </a:solidFill>
                <a:latin typeface="Libre Baskerville"/>
                <a:ea typeface="Libre Baskerville"/>
                <a:cs typeface="Libre Baskerville"/>
                <a:sym typeface="Libre Baskerville"/>
              </a:rPr>
              <a:t>the </a:t>
            </a:r>
            <a:r>
              <a:rPr b="0" i="1" lang="en-US" sz="1600" u="none">
                <a:solidFill>
                  <a:schemeClr val="dk1"/>
                </a:solidFill>
                <a:latin typeface="Libre Baskerville"/>
                <a:ea typeface="Libre Baskerville"/>
                <a:cs typeface="Libre Baskerville"/>
                <a:sym typeface="Libre Baskerville"/>
              </a:rPr>
              <a:t>action</a:t>
            </a:r>
            <a:r>
              <a:rPr b="0" i="0" lang="en-US" sz="1600" u="none">
                <a:solidFill>
                  <a:schemeClr val="dk1"/>
                </a:solidFill>
                <a:latin typeface="Libre Baskerville"/>
                <a:ea typeface="Libre Baskerville"/>
                <a:cs typeface="Libre Baskerville"/>
                <a:sym typeface="Libre Baskerville"/>
              </a:rPr>
              <a:t> in SUCCESSORS(</a:t>
            </a:r>
            <a:r>
              <a:rPr b="0" i="1" lang="en-US" sz="1600" u="none">
                <a:solidFill>
                  <a:schemeClr val="dk1"/>
                </a:solidFill>
                <a:latin typeface="Libre Baskerville"/>
                <a:ea typeface="Libre Baskerville"/>
                <a:cs typeface="Libre Baskerville"/>
                <a:sym typeface="Libre Baskerville"/>
              </a:rPr>
              <a:t>state</a:t>
            </a:r>
            <a:r>
              <a:rPr b="0" i="0" lang="en-US" sz="1600" u="none">
                <a:solidFill>
                  <a:schemeClr val="dk1"/>
                </a:solidFill>
                <a:latin typeface="Libre Baskerville"/>
                <a:ea typeface="Libre Baskerville"/>
                <a:cs typeface="Libre Baskerville"/>
                <a:sym typeface="Libre Baskerville"/>
              </a:rPr>
              <a:t>) with value </a:t>
            </a:r>
            <a:r>
              <a:rPr b="0" i="1" lang="en-US" sz="1600" u="none">
                <a:solidFill>
                  <a:schemeClr val="dk1"/>
                </a:solidFill>
                <a:latin typeface="Libre Baskerville"/>
                <a:ea typeface="Libre Baskerville"/>
                <a:cs typeface="Libre Baskerville"/>
                <a:sym typeface="Libre Baskerville"/>
              </a:rPr>
              <a:t>v</a:t>
            </a:r>
            <a:endParaRPr/>
          </a:p>
          <a:p>
            <a:pPr indent="-273050" lvl="0" marL="273050" marR="0" rtl="0" algn="l">
              <a:lnSpc>
                <a:spcPct val="80000"/>
              </a:lnSpc>
              <a:spcBef>
                <a:spcPts val="500"/>
              </a:spcBef>
              <a:spcAft>
                <a:spcPts val="0"/>
              </a:spcAft>
              <a:buClr>
                <a:schemeClr val="accent1"/>
              </a:buClr>
              <a:buSzPts val="1360"/>
              <a:buFont typeface="Noto Sans Symbols"/>
              <a:buNone/>
            </a:pPr>
            <a:r>
              <a:t/>
            </a:r>
            <a:endParaRPr b="0" i="0" sz="16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rgbClr val="990000"/>
                </a:solidFill>
                <a:latin typeface="Libre Baskerville"/>
                <a:ea typeface="Libre Baskerville"/>
                <a:cs typeface="Libre Baskerville"/>
                <a:sym typeface="Libre Baskerville"/>
              </a:rPr>
              <a:t>function MAX-value </a:t>
            </a:r>
            <a:r>
              <a:rPr b="0" i="0" lang="en-US" sz="1600" u="none">
                <a:solidFill>
                  <a:srgbClr val="990000"/>
                </a:solidFill>
                <a:latin typeface="Libre Baskerville"/>
                <a:ea typeface="Libre Baskerville"/>
                <a:cs typeface="Libre Baskerville"/>
                <a:sym typeface="Libre Baskerville"/>
              </a:rPr>
              <a:t>(n, alpha, beta)</a:t>
            </a:r>
            <a:r>
              <a:rPr b="1" i="0" lang="en-US" sz="1600" u="none">
                <a:solidFill>
                  <a:srgbClr val="990000"/>
                </a:solidFill>
                <a:latin typeface="Libre Baskerville"/>
                <a:ea typeface="Libre Baskerville"/>
                <a:cs typeface="Libre Baskerville"/>
                <a:sym typeface="Libre Baskerville"/>
              </a:rPr>
              <a:t> return</a:t>
            </a:r>
            <a:r>
              <a:rPr b="0" i="0" lang="en-US" sz="1600" u="none">
                <a:solidFill>
                  <a:srgbClr val="990000"/>
                </a:solidFill>
                <a:latin typeface="Libre Baskerville"/>
                <a:ea typeface="Libre Baskerville"/>
                <a:cs typeface="Libre Baskerville"/>
                <a:sym typeface="Libre Baskerville"/>
              </a:rPr>
              <a:t> utility value</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rgbClr val="990000"/>
                </a:solidFill>
                <a:latin typeface="Libre Baskerville"/>
                <a:ea typeface="Libre Baskerville"/>
                <a:cs typeface="Libre Baskerville"/>
                <a:sym typeface="Libre Baskerville"/>
              </a:rPr>
              <a:t>   </a:t>
            </a:r>
            <a:r>
              <a:rPr b="1" i="0" lang="en-US" sz="1600" u="none">
                <a:solidFill>
                  <a:srgbClr val="990000"/>
                </a:solidFill>
                <a:latin typeface="Libre Baskerville"/>
                <a:ea typeface="Libre Baskerville"/>
                <a:cs typeface="Libre Baskerville"/>
                <a:sym typeface="Libre Baskerville"/>
              </a:rPr>
              <a:t>if </a:t>
            </a:r>
            <a:r>
              <a:rPr b="0" i="0" lang="en-US" sz="1600" u="none">
                <a:solidFill>
                  <a:srgbClr val="990000"/>
                </a:solidFill>
                <a:latin typeface="Libre Baskerville"/>
                <a:ea typeface="Libre Baskerville"/>
                <a:cs typeface="Libre Baskerville"/>
                <a:sym typeface="Libre Baskerville"/>
              </a:rPr>
              <a:t>n is a leaf node </a:t>
            </a:r>
            <a:r>
              <a:rPr b="1" i="0" lang="en-US" sz="1600" u="none">
                <a:solidFill>
                  <a:srgbClr val="990000"/>
                </a:solidFill>
                <a:latin typeface="Libre Baskerville"/>
                <a:ea typeface="Libre Baskerville"/>
                <a:cs typeface="Libre Baskerville"/>
                <a:sym typeface="Libre Baskerville"/>
              </a:rPr>
              <a:t>then return</a:t>
            </a:r>
            <a:r>
              <a:rPr b="0" i="0" lang="en-US" sz="1600" u="none">
                <a:solidFill>
                  <a:srgbClr val="990000"/>
                </a:solidFill>
                <a:latin typeface="Libre Baskerville"/>
                <a:ea typeface="Libre Baskerville"/>
                <a:cs typeface="Libre Baskerville"/>
                <a:sym typeface="Libre Baskerville"/>
              </a:rPr>
              <a:t> f(n);</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rgbClr val="990000"/>
                </a:solidFill>
                <a:latin typeface="Libre Baskerville"/>
                <a:ea typeface="Libre Baskerville"/>
                <a:cs typeface="Libre Baskerville"/>
                <a:sym typeface="Libre Baskerville"/>
              </a:rPr>
              <a:t>   </a:t>
            </a:r>
            <a:r>
              <a:rPr b="1" i="0" lang="en-US" sz="1600" u="none">
                <a:solidFill>
                  <a:srgbClr val="990000"/>
                </a:solidFill>
                <a:latin typeface="Libre Baskerville"/>
                <a:ea typeface="Libre Baskerville"/>
                <a:cs typeface="Libre Baskerville"/>
                <a:sym typeface="Libre Baskerville"/>
              </a:rPr>
              <a:t>for </a:t>
            </a:r>
            <a:r>
              <a:rPr b="0" i="0" lang="en-US" sz="1600" u="none">
                <a:solidFill>
                  <a:srgbClr val="990000"/>
                </a:solidFill>
                <a:latin typeface="Libre Baskerville"/>
                <a:ea typeface="Libre Baskerville"/>
                <a:cs typeface="Libre Baskerville"/>
                <a:sym typeface="Libre Baskerville"/>
              </a:rPr>
              <a:t>each child n’ of n </a:t>
            </a:r>
            <a:r>
              <a:rPr b="1" i="0" lang="en-US" sz="1600" u="none">
                <a:solidFill>
                  <a:srgbClr val="990000"/>
                </a:solidFill>
                <a:latin typeface="Libre Baskerville"/>
                <a:ea typeface="Libre Baskerville"/>
                <a:cs typeface="Libre Baskerville"/>
                <a:sym typeface="Libre Baskerville"/>
              </a:rPr>
              <a:t>do</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rgbClr val="990000"/>
                </a:solidFill>
                <a:latin typeface="Libre Baskerville"/>
                <a:ea typeface="Libre Baskerville"/>
                <a:cs typeface="Libre Baskerville"/>
                <a:sym typeface="Libre Baskerville"/>
              </a:rPr>
              <a:t>         alpha :=max{alpha, MIN-value(n’, alpha, beta)};</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rgbClr val="990000"/>
                </a:solidFill>
                <a:latin typeface="Libre Baskerville"/>
                <a:ea typeface="Libre Baskerville"/>
                <a:cs typeface="Libre Baskerville"/>
                <a:sym typeface="Libre Baskerville"/>
              </a:rPr>
              <a:t>         </a:t>
            </a:r>
            <a:r>
              <a:rPr b="1" i="0" lang="en-US" sz="1600" u="none">
                <a:solidFill>
                  <a:srgbClr val="990000"/>
                </a:solidFill>
                <a:latin typeface="Libre Baskerville"/>
                <a:ea typeface="Libre Baskerville"/>
                <a:cs typeface="Libre Baskerville"/>
                <a:sym typeface="Libre Baskerville"/>
              </a:rPr>
              <a:t>if </a:t>
            </a:r>
            <a:r>
              <a:rPr b="0" i="0" lang="en-US" sz="1600" u="none">
                <a:solidFill>
                  <a:srgbClr val="990000"/>
                </a:solidFill>
                <a:latin typeface="Libre Baskerville"/>
                <a:ea typeface="Libre Baskerville"/>
                <a:cs typeface="Libre Baskerville"/>
                <a:sym typeface="Libre Baskerville"/>
              </a:rPr>
              <a:t>alpha &gt;= beta </a:t>
            </a:r>
            <a:r>
              <a:rPr b="1" i="0" lang="en-US" sz="1600" u="none">
                <a:solidFill>
                  <a:srgbClr val="990000"/>
                </a:solidFill>
                <a:latin typeface="Libre Baskerville"/>
                <a:ea typeface="Libre Baskerville"/>
                <a:cs typeface="Libre Baskerville"/>
                <a:sym typeface="Libre Baskerville"/>
              </a:rPr>
              <a:t>then return </a:t>
            </a:r>
            <a:r>
              <a:rPr b="0" i="0" lang="en-US" sz="1600" u="none">
                <a:solidFill>
                  <a:srgbClr val="990000"/>
                </a:solidFill>
                <a:latin typeface="Libre Baskerville"/>
                <a:ea typeface="Libre Baskerville"/>
                <a:cs typeface="Libre Baskerville"/>
                <a:sym typeface="Libre Baskerville"/>
              </a:rPr>
              <a:t>beta   /* pruning */</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rgbClr val="990000"/>
                </a:solidFill>
                <a:latin typeface="Libre Baskerville"/>
                <a:ea typeface="Libre Baskerville"/>
                <a:cs typeface="Libre Baskerville"/>
                <a:sym typeface="Libre Baskerville"/>
              </a:rPr>
              <a:t>   </a:t>
            </a:r>
            <a:r>
              <a:rPr b="1" i="0" lang="en-US" sz="1600" u="none">
                <a:solidFill>
                  <a:srgbClr val="990000"/>
                </a:solidFill>
                <a:latin typeface="Libre Baskerville"/>
                <a:ea typeface="Libre Baskerville"/>
                <a:cs typeface="Libre Baskerville"/>
                <a:sym typeface="Libre Baskerville"/>
              </a:rPr>
              <a:t>end{do}</a:t>
            </a:r>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rgbClr val="990000"/>
                </a:solidFill>
                <a:latin typeface="Libre Baskerville"/>
                <a:ea typeface="Libre Baskerville"/>
                <a:cs typeface="Libre Baskerville"/>
                <a:sym typeface="Libre Baskerville"/>
              </a:rPr>
              <a:t>   return </a:t>
            </a:r>
            <a:r>
              <a:rPr b="0" i="0" lang="en-US" sz="1600" u="none">
                <a:solidFill>
                  <a:srgbClr val="990000"/>
                </a:solidFill>
                <a:latin typeface="Libre Baskerville"/>
                <a:ea typeface="Libre Baskerville"/>
                <a:cs typeface="Libre Baskerville"/>
                <a:sym typeface="Libre Baskerville"/>
              </a:rPr>
              <a:t>alpha</a:t>
            </a:r>
            <a:endParaRPr/>
          </a:p>
          <a:p>
            <a:pPr indent="-273050" lvl="0" marL="273050" marR="0" rtl="0" algn="l">
              <a:lnSpc>
                <a:spcPct val="80000"/>
              </a:lnSpc>
              <a:spcBef>
                <a:spcPts val="500"/>
              </a:spcBef>
              <a:spcAft>
                <a:spcPts val="0"/>
              </a:spcAft>
              <a:buClr>
                <a:schemeClr val="accent1"/>
              </a:buClr>
              <a:buSzPts val="1360"/>
              <a:buFont typeface="Noto Sans Symbols"/>
              <a:buNone/>
            </a:pPr>
            <a:r>
              <a:t/>
            </a:r>
            <a:endParaRPr b="0" i="0" sz="1600" u="none">
              <a:solidFill>
                <a:srgbClr val="990000"/>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function MIN-value </a:t>
            </a:r>
            <a:r>
              <a:rPr b="0" i="0" lang="en-US" sz="1600" u="none">
                <a:solidFill>
                  <a:schemeClr val="dk1"/>
                </a:solidFill>
                <a:latin typeface="Libre Baskerville"/>
                <a:ea typeface="Libre Baskerville"/>
                <a:cs typeface="Libre Baskerville"/>
                <a:sym typeface="Libre Baskerville"/>
              </a:rPr>
              <a:t>(n, alpha, beta) </a:t>
            </a:r>
            <a:r>
              <a:rPr b="1" i="0" lang="en-US" sz="1600" u="none">
                <a:solidFill>
                  <a:schemeClr val="dk1"/>
                </a:solidFill>
                <a:latin typeface="Libre Baskerville"/>
                <a:ea typeface="Libre Baskerville"/>
                <a:cs typeface="Libre Baskerville"/>
                <a:sym typeface="Libre Baskerville"/>
              </a:rPr>
              <a:t>return</a:t>
            </a:r>
            <a:r>
              <a:rPr b="0" i="0" lang="en-US" sz="1600" u="none">
                <a:solidFill>
                  <a:schemeClr val="dk1"/>
                </a:solidFill>
                <a:latin typeface="Libre Baskerville"/>
                <a:ea typeface="Libre Baskerville"/>
                <a:cs typeface="Libre Baskerville"/>
                <a:sym typeface="Libre Baskerville"/>
              </a:rPr>
              <a:t> utility value</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chemeClr val="dk1"/>
                </a:solidFill>
                <a:latin typeface="Libre Baskerville"/>
                <a:ea typeface="Libre Baskerville"/>
                <a:cs typeface="Libre Baskerville"/>
                <a:sym typeface="Libre Baskerville"/>
              </a:rPr>
              <a:t>   </a:t>
            </a:r>
            <a:r>
              <a:rPr b="1" i="0" lang="en-US" sz="1600" u="none">
                <a:solidFill>
                  <a:schemeClr val="dk1"/>
                </a:solidFill>
                <a:latin typeface="Libre Baskerville"/>
                <a:ea typeface="Libre Baskerville"/>
                <a:cs typeface="Libre Baskerville"/>
                <a:sym typeface="Libre Baskerville"/>
              </a:rPr>
              <a:t>if </a:t>
            </a:r>
            <a:r>
              <a:rPr b="0" i="0" lang="en-US" sz="1600" u="none">
                <a:solidFill>
                  <a:schemeClr val="dk1"/>
                </a:solidFill>
                <a:latin typeface="Libre Baskerville"/>
                <a:ea typeface="Libre Baskerville"/>
                <a:cs typeface="Libre Baskerville"/>
                <a:sym typeface="Libre Baskerville"/>
              </a:rPr>
              <a:t>n is a leaf node </a:t>
            </a:r>
            <a:r>
              <a:rPr b="1" i="0" lang="en-US" sz="1600" u="none">
                <a:solidFill>
                  <a:schemeClr val="dk1"/>
                </a:solidFill>
                <a:latin typeface="Libre Baskerville"/>
                <a:ea typeface="Libre Baskerville"/>
                <a:cs typeface="Libre Baskerville"/>
                <a:sym typeface="Libre Baskerville"/>
              </a:rPr>
              <a:t>then return</a:t>
            </a:r>
            <a:r>
              <a:rPr b="0" i="0" lang="en-US" sz="1600" u="none">
                <a:solidFill>
                  <a:schemeClr val="dk1"/>
                </a:solidFill>
                <a:latin typeface="Libre Baskerville"/>
                <a:ea typeface="Libre Baskerville"/>
                <a:cs typeface="Libre Baskerville"/>
                <a:sym typeface="Libre Baskerville"/>
              </a:rPr>
              <a:t> f(n);</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chemeClr val="dk1"/>
                </a:solidFill>
                <a:latin typeface="Libre Baskerville"/>
                <a:ea typeface="Libre Baskerville"/>
                <a:cs typeface="Libre Baskerville"/>
                <a:sym typeface="Libre Baskerville"/>
              </a:rPr>
              <a:t>   </a:t>
            </a:r>
            <a:r>
              <a:rPr b="1" i="0" lang="en-US" sz="1600" u="none">
                <a:solidFill>
                  <a:schemeClr val="dk1"/>
                </a:solidFill>
                <a:latin typeface="Libre Baskerville"/>
                <a:ea typeface="Libre Baskerville"/>
                <a:cs typeface="Libre Baskerville"/>
                <a:sym typeface="Libre Baskerville"/>
              </a:rPr>
              <a:t>for </a:t>
            </a:r>
            <a:r>
              <a:rPr b="0" i="0" lang="en-US" sz="1600" u="none">
                <a:solidFill>
                  <a:schemeClr val="dk1"/>
                </a:solidFill>
                <a:latin typeface="Libre Baskerville"/>
                <a:ea typeface="Libre Baskerville"/>
                <a:cs typeface="Libre Baskerville"/>
                <a:sym typeface="Libre Baskerville"/>
              </a:rPr>
              <a:t>each child n’ of n </a:t>
            </a:r>
            <a:r>
              <a:rPr b="1" i="0" lang="en-US" sz="1600" u="none">
                <a:solidFill>
                  <a:schemeClr val="dk1"/>
                </a:solidFill>
                <a:latin typeface="Libre Baskerville"/>
                <a:ea typeface="Libre Baskerville"/>
                <a:cs typeface="Libre Baskerville"/>
                <a:sym typeface="Libre Baskerville"/>
              </a:rPr>
              <a:t>do</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chemeClr val="dk1"/>
                </a:solidFill>
                <a:latin typeface="Libre Baskerville"/>
                <a:ea typeface="Libre Baskerville"/>
                <a:cs typeface="Libre Baskerville"/>
                <a:sym typeface="Libre Baskerville"/>
              </a:rPr>
              <a:t>         beta :=min{beta, MAX-value(n’, alpha, beta)};</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chemeClr val="dk1"/>
                </a:solidFill>
                <a:latin typeface="Libre Baskerville"/>
                <a:ea typeface="Libre Baskerville"/>
                <a:cs typeface="Libre Baskerville"/>
                <a:sym typeface="Libre Baskerville"/>
              </a:rPr>
              <a:t>         </a:t>
            </a:r>
            <a:r>
              <a:rPr b="1" i="0" lang="en-US" sz="1600" u="none">
                <a:solidFill>
                  <a:schemeClr val="dk1"/>
                </a:solidFill>
                <a:latin typeface="Libre Baskerville"/>
                <a:ea typeface="Libre Baskerville"/>
                <a:cs typeface="Libre Baskerville"/>
                <a:sym typeface="Libre Baskerville"/>
              </a:rPr>
              <a:t>if </a:t>
            </a:r>
            <a:r>
              <a:rPr b="0" i="0" lang="en-US" sz="1600" u="none">
                <a:solidFill>
                  <a:schemeClr val="dk1"/>
                </a:solidFill>
                <a:latin typeface="Libre Baskerville"/>
                <a:ea typeface="Libre Baskerville"/>
                <a:cs typeface="Libre Baskerville"/>
                <a:sym typeface="Libre Baskerville"/>
              </a:rPr>
              <a:t>beta &lt;= alpha </a:t>
            </a:r>
            <a:r>
              <a:rPr b="1" i="0" lang="en-US" sz="1600" u="none">
                <a:solidFill>
                  <a:schemeClr val="dk1"/>
                </a:solidFill>
                <a:latin typeface="Libre Baskerville"/>
                <a:ea typeface="Libre Baskerville"/>
                <a:cs typeface="Libre Baskerville"/>
                <a:sym typeface="Libre Baskerville"/>
              </a:rPr>
              <a:t>then return </a:t>
            </a:r>
            <a:r>
              <a:rPr b="0" i="0" lang="en-US" sz="1600" u="none">
                <a:solidFill>
                  <a:schemeClr val="dk1"/>
                </a:solidFill>
                <a:latin typeface="Libre Baskerville"/>
                <a:ea typeface="Libre Baskerville"/>
                <a:cs typeface="Libre Baskerville"/>
                <a:sym typeface="Libre Baskerville"/>
              </a:rPr>
              <a:t>alpha   /* pruning */</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chemeClr val="dk1"/>
                </a:solidFill>
                <a:latin typeface="Libre Baskerville"/>
                <a:ea typeface="Libre Baskerville"/>
                <a:cs typeface="Libre Baskerville"/>
                <a:sym typeface="Libre Baskerville"/>
              </a:rPr>
              <a:t>   </a:t>
            </a:r>
            <a:r>
              <a:rPr b="1" i="0" lang="en-US" sz="1600" u="none">
                <a:solidFill>
                  <a:schemeClr val="dk1"/>
                </a:solidFill>
                <a:latin typeface="Libre Baskerville"/>
                <a:ea typeface="Libre Baskerville"/>
                <a:cs typeface="Libre Baskerville"/>
                <a:sym typeface="Libre Baskerville"/>
              </a:rPr>
              <a:t>end{do}</a:t>
            </a:r>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   return </a:t>
            </a:r>
            <a:r>
              <a:rPr b="0" i="0" lang="en-US" sz="1600" u="none">
                <a:solidFill>
                  <a:schemeClr val="dk1"/>
                </a:solidFill>
                <a:latin typeface="Libre Baskerville"/>
                <a:ea typeface="Libre Baskerville"/>
                <a:cs typeface="Libre Baskerville"/>
                <a:sym typeface="Libre Baskerville"/>
              </a:rPr>
              <a:t>beta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6"/>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526" name="Google Shape;526;p46"/>
          <p:cNvPicPr preferRelativeResize="0"/>
          <p:nvPr>
            <p:ph idx="1" type="body"/>
          </p:nvPr>
        </p:nvPicPr>
        <p:blipFill rotWithShape="1">
          <a:blip r:embed="rId3">
            <a:alphaModFix/>
          </a:blip>
          <a:srcRect b="0" l="0" r="0" t="0"/>
          <a:stretch/>
        </p:blipFill>
        <p:spPr>
          <a:xfrm>
            <a:off x="1409700" y="1462087"/>
            <a:ext cx="6781800" cy="4543425"/>
          </a:xfrm>
          <a:prstGeom prst="rect">
            <a:avLst/>
          </a:prstGeom>
          <a:noFill/>
          <a:ln>
            <a:noFill/>
          </a:ln>
        </p:spPr>
      </p:pic>
      <p:sp>
        <p:nvSpPr>
          <p:cNvPr id="527" name="Google Shape;527;p46"/>
          <p:cNvSpPr txBox="1"/>
          <p:nvPr/>
        </p:nvSpPr>
        <p:spPr>
          <a:xfrm>
            <a:off x="808037" y="1001712"/>
            <a:ext cx="21669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In another way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7"/>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8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Evaluating Alpha-Beta algorithm</a:t>
            </a:r>
            <a:endParaRPr/>
          </a:p>
        </p:txBody>
      </p:sp>
      <p:sp>
        <p:nvSpPr>
          <p:cNvPr id="533" name="Google Shape;533;p47"/>
          <p:cNvSpPr txBox="1"/>
          <p:nvPr>
            <p:ph idx="1" type="body"/>
          </p:nvPr>
        </p:nvSpPr>
        <p:spPr>
          <a:xfrm>
            <a:off x="428625" y="1285875"/>
            <a:ext cx="8401050" cy="507365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80000"/>
              </a:lnSpc>
              <a:spcBef>
                <a:spcPts val="0"/>
              </a:spcBef>
              <a:spcAft>
                <a:spcPts val="0"/>
              </a:spcAft>
              <a:buClr>
                <a:schemeClr val="dk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Alpha-Beta is guaranteed to compute the same value for the root node as computed by Minimax.</a:t>
            </a:r>
            <a:endParaRPr/>
          </a:p>
          <a:p>
            <a:pPr indent="-165100" lvl="0" marL="273050" marR="0" rtl="0" algn="just">
              <a:lnSpc>
                <a:spcPct val="80000"/>
              </a:lnSpc>
              <a:spcBef>
                <a:spcPts val="500"/>
              </a:spcBef>
              <a:spcAft>
                <a:spcPts val="0"/>
              </a:spcAft>
              <a:buClr>
                <a:schemeClr val="dk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1700"/>
              <a:buFont typeface="Noto Sans Symbols"/>
              <a:buChar char="⮚"/>
            </a:pPr>
            <a:r>
              <a:rPr b="1" i="0" lang="en-US" sz="2000" u="none">
                <a:solidFill>
                  <a:schemeClr val="dk1"/>
                </a:solidFill>
                <a:latin typeface="Libre Baskerville"/>
                <a:ea typeface="Libre Baskerville"/>
                <a:cs typeface="Libre Baskerville"/>
                <a:sym typeface="Libre Baskerville"/>
              </a:rPr>
              <a:t>Worst case:</a:t>
            </a:r>
            <a:r>
              <a:rPr b="0" i="0" lang="en-US" sz="2000" u="none">
                <a:solidFill>
                  <a:schemeClr val="dk1"/>
                </a:solidFill>
                <a:latin typeface="Libre Baskerville"/>
                <a:ea typeface="Libre Baskerville"/>
                <a:cs typeface="Libre Baskerville"/>
                <a:sym typeface="Libre Baskerville"/>
              </a:rPr>
              <a:t>  NO pruning, examining O(b</a:t>
            </a:r>
            <a:r>
              <a:rPr b="0" baseline="30000" i="0" lang="en-US" sz="2000" u="none">
                <a:solidFill>
                  <a:schemeClr val="dk1"/>
                </a:solidFill>
                <a:latin typeface="Libre Baskerville"/>
                <a:ea typeface="Libre Baskerville"/>
                <a:cs typeface="Libre Baskerville"/>
                <a:sym typeface="Libre Baskerville"/>
              </a:rPr>
              <a:t>d</a:t>
            </a:r>
            <a:r>
              <a:rPr b="0" i="0" lang="en-US" sz="2000" u="none">
                <a:solidFill>
                  <a:schemeClr val="dk1"/>
                </a:solidFill>
                <a:latin typeface="Libre Baskerville"/>
                <a:ea typeface="Libre Baskerville"/>
                <a:cs typeface="Libre Baskerville"/>
                <a:sym typeface="Libre Baskerville"/>
              </a:rPr>
              <a:t>) leaf nodes, where each node has b children and a d-ply search is performed </a:t>
            </a:r>
            <a:endParaRPr/>
          </a:p>
          <a:p>
            <a:pPr indent="-165100" lvl="0" marL="273050" marR="0" rtl="0" algn="just">
              <a:lnSpc>
                <a:spcPct val="80000"/>
              </a:lnSpc>
              <a:spcBef>
                <a:spcPts val="500"/>
              </a:spcBef>
              <a:spcAft>
                <a:spcPts val="0"/>
              </a:spcAft>
              <a:buClr>
                <a:schemeClr val="dk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1700"/>
              <a:buFont typeface="Noto Sans Symbols"/>
              <a:buChar char="⮚"/>
            </a:pPr>
            <a:r>
              <a:rPr b="1" i="0" lang="en-US" sz="2000" u="none">
                <a:solidFill>
                  <a:schemeClr val="dk1"/>
                </a:solidFill>
                <a:latin typeface="Libre Baskerville"/>
                <a:ea typeface="Libre Baskerville"/>
                <a:cs typeface="Libre Baskerville"/>
                <a:sym typeface="Libre Baskerville"/>
              </a:rPr>
              <a:t>Best case:</a:t>
            </a:r>
            <a:r>
              <a:rPr b="0" i="0" lang="en-US" sz="2000" u="none">
                <a:solidFill>
                  <a:schemeClr val="dk1"/>
                </a:solidFill>
                <a:latin typeface="Libre Baskerville"/>
                <a:ea typeface="Libre Baskerville"/>
                <a:cs typeface="Libre Baskerville"/>
                <a:sym typeface="Libre Baskerville"/>
              </a:rPr>
              <a:t> examine only O(b</a:t>
            </a:r>
            <a:r>
              <a:rPr b="0" baseline="30000" i="0" lang="en-US" sz="2000" u="none">
                <a:solidFill>
                  <a:schemeClr val="dk1"/>
                </a:solidFill>
                <a:latin typeface="Libre Baskerville"/>
                <a:ea typeface="Libre Baskerville"/>
                <a:cs typeface="Libre Baskerville"/>
                <a:sym typeface="Libre Baskerville"/>
              </a:rPr>
              <a:t>d/2</a:t>
            </a:r>
            <a:r>
              <a:rPr b="0" i="0" lang="en-US" sz="2000" u="none">
                <a:solidFill>
                  <a:schemeClr val="dk1"/>
                </a:solidFill>
                <a:latin typeface="Libre Baskerville"/>
                <a:ea typeface="Libre Baskerville"/>
                <a:cs typeface="Libre Baskerville"/>
                <a:sym typeface="Libre Baskerville"/>
              </a:rPr>
              <a:t>) leaf nodes. You can search twice as deep as Minimax! Or the branch factor is b</a:t>
            </a:r>
            <a:r>
              <a:rPr b="0" baseline="30000" i="0" lang="en-US" sz="2000" u="none">
                <a:solidFill>
                  <a:schemeClr val="dk1"/>
                </a:solidFill>
                <a:latin typeface="Libre Baskerville"/>
                <a:ea typeface="Libre Baskerville"/>
                <a:cs typeface="Libre Baskerville"/>
                <a:sym typeface="Libre Baskerville"/>
              </a:rPr>
              <a:t>1/2</a:t>
            </a:r>
            <a:r>
              <a:rPr b="0" i="0" lang="en-US" sz="2000" u="none">
                <a:solidFill>
                  <a:schemeClr val="dk1"/>
                </a:solidFill>
                <a:latin typeface="Libre Baskerville"/>
                <a:ea typeface="Libre Baskerville"/>
                <a:cs typeface="Libre Baskerville"/>
                <a:sym typeface="Libre Baskerville"/>
              </a:rPr>
              <a:t> rather than b.</a:t>
            </a:r>
            <a:endParaRPr/>
          </a:p>
          <a:p>
            <a:pPr indent="-273050" lvl="0" marL="273050" marR="0" rtl="0" algn="just">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1700"/>
              <a:buFont typeface="Noto Sans Symbols"/>
              <a:buChar char="⮚"/>
            </a:pPr>
            <a:r>
              <a:rPr b="1" i="0" lang="en-US" sz="2000" u="none">
                <a:solidFill>
                  <a:schemeClr val="dk1"/>
                </a:solidFill>
                <a:latin typeface="Libre Baskerville"/>
                <a:ea typeface="Libre Baskerville"/>
                <a:cs typeface="Libre Baskerville"/>
                <a:sym typeface="Libre Baskerville"/>
              </a:rPr>
              <a:t>Best case</a:t>
            </a:r>
            <a:r>
              <a:rPr b="0" i="0" lang="en-US" sz="2000" u="none">
                <a:solidFill>
                  <a:schemeClr val="dk1"/>
                </a:solidFill>
                <a:latin typeface="Libre Baskerville"/>
                <a:ea typeface="Libre Baskerville"/>
                <a:cs typeface="Libre Baskerville"/>
                <a:sym typeface="Libre Baskerville"/>
              </a:rPr>
              <a:t> is when each player's best move is the leftmost alternative, i.e. at MAX nodes the child with the largest value generated first, and at MIN nodes the child with the smallest value generated first.  </a:t>
            </a:r>
            <a:endParaRPr/>
          </a:p>
          <a:p>
            <a:pPr indent="-165100" lvl="0" marL="273050" marR="0" rtl="0" algn="just">
              <a:lnSpc>
                <a:spcPct val="80000"/>
              </a:lnSpc>
              <a:spcBef>
                <a:spcPts val="500"/>
              </a:spcBef>
              <a:spcAft>
                <a:spcPts val="0"/>
              </a:spcAft>
              <a:buClr>
                <a:schemeClr val="dk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1700"/>
              <a:buFont typeface="Noto Sans Symbols"/>
              <a:buChar char="⮚"/>
            </a:pPr>
            <a:r>
              <a:rPr b="0" i="0" lang="en-US" sz="2000" u="none">
                <a:solidFill>
                  <a:srgbClr val="FF0000"/>
                </a:solidFill>
                <a:latin typeface="Libre Baskerville"/>
                <a:ea typeface="Libre Baskerville"/>
                <a:cs typeface="Libre Baskerville"/>
                <a:sym typeface="Libre Baskerville"/>
              </a:rPr>
              <a:t>In Deep Blue, they found empirically that Alpha-Beta pruning meant that the average branching factor at each node was about 6 instead of about 35-40 </a:t>
            </a:r>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rgbClr val="FF0000"/>
              </a:solidFill>
              <a:latin typeface="Libre Baskerville"/>
              <a:ea typeface="Libre Baskerville"/>
              <a:cs typeface="Libre Baskerville"/>
              <a:sym typeface="Libre Baskervill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8"/>
          <p:cNvSpPr txBox="1"/>
          <p:nvPr>
            <p:ph type="title"/>
          </p:nvPr>
        </p:nvSpPr>
        <p:spPr>
          <a:xfrm>
            <a:off x="785812" y="285750"/>
            <a:ext cx="7772400" cy="8461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Evaluation Function </a:t>
            </a:r>
            <a:endParaRPr/>
          </a:p>
        </p:txBody>
      </p:sp>
      <p:sp>
        <p:nvSpPr>
          <p:cNvPr id="539" name="Google Shape;539;p48"/>
          <p:cNvSpPr txBox="1"/>
          <p:nvPr>
            <p:ph idx="1" type="body"/>
          </p:nvPr>
        </p:nvSpPr>
        <p:spPr>
          <a:xfrm>
            <a:off x="714375" y="1447800"/>
            <a:ext cx="7772400" cy="36957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Evaluation function</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Performed at search cutoff point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Must have same terminal/goal states as utility function</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Tradeoff between accuracy and time → reasonable complexity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Accurate</a:t>
            </a:r>
            <a:endParaRPr/>
          </a:p>
          <a:p>
            <a:pPr indent="-228600" lvl="2" marL="822325" marR="0" rtl="0" algn="l">
              <a:lnSpc>
                <a:spcPct val="100000"/>
              </a:lnSpc>
              <a:spcBef>
                <a:spcPts val="300"/>
              </a:spcBef>
              <a:spcAft>
                <a:spcPts val="0"/>
              </a:spcAft>
              <a:buClr>
                <a:srgbClr val="E6B1AB"/>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Performance of game-playing system dependent on accuracy/goodness of evaluation</a:t>
            </a:r>
            <a:endParaRPr/>
          </a:p>
          <a:p>
            <a:pPr indent="-228600" lvl="2" marL="822325" marR="0" rtl="0" algn="l">
              <a:lnSpc>
                <a:spcPct val="100000"/>
              </a:lnSpc>
              <a:spcBef>
                <a:spcPts val="300"/>
              </a:spcBef>
              <a:spcAft>
                <a:spcPts val="0"/>
              </a:spcAft>
              <a:buClr>
                <a:srgbClr val="E6B1AB"/>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Evaluation of nonterminal states strongly correlated with actual chances of winning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Evaluation functions</a:t>
            </a:r>
            <a:endParaRPr/>
          </a:p>
        </p:txBody>
      </p:sp>
      <p:sp>
        <p:nvSpPr>
          <p:cNvPr id="545" name="Google Shape;545;p49"/>
          <p:cNvSpPr txBox="1"/>
          <p:nvPr>
            <p:ph idx="1" type="body"/>
          </p:nvPr>
        </p:nvSpPr>
        <p:spPr>
          <a:xfrm>
            <a:off x="357187" y="1500187"/>
            <a:ext cx="8572500" cy="2357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For chess, typically </a:t>
            </a:r>
            <a:r>
              <a:rPr b="0" i="0" lang="en-US" sz="2400" u="none">
                <a:solidFill>
                  <a:srgbClr val="FF0000"/>
                </a:solidFill>
                <a:latin typeface="Libre Baskerville"/>
                <a:ea typeface="Libre Baskerville"/>
                <a:cs typeface="Libre Baskerville"/>
                <a:sym typeface="Libre Baskerville"/>
              </a:rPr>
              <a:t>linear</a:t>
            </a:r>
            <a:r>
              <a:rPr b="0" i="0" lang="en-US" sz="2400" u="none">
                <a:solidFill>
                  <a:schemeClr val="dk1"/>
                </a:solidFill>
                <a:latin typeface="Libre Baskerville"/>
                <a:ea typeface="Libre Baskerville"/>
                <a:cs typeface="Libre Baskerville"/>
                <a:sym typeface="Libre Baskerville"/>
              </a:rPr>
              <a:t> weighted sum of </a:t>
            </a:r>
            <a:r>
              <a:rPr b="0" i="0" lang="en-US" sz="2400" u="none">
                <a:solidFill>
                  <a:schemeClr val="accent2"/>
                </a:solidFill>
                <a:latin typeface="Libre Baskerville"/>
                <a:ea typeface="Libre Baskerville"/>
                <a:cs typeface="Libre Baskerville"/>
                <a:sym typeface="Libre Baskerville"/>
              </a:rPr>
              <a:t>features</a:t>
            </a:r>
            <a:endParaRPr b="0" i="0" sz="2400" u="none">
              <a:solidFill>
                <a:schemeClr val="dk1"/>
              </a:solidFill>
              <a:latin typeface="Libre Baskerville"/>
              <a:ea typeface="Libre Baskerville"/>
              <a:cs typeface="Libre Baskerville"/>
              <a:sym typeface="Libre Baskerville"/>
            </a:endParaRPr>
          </a:p>
          <a:p>
            <a:pPr indent="-273050" lvl="0" marL="273050" marR="0" rtl="0" algn="ctr">
              <a:lnSpc>
                <a:spcPct val="10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Eval(s) </a:t>
            </a:r>
            <a:r>
              <a:rPr b="0" i="0" lang="en-US" sz="2400" u="none">
                <a:solidFill>
                  <a:schemeClr val="dk1"/>
                </a:solidFill>
                <a:latin typeface="Libre Baskerville"/>
                <a:ea typeface="Libre Baskerville"/>
                <a:cs typeface="Libre Baskerville"/>
                <a:sym typeface="Libre Baskerville"/>
              </a:rPr>
              <a:t>= w</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f</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(s) + w</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f</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(s) + … + w</a:t>
            </a:r>
            <a:r>
              <a:rPr b="0" baseline="-25000" i="0"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f</a:t>
            </a:r>
            <a:r>
              <a:rPr b="0" baseline="-25000" i="0"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(s)</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e.g., w</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9 with </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f</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(s) = (number of white queens) –  (number of black queens), etc.</a:t>
            </a:r>
            <a:endParaRPr/>
          </a:p>
        </p:txBody>
      </p:sp>
      <p:sp>
        <p:nvSpPr>
          <p:cNvPr id="546" name="Google Shape;546;p49"/>
          <p:cNvSpPr txBox="1"/>
          <p:nvPr/>
        </p:nvSpPr>
        <p:spPr>
          <a:xfrm>
            <a:off x="642937" y="3929062"/>
            <a:ext cx="7162800" cy="2124075"/>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FF0000"/>
              </a:buClr>
              <a:buSzPts val="2200"/>
              <a:buFont typeface="Libre Baskerville"/>
              <a:buNone/>
            </a:pPr>
            <a:r>
              <a:rPr b="0" i="0" lang="en-US" sz="2200" u="none" cap="none" strike="noStrike">
                <a:solidFill>
                  <a:srgbClr val="FF0000"/>
                </a:solidFill>
                <a:latin typeface="Libre Baskerville"/>
                <a:ea typeface="Libre Baskerville"/>
                <a:cs typeface="Libre Baskerville"/>
                <a:sym typeface="Libre Baskerville"/>
              </a:rPr>
              <a:t>Key challenge – find a good  evaluation function:</a:t>
            </a:r>
            <a:endParaRPr/>
          </a:p>
          <a:p>
            <a:pPr indent="0" lvl="1" marL="457200" marR="0" rtl="0" algn="l">
              <a:lnSpc>
                <a:spcPct val="100000"/>
              </a:lnSpc>
              <a:spcBef>
                <a:spcPts val="0"/>
              </a:spcBef>
              <a:spcAft>
                <a:spcPts val="0"/>
              </a:spcAft>
              <a:buClr>
                <a:schemeClr val="dk1"/>
              </a:buClr>
              <a:buSzPts val="2200"/>
              <a:buFont typeface="Libre Baskerville"/>
              <a:buNone/>
            </a:pPr>
            <a:r>
              <a:rPr b="0" i="0" lang="en-US" sz="2200" u="none" cap="none" strike="noStrike">
                <a:solidFill>
                  <a:schemeClr val="dk1"/>
                </a:solidFill>
                <a:latin typeface="Libre Baskerville"/>
                <a:ea typeface="Libre Baskerville"/>
                <a:cs typeface="Libre Baskerville"/>
                <a:sym typeface="Libre Baskerville"/>
              </a:rPr>
              <a:t>	Isolated pawns are bad.</a:t>
            </a:r>
            <a:endParaRPr/>
          </a:p>
          <a:p>
            <a:pPr indent="0" lvl="1" marL="457200" marR="0" rtl="0" algn="l">
              <a:lnSpc>
                <a:spcPct val="100000"/>
              </a:lnSpc>
              <a:spcBef>
                <a:spcPts val="0"/>
              </a:spcBef>
              <a:spcAft>
                <a:spcPts val="0"/>
              </a:spcAft>
              <a:buClr>
                <a:schemeClr val="dk1"/>
              </a:buClr>
              <a:buSzPts val="2200"/>
              <a:buFont typeface="Libre Baskerville"/>
              <a:buNone/>
            </a:pPr>
            <a:r>
              <a:rPr b="0" i="0" lang="en-US" sz="2200" u="none" cap="none" strike="noStrike">
                <a:solidFill>
                  <a:schemeClr val="dk1"/>
                </a:solidFill>
                <a:latin typeface="Libre Baskerville"/>
                <a:ea typeface="Libre Baskerville"/>
                <a:cs typeface="Libre Baskerville"/>
                <a:sym typeface="Libre Baskerville"/>
              </a:rPr>
              <a:t>	How well protected is your king?</a:t>
            </a:r>
            <a:endParaRPr/>
          </a:p>
          <a:p>
            <a:pPr indent="0" lvl="1" marL="457200" marR="0" rtl="0" algn="l">
              <a:lnSpc>
                <a:spcPct val="100000"/>
              </a:lnSpc>
              <a:spcBef>
                <a:spcPts val="0"/>
              </a:spcBef>
              <a:spcAft>
                <a:spcPts val="0"/>
              </a:spcAft>
              <a:buClr>
                <a:schemeClr val="dk1"/>
              </a:buClr>
              <a:buSzPts val="2200"/>
              <a:buFont typeface="Libre Baskerville"/>
              <a:buNone/>
            </a:pPr>
            <a:r>
              <a:rPr b="0" i="0" lang="en-US" sz="2200" u="none" cap="none" strike="noStrike">
                <a:solidFill>
                  <a:schemeClr val="dk1"/>
                </a:solidFill>
                <a:latin typeface="Libre Baskerville"/>
                <a:ea typeface="Libre Baskerville"/>
                <a:cs typeface="Libre Baskerville"/>
                <a:sym typeface="Libre Baskerville"/>
              </a:rPr>
              <a:t>	How much maneuverability to you have?</a:t>
            </a:r>
            <a:endParaRPr/>
          </a:p>
          <a:p>
            <a:pPr indent="0" lvl="1" marL="457200" marR="0" rtl="0" algn="l">
              <a:lnSpc>
                <a:spcPct val="100000"/>
              </a:lnSpc>
              <a:spcBef>
                <a:spcPts val="0"/>
              </a:spcBef>
              <a:spcAft>
                <a:spcPts val="0"/>
              </a:spcAft>
              <a:buClr>
                <a:schemeClr val="dk1"/>
              </a:buClr>
              <a:buSzPts val="2200"/>
              <a:buFont typeface="Libre Baskerville"/>
              <a:buNone/>
            </a:pPr>
            <a:r>
              <a:rPr b="0" i="0" lang="en-US" sz="2200" u="none" cap="none" strike="noStrike">
                <a:solidFill>
                  <a:schemeClr val="dk1"/>
                </a:solidFill>
                <a:latin typeface="Libre Baskerville"/>
                <a:ea typeface="Libre Baskerville"/>
                <a:cs typeface="Libre Baskerville"/>
                <a:sym typeface="Libre Baskerville"/>
              </a:rPr>
              <a:t>	Do you control the center of the board?</a:t>
            </a:r>
            <a:endParaRPr/>
          </a:p>
          <a:p>
            <a:pPr indent="0" lvl="1" marL="457200" marR="0" rtl="0" algn="l">
              <a:lnSpc>
                <a:spcPct val="100000"/>
              </a:lnSpc>
              <a:spcBef>
                <a:spcPts val="0"/>
              </a:spcBef>
              <a:spcAft>
                <a:spcPts val="0"/>
              </a:spcAft>
              <a:buClr>
                <a:schemeClr val="dk1"/>
              </a:buClr>
              <a:buSzPts val="2200"/>
              <a:buFont typeface="Libre Baskerville"/>
              <a:buNone/>
            </a:pPr>
            <a:r>
              <a:rPr b="0" i="0" lang="en-US" sz="2200" u="none" cap="none" strike="noStrike">
                <a:solidFill>
                  <a:schemeClr val="dk1"/>
                </a:solidFill>
                <a:latin typeface="Libre Baskerville"/>
                <a:ea typeface="Libre Baskerville"/>
                <a:cs typeface="Libre Baskerville"/>
                <a:sym typeface="Libre Baskerville"/>
              </a:rPr>
              <a:t>	Strategies change as the game proceeds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sp>
        <p:nvSpPr>
          <p:cNvPr id="166" name="Google Shape;166;p5"/>
          <p:cNvSpPr txBox="1"/>
          <p:nvPr>
            <p:ph idx="1" type="body"/>
          </p:nvPr>
        </p:nvSpPr>
        <p:spPr>
          <a:xfrm>
            <a:off x="530225" y="1063625"/>
            <a:ext cx="4038600" cy="936625"/>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dk1"/>
              </a:buClr>
              <a:buSzPts val="2040"/>
              <a:buFont typeface="Noto Sans Symbols"/>
              <a:buChar char="❑"/>
            </a:pPr>
            <a:r>
              <a:rPr b="0" i="0" lang="en-US" sz="2400" u="none">
                <a:solidFill>
                  <a:schemeClr val="accent2"/>
                </a:solidFill>
                <a:latin typeface="Libre Baskerville"/>
                <a:ea typeface="Libre Baskerville"/>
                <a:cs typeface="Libre Baskerville"/>
                <a:sym typeface="Libre Baskerville"/>
              </a:rPr>
              <a:t> Introduction</a:t>
            </a:r>
            <a:endParaRPr/>
          </a:p>
          <a:p>
            <a:pPr indent="-273050" lvl="0" marL="273050" rtl="0" algn="l">
              <a:lnSpc>
                <a:spcPct val="100000"/>
              </a:lnSpc>
              <a:spcBef>
                <a:spcPts val="500"/>
              </a:spcBef>
              <a:spcAft>
                <a:spcPts val="0"/>
              </a:spcAft>
              <a:buClr>
                <a:schemeClr val="dk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Different kinds of games:</a:t>
            </a:r>
            <a:endParaRPr/>
          </a:p>
          <a:p>
            <a:pPr indent="-143510" lvl="0" marL="273050" rtl="0" algn="l">
              <a:lnSpc>
                <a:spcPct val="100000"/>
              </a:lnSpc>
              <a:spcBef>
                <a:spcPts val="5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rtl="0" algn="l">
              <a:lnSpc>
                <a:spcPct val="100000"/>
              </a:lnSpc>
              <a:spcBef>
                <a:spcPts val="5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rtl="0" algn="l">
              <a:lnSpc>
                <a:spcPct val="100000"/>
              </a:lnSpc>
              <a:spcBef>
                <a:spcPts val="5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rtl="0" algn="l">
              <a:lnSpc>
                <a:spcPct val="100000"/>
              </a:lnSpc>
              <a:spcBef>
                <a:spcPts val="5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a:p>
            <a:pPr indent="-99059" lvl="1" marL="547687" rtl="0" algn="l">
              <a:lnSpc>
                <a:spcPct val="100000"/>
              </a:lnSpc>
              <a:spcBef>
                <a:spcPts val="3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99059" lvl="1" marL="547687" rtl="0" algn="l">
              <a:lnSpc>
                <a:spcPct val="100000"/>
              </a:lnSpc>
              <a:spcBef>
                <a:spcPts val="3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99059" lvl="1" marL="547687" rtl="0" algn="l">
              <a:lnSpc>
                <a:spcPct val="100000"/>
              </a:lnSpc>
              <a:spcBef>
                <a:spcPts val="3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99059" lvl="1" marL="547687" rtl="0" algn="l">
              <a:lnSpc>
                <a:spcPct val="100000"/>
              </a:lnSpc>
              <a:spcBef>
                <a:spcPts val="3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rtl="0" algn="l">
              <a:spcBef>
                <a:spcPts val="575"/>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p:txBody>
      </p:sp>
      <p:graphicFrame>
        <p:nvGraphicFramePr>
          <p:cNvPr id="167" name="Google Shape;167;p5"/>
          <p:cNvGraphicFramePr/>
          <p:nvPr/>
        </p:nvGraphicFramePr>
        <p:xfrm>
          <a:off x="3684775" y="1063637"/>
          <a:ext cx="3000000" cy="3000000"/>
        </p:xfrm>
        <a:graphic>
          <a:graphicData uri="http://schemas.openxmlformats.org/drawingml/2006/table">
            <a:tbl>
              <a:tblPr>
                <a:noFill/>
                <a:tableStyleId>{13D5B58E-8F2D-4482-BE56-4AB64D173E00}</a:tableStyleId>
              </a:tblPr>
              <a:tblGrid>
                <a:gridCol w="1365200"/>
                <a:gridCol w="1519950"/>
                <a:gridCol w="2116875"/>
              </a:tblGrid>
              <a:tr h="558550">
                <a:tc>
                  <a:txBody>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Deterministic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Chance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r>
              <a:tr h="913825">
                <a:tc>
                  <a:txBody>
                    <a:bodyPr/>
                    <a:lstStyle/>
                    <a:p>
                      <a:pPr indent="0" lvl="0" marL="0" marR="0" rtl="0" algn="ctr">
                        <a:lnSpc>
                          <a:spcPct val="100000"/>
                        </a:lnSpc>
                        <a:spcBef>
                          <a:spcPts val="0"/>
                        </a:spcBef>
                        <a:spcAft>
                          <a:spcPts val="0"/>
                        </a:spcAft>
                        <a:buClr>
                          <a:schemeClr val="dk1"/>
                        </a:buClr>
                        <a:buSzPts val="2000"/>
                        <a:buFont typeface="Libre Baskerville"/>
                        <a:buNone/>
                      </a:pPr>
                      <a:r>
                        <a:rPr b="0" i="0" lang="en-US" sz="2000" u="none">
                          <a:solidFill>
                            <a:schemeClr val="dk1"/>
                          </a:solidFill>
                          <a:latin typeface="Libre Baskerville"/>
                          <a:ea typeface="Libre Baskerville"/>
                          <a:cs typeface="Libre Baskerville"/>
                          <a:sym typeface="Libre Baskerville"/>
                        </a:rPr>
                        <a:t>Perfect</a:t>
                      </a:r>
                      <a:endParaRPr/>
                    </a:p>
                    <a:p>
                      <a:pPr indent="0" lvl="0" marL="0" marR="0" rtl="0" algn="ctr">
                        <a:lnSpc>
                          <a:spcPct val="100000"/>
                        </a:lnSpc>
                        <a:spcBef>
                          <a:spcPts val="400"/>
                        </a:spcBef>
                        <a:spcAft>
                          <a:spcPts val="0"/>
                        </a:spcAft>
                        <a:buClr>
                          <a:schemeClr val="dk1"/>
                        </a:buClr>
                        <a:buSzPts val="2000"/>
                        <a:buFont typeface="Libre Baskerville"/>
                        <a:buNone/>
                      </a:pPr>
                      <a:r>
                        <a:rPr b="0" i="0" lang="en-US" sz="2000" u="none">
                          <a:solidFill>
                            <a:schemeClr val="dk1"/>
                          </a:solidFill>
                          <a:latin typeface="Libre Baskerville"/>
                          <a:ea typeface="Libre Baskerville"/>
                          <a:cs typeface="Libre Baskerville"/>
                          <a:sym typeface="Libre Baskerville"/>
                        </a:rPr>
                        <a:t>Information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Chess, Checkers</a:t>
                      </a:r>
                      <a:endParaRPr/>
                    </a:p>
                    <a:p>
                      <a:pPr indent="0" lvl="0" marL="0" marR="0" rtl="0" algn="ctr">
                        <a:lnSpc>
                          <a:spcPct val="100000"/>
                        </a:lnSpc>
                        <a:spcBef>
                          <a:spcPts val="36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Go, Othello</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Backgammon,</a:t>
                      </a:r>
                      <a:endParaRPr/>
                    </a:p>
                    <a:p>
                      <a:pPr indent="0" lvl="0" marL="0" marR="0" rtl="0" algn="ctr">
                        <a:lnSpc>
                          <a:spcPct val="100000"/>
                        </a:lnSpc>
                        <a:spcBef>
                          <a:spcPts val="36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Monopoly</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r>
              <a:tr h="913825">
                <a:tc>
                  <a:txBody>
                    <a:bodyPr/>
                    <a:lstStyle/>
                    <a:p>
                      <a:pPr indent="0" lvl="0" marL="0" marR="0" rtl="0" algn="ctr">
                        <a:lnSpc>
                          <a:spcPct val="100000"/>
                        </a:lnSpc>
                        <a:spcBef>
                          <a:spcPts val="0"/>
                        </a:spcBef>
                        <a:spcAft>
                          <a:spcPts val="0"/>
                        </a:spcAft>
                        <a:buClr>
                          <a:schemeClr val="dk1"/>
                        </a:buClr>
                        <a:buSzPts val="2000"/>
                        <a:buFont typeface="Libre Baskerville"/>
                        <a:buNone/>
                      </a:pPr>
                      <a:r>
                        <a:rPr b="0" i="0" lang="en-US" sz="2000" u="none">
                          <a:solidFill>
                            <a:schemeClr val="dk1"/>
                          </a:solidFill>
                          <a:latin typeface="Libre Baskerville"/>
                          <a:ea typeface="Libre Baskerville"/>
                          <a:cs typeface="Libre Baskerville"/>
                          <a:sym typeface="Libre Baskerville"/>
                        </a:rPr>
                        <a:t>Imperfect</a:t>
                      </a:r>
                      <a:endParaRPr/>
                    </a:p>
                    <a:p>
                      <a:pPr indent="0" lvl="0" marL="0" marR="0" rtl="0" algn="ctr">
                        <a:lnSpc>
                          <a:spcPct val="100000"/>
                        </a:lnSpc>
                        <a:spcBef>
                          <a:spcPts val="400"/>
                        </a:spcBef>
                        <a:spcAft>
                          <a:spcPts val="0"/>
                        </a:spcAft>
                        <a:buClr>
                          <a:schemeClr val="dk1"/>
                        </a:buClr>
                        <a:buSzPts val="2000"/>
                        <a:buFont typeface="Libre Baskerville"/>
                        <a:buNone/>
                      </a:pPr>
                      <a:r>
                        <a:rPr b="0" i="0" lang="en-US" sz="2000" u="none">
                          <a:solidFill>
                            <a:schemeClr val="dk1"/>
                          </a:solidFill>
                          <a:latin typeface="Libre Baskerville"/>
                          <a:ea typeface="Libre Baskerville"/>
                          <a:cs typeface="Libre Baskerville"/>
                          <a:sym typeface="Libre Baskerville"/>
                        </a:rPr>
                        <a:t>Information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Battleship</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Bridge, Poker, Scrabble,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5E5E5"/>
                    </a:solidFill>
                  </a:tcPr>
                </a:tc>
              </a:tr>
            </a:tbl>
          </a:graphicData>
        </a:graphic>
      </p:graphicFrame>
      <p:sp>
        <p:nvSpPr>
          <p:cNvPr id="168" name="Google Shape;168;p5"/>
          <p:cNvSpPr txBox="1"/>
          <p:nvPr/>
        </p:nvSpPr>
        <p:spPr>
          <a:xfrm>
            <a:off x="571500" y="4292600"/>
            <a:ext cx="6697662" cy="2308225"/>
          </a:xfrm>
          <a:prstGeom prst="rect">
            <a:avLst/>
          </a:prstGeom>
          <a:noFill/>
          <a:ln>
            <a:noFill/>
          </a:ln>
        </p:spPr>
        <p:txBody>
          <a:bodyPr anchorCtr="0" anchor="t" bIns="45700" lIns="91425" spcFirstLastPara="1" rIns="91425" wrap="square" tIns="45700">
            <a:spAutoFit/>
          </a:bodyPr>
          <a:lstStyle/>
          <a:p>
            <a:pPr indent="-152400" lvl="1" marL="4572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 Games with perfect information. No randomness is involved. </a:t>
            </a:r>
            <a:endParaRPr/>
          </a:p>
          <a:p>
            <a:pPr indent="0" lvl="1" marL="4572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152400" lvl="1" marL="4572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 Games with imperfect information. Random factors are part of the game. </a:t>
            </a:r>
            <a:endParaRPr/>
          </a:p>
          <a:p>
            <a:pPr indent="0" lvl="0" marL="0" marR="0" rtl="1" algn="r">
              <a:lnSpc>
                <a:spcPct val="100000"/>
              </a:lnSpc>
              <a:spcBef>
                <a:spcPts val="0"/>
              </a:spcBef>
              <a:spcAft>
                <a:spcPts val="0"/>
              </a:spcAft>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References</a:t>
            </a:r>
            <a:endParaRPr/>
          </a:p>
        </p:txBody>
      </p:sp>
      <p:sp>
        <p:nvSpPr>
          <p:cNvPr id="552" name="Google Shape;552;p5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Chapter 5 of </a:t>
            </a:r>
            <a:r>
              <a:rPr b="0" i="0" lang="en-US" sz="2800" u="none">
                <a:solidFill>
                  <a:schemeClr val="dk1"/>
                </a:solidFill>
                <a:latin typeface="Libre Baskerville"/>
                <a:ea typeface="Libre Baskerville"/>
                <a:cs typeface="Libre Baskerville"/>
                <a:sym typeface="Libre Baskerville"/>
              </a:rPr>
              <a:t>“Artificial Intelligence: A modern approach” by Stuart Russell, Peter Norvig.</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Chapter 6 of “Artificial Intelligence Illuminated”                by Ben Coppin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idx="1" type="body"/>
          </p:nvPr>
        </p:nvSpPr>
        <p:spPr>
          <a:xfrm>
            <a:off x="457200" y="1052512"/>
            <a:ext cx="8229600" cy="50736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dk1"/>
              </a:buClr>
              <a:buSzPts val="2040"/>
              <a:buFont typeface="Noto Sans Symbols"/>
              <a:buChar char="❑"/>
            </a:pPr>
            <a:r>
              <a:rPr b="0" i="0" lang="en-US" sz="2400" u="none">
                <a:solidFill>
                  <a:schemeClr val="accent2"/>
                </a:solidFill>
                <a:latin typeface="Libre Baskerville"/>
                <a:ea typeface="Libre Baskerville"/>
                <a:cs typeface="Libre Baskerville"/>
                <a:sym typeface="Libre Baskerville"/>
              </a:rPr>
              <a:t> </a:t>
            </a:r>
            <a:r>
              <a:rPr b="0" i="0" lang="en-US" sz="3200" u="none">
                <a:solidFill>
                  <a:schemeClr val="accent2"/>
                </a:solidFill>
                <a:latin typeface="Libre Baskerville"/>
                <a:ea typeface="Libre Baskerville"/>
                <a:cs typeface="Libre Baskerville"/>
                <a:sym typeface="Libre Baskerville"/>
              </a:rPr>
              <a:t>Searching in a two player game</a:t>
            </a:r>
            <a:endParaRPr/>
          </a:p>
          <a:p>
            <a:pPr indent="-219075" lvl="0" marL="273050" marR="0" rtl="0" algn="l">
              <a:lnSpc>
                <a:spcPct val="80000"/>
              </a:lnSpc>
              <a:spcBef>
                <a:spcPts val="500"/>
              </a:spcBef>
              <a:spcAft>
                <a:spcPts val="0"/>
              </a:spcAft>
              <a:buClr>
                <a:schemeClr val="dk1"/>
              </a:buClr>
              <a:buSzPts val="850"/>
              <a:buFont typeface="Noto Sans Symbols"/>
              <a:buNone/>
            </a:pPr>
            <a:r>
              <a:t/>
            </a:r>
            <a:endParaRPr b="0" i="0" sz="1000" u="none">
              <a:solidFill>
                <a:schemeClr val="accent2"/>
              </a:solidFill>
              <a:latin typeface="Libre Baskerville"/>
              <a:ea typeface="Libre Baskerville"/>
              <a:cs typeface="Libre Baskerville"/>
              <a:sym typeface="Libre Baskerville"/>
            </a:endParaRPr>
          </a:p>
          <a:p>
            <a:pPr indent="-228599" lvl="1" marL="547687" marR="0" rtl="0" algn="just">
              <a:lnSpc>
                <a:spcPct val="8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Traditional (single agent) search methods only consider how close the agent is to the goal state (e.g. best first search).</a:t>
            </a:r>
            <a:endParaRPr/>
          </a:p>
          <a:p>
            <a:pPr indent="-228599" lvl="1" marL="547687" marR="0" rtl="0" algn="just">
              <a:lnSpc>
                <a:spcPct val="8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228599" lvl="1" marL="547687" marR="0" rtl="0" algn="just">
              <a:lnSpc>
                <a:spcPct val="8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In two player games, decisions of both agents have to be taken into account: a decision made by one agent will affect the resulting search space that the other agent would need to explore.</a:t>
            </a:r>
            <a:endParaRPr/>
          </a:p>
          <a:p>
            <a:pPr indent="-228599" lvl="1" marL="547687" marR="0" rtl="0" algn="just">
              <a:lnSpc>
                <a:spcPct val="8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228599" lvl="1" marL="547687" marR="0" rtl="0" algn="just">
              <a:lnSpc>
                <a:spcPct val="8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Question</a:t>
            </a:r>
            <a:r>
              <a:rPr b="0" i="0" lang="en-US" sz="2000" u="none" cap="none" strike="noStrike">
                <a:solidFill>
                  <a:schemeClr val="dk1"/>
                </a:solidFill>
                <a:latin typeface="Libre Baskerville"/>
                <a:ea typeface="Libre Baskerville"/>
                <a:cs typeface="Libre Baskerville"/>
                <a:sym typeface="Libre Baskerville"/>
              </a:rPr>
              <a:t>: </a:t>
            </a:r>
            <a:r>
              <a:rPr b="0" i="0" lang="en-US" sz="2200" u="none" cap="none" strike="noStrike">
                <a:solidFill>
                  <a:schemeClr val="dk1"/>
                </a:solidFill>
                <a:latin typeface="Libre Baskerville"/>
                <a:ea typeface="Libre Baskerville"/>
                <a:cs typeface="Libre Baskerville"/>
                <a:sym typeface="Libre Baskerville"/>
              </a:rPr>
              <a:t>Do we have randomness here since the decision made by the opponent is NOT known in advance?</a:t>
            </a:r>
            <a:endParaRPr/>
          </a:p>
          <a:p>
            <a:pPr indent="-228599" lvl="1" marL="547687" marR="0" rtl="0" algn="just">
              <a:lnSpc>
                <a:spcPct val="8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 No. Not if </a:t>
            </a:r>
            <a:r>
              <a:rPr b="0" i="1" lang="en-US" sz="2400" u="none" cap="none" strike="noStrike">
                <a:solidFill>
                  <a:schemeClr val="dk1"/>
                </a:solidFill>
                <a:latin typeface="Libre Baskerville"/>
                <a:ea typeface="Libre Baskerville"/>
                <a:cs typeface="Libre Baskerville"/>
                <a:sym typeface="Libre Baskerville"/>
              </a:rPr>
              <a:t>all</a:t>
            </a:r>
            <a:r>
              <a:rPr b="0" i="0" lang="en-US" sz="2400" u="none" cap="none" strike="noStrike">
                <a:solidFill>
                  <a:schemeClr val="dk1"/>
                </a:solidFill>
                <a:latin typeface="Libre Baskerville"/>
                <a:ea typeface="Libre Baskerville"/>
                <a:cs typeface="Libre Baskerville"/>
                <a:sym typeface="Libre Baskerville"/>
              </a:rPr>
              <a:t> the moves or choices that the opponent can make are finite and can be known in advance.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idx="1" type="body"/>
          </p:nvPr>
        </p:nvSpPr>
        <p:spPr>
          <a:xfrm>
            <a:off x="571500" y="1285875"/>
            <a:ext cx="8229600" cy="507365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8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To formalize a two player game as a search problem an agent can be called </a:t>
            </a:r>
            <a:r>
              <a:rPr b="1" i="0" lang="en-US" sz="2400" u="none">
                <a:solidFill>
                  <a:schemeClr val="dk1"/>
                </a:solidFill>
                <a:latin typeface="Libre Baskerville"/>
                <a:ea typeface="Libre Baskerville"/>
                <a:cs typeface="Libre Baskerville"/>
                <a:sym typeface="Libre Baskerville"/>
              </a:rPr>
              <a:t>MAX</a:t>
            </a:r>
            <a:r>
              <a:rPr b="0" i="0" lang="en-US" sz="2400" u="none">
                <a:solidFill>
                  <a:schemeClr val="dk1"/>
                </a:solidFill>
                <a:latin typeface="Libre Baskerville"/>
                <a:ea typeface="Libre Baskerville"/>
                <a:cs typeface="Libre Baskerville"/>
                <a:sym typeface="Libre Baskerville"/>
              </a:rPr>
              <a:t> and the opponent can be called </a:t>
            </a:r>
            <a:r>
              <a:rPr b="1" i="0" lang="en-US" sz="2400" u="none">
                <a:solidFill>
                  <a:schemeClr val="dk1"/>
                </a:solidFill>
                <a:latin typeface="Libre Baskerville"/>
                <a:ea typeface="Libre Baskerville"/>
                <a:cs typeface="Libre Baskerville"/>
                <a:sym typeface="Libre Baskerville"/>
              </a:rPr>
              <a:t>MIN.</a:t>
            </a:r>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1"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2040"/>
              <a:buFont typeface="Noto Sans Symbols"/>
              <a:buNone/>
            </a:pPr>
            <a:r>
              <a:rPr b="1" i="0" lang="en-US" sz="2400" u="sng">
                <a:solidFill>
                  <a:schemeClr val="dk1"/>
                </a:solidFill>
                <a:latin typeface="Libre Baskerville"/>
                <a:ea typeface="Libre Baskerville"/>
                <a:cs typeface="Libre Baskerville"/>
                <a:sym typeface="Libre Baskerville"/>
              </a:rPr>
              <a:t>Problem Formulation: </a:t>
            </a:r>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rgbClr val="FF0000"/>
                </a:solidFill>
                <a:latin typeface="Libre Baskerville"/>
                <a:ea typeface="Libre Baskerville"/>
                <a:cs typeface="Libre Baskerville"/>
                <a:sym typeface="Libre Baskerville"/>
              </a:rPr>
              <a:t>Initial state:</a:t>
            </a:r>
            <a:r>
              <a:rPr b="0" i="0" lang="en-US" sz="2400" u="none">
                <a:solidFill>
                  <a:schemeClr val="dk1"/>
                </a:solidFill>
                <a:latin typeface="Libre Baskerville"/>
                <a:ea typeface="Libre Baskerville"/>
                <a:cs typeface="Libre Baskerville"/>
                <a:sym typeface="Libre Baskerville"/>
              </a:rPr>
              <a:t> board configurations and the player to move.</a:t>
            </a:r>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rgbClr val="FF0000"/>
                </a:solidFill>
                <a:latin typeface="Libre Baskerville"/>
                <a:ea typeface="Libre Baskerville"/>
                <a:cs typeface="Libre Baskerville"/>
                <a:sym typeface="Libre Baskerville"/>
              </a:rPr>
              <a:t>Successor function:</a:t>
            </a:r>
            <a:r>
              <a:rPr b="0" i="0" lang="en-US" sz="2400" u="none">
                <a:solidFill>
                  <a:schemeClr val="dk1"/>
                </a:solidFill>
                <a:latin typeface="Libre Baskerville"/>
                <a:ea typeface="Libre Baskerville"/>
                <a:cs typeface="Libre Baskerville"/>
                <a:sym typeface="Libre Baskerville"/>
              </a:rPr>
              <a:t> list of pairs (move, state) specifying legal moves and their resulting states. (moves + initial state = game tree)</a:t>
            </a:r>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rgbClr val="FF0000"/>
                </a:solidFill>
                <a:latin typeface="Libre Baskerville"/>
                <a:ea typeface="Libre Baskerville"/>
                <a:cs typeface="Libre Baskerville"/>
                <a:sym typeface="Libre Baskerville"/>
              </a:rPr>
              <a:t>A terminal test:</a:t>
            </a:r>
            <a:r>
              <a:rPr b="0" i="0" lang="en-US" sz="2400" u="none">
                <a:solidFill>
                  <a:schemeClr val="dk1"/>
                </a:solidFill>
                <a:latin typeface="Libre Baskerville"/>
                <a:ea typeface="Libre Baskerville"/>
                <a:cs typeface="Libre Baskerville"/>
                <a:sym typeface="Libre Baskerville"/>
              </a:rPr>
              <a:t> decide if the game has finished.</a:t>
            </a:r>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rgbClr val="FF0000"/>
                </a:solidFill>
                <a:latin typeface="Libre Baskerville"/>
                <a:ea typeface="Libre Baskerville"/>
                <a:cs typeface="Libre Baskerville"/>
                <a:sym typeface="Libre Baskerville"/>
              </a:rPr>
              <a:t>A utility function:</a:t>
            </a:r>
            <a:r>
              <a:rPr b="0" i="0" lang="en-US" sz="2400" u="none">
                <a:solidFill>
                  <a:schemeClr val="dk1"/>
                </a:solidFill>
                <a:latin typeface="Libre Baskerville"/>
                <a:ea typeface="Libre Baskerville"/>
                <a:cs typeface="Libre Baskerville"/>
                <a:sym typeface="Libre Baskerville"/>
              </a:rPr>
              <a:t> produces a numerical value for (only) the terminal states. Example: In chess, outcome = win/loss/draw, with values +1, -1, 0 respectively.</a:t>
            </a:r>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Players need search tree to determine next move.</a:t>
            </a:r>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
        <p:nvSpPr>
          <p:cNvPr id="179" name="Google Shape;179;p7"/>
          <p:cNvSpPr txBox="1"/>
          <p:nvPr/>
        </p:nvSpPr>
        <p:spPr>
          <a:xfrm>
            <a:off x="817562" y="428625"/>
            <a:ext cx="5737225" cy="485775"/>
          </a:xfrm>
          <a:prstGeom prst="rect">
            <a:avLst/>
          </a:prstGeom>
          <a:noFill/>
          <a:ln>
            <a:noFill/>
          </a:ln>
        </p:spPr>
        <p:txBody>
          <a:bodyPr anchorCtr="0" anchor="t" bIns="45700" lIns="91425" spcFirstLastPara="1" rIns="91425" wrap="square" tIns="45700">
            <a:spAutoFit/>
          </a:bodyPr>
          <a:lstStyle/>
          <a:p>
            <a:pPr indent="-203200" lvl="0" marL="0" marR="0" rtl="1" algn="l">
              <a:lnSpc>
                <a:spcPct val="80000"/>
              </a:lnSpc>
              <a:spcBef>
                <a:spcPts val="0"/>
              </a:spcBef>
              <a:spcAft>
                <a:spcPts val="0"/>
              </a:spcAft>
              <a:buClr>
                <a:schemeClr val="dk1"/>
              </a:buClr>
              <a:buSzPts val="3200"/>
              <a:buFont typeface="Noto Sans Symbols"/>
              <a:buChar char="❑"/>
            </a:pPr>
            <a:r>
              <a:rPr b="0" i="0" lang="en-US" sz="3200" u="none">
                <a:solidFill>
                  <a:schemeClr val="accent2"/>
                </a:solidFill>
                <a:latin typeface="Times New Roman"/>
                <a:ea typeface="Times New Roman"/>
                <a:cs typeface="Times New Roman"/>
                <a:sym typeface="Times New Roman"/>
              </a:rPr>
              <a:t>Searching in a two player game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98583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1" lang="en-US" sz="3200" u="none">
                <a:solidFill>
                  <a:schemeClr val="dk2"/>
                </a:solidFill>
                <a:latin typeface="Libre Franklin"/>
                <a:ea typeface="Libre Franklin"/>
                <a:cs typeface="Libre Franklin"/>
                <a:sym typeface="Libre Franklin"/>
              </a:rPr>
              <a:t>Partial game tree for Tic-Tac-Toe</a:t>
            </a:r>
            <a:endParaRPr/>
          </a:p>
        </p:txBody>
      </p:sp>
      <p:pic>
        <p:nvPicPr>
          <p:cNvPr descr="219BD4A6" id="185" name="Google Shape;185;p8"/>
          <p:cNvPicPr preferRelativeResize="0"/>
          <p:nvPr>
            <p:ph idx="1" type="body"/>
          </p:nvPr>
        </p:nvPicPr>
        <p:blipFill rotWithShape="1">
          <a:blip r:embed="rId3">
            <a:alphaModFix/>
          </a:blip>
          <a:srcRect b="55627" l="31811" r="720" t="3221"/>
          <a:stretch/>
        </p:blipFill>
        <p:spPr>
          <a:xfrm>
            <a:off x="149225" y="1143000"/>
            <a:ext cx="8208962" cy="5286375"/>
          </a:xfrm>
          <a:prstGeom prst="rect">
            <a:avLst/>
          </a:prstGeom>
          <a:noFill/>
          <a:ln>
            <a:noFill/>
          </a:ln>
        </p:spPr>
      </p:pic>
      <p:sp>
        <p:nvSpPr>
          <p:cNvPr id="186" name="Google Shape;186;p8"/>
          <p:cNvSpPr txBox="1"/>
          <p:nvPr/>
        </p:nvSpPr>
        <p:spPr>
          <a:xfrm>
            <a:off x="4572000" y="3000375"/>
            <a:ext cx="4397375" cy="3478212"/>
          </a:xfrm>
          <a:prstGeom prst="rect">
            <a:avLst/>
          </a:prstGeom>
          <a:noFill/>
          <a:ln>
            <a:noFill/>
          </a:ln>
        </p:spPr>
        <p:txBody>
          <a:bodyPr anchorCtr="0" anchor="t" bIns="45700" lIns="91425" spcFirstLastPara="1" rIns="91425" wrap="square" tIns="45700">
            <a:spAutoFit/>
          </a:bodyPr>
          <a:lstStyle/>
          <a:p>
            <a:pPr indent="-114300" lvl="0" marL="0" marR="0" rtl="0" algn="just">
              <a:lnSpc>
                <a:spcPct val="100000"/>
              </a:lnSpc>
              <a:spcBef>
                <a:spcPts val="0"/>
              </a:spcBef>
              <a:spcAft>
                <a:spcPts val="0"/>
              </a:spcAft>
              <a:buClr>
                <a:schemeClr val="dk1"/>
              </a:buClr>
              <a:buSzPts val="1800"/>
              <a:buFont typeface="Libre Baskerville"/>
              <a:buChar char="•"/>
            </a:pPr>
            <a:r>
              <a:rPr b="0" i="0" lang="en-US" sz="1800" u="none">
                <a:solidFill>
                  <a:schemeClr val="dk1"/>
                </a:solidFill>
                <a:latin typeface="Libre Baskerville"/>
                <a:ea typeface="Libre Baskerville"/>
                <a:cs typeface="Libre Baskerville"/>
                <a:sym typeface="Libre Baskerville"/>
              </a:rPr>
              <a:t> </a:t>
            </a:r>
            <a:r>
              <a:rPr b="0" i="0" lang="en-US" sz="2000" u="none">
                <a:solidFill>
                  <a:schemeClr val="dk1"/>
                </a:solidFill>
                <a:latin typeface="Libre Baskerville"/>
                <a:ea typeface="Libre Baskerville"/>
                <a:cs typeface="Libre Baskerville"/>
                <a:sym typeface="Libre Baskerville"/>
              </a:rPr>
              <a:t>Each level of search nodes in the tree corresponds to all possible board configurations for a particular player MAX or MIN.</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Libre Baskerville"/>
              <a:ea typeface="Libre Baskerville"/>
              <a:cs typeface="Libre Baskerville"/>
              <a:sym typeface="Libre Baskerville"/>
            </a:endParaRPr>
          </a:p>
          <a:p>
            <a:pPr indent="-127000" lvl="0" marL="0" marR="0" rtl="0" algn="just">
              <a:lnSpc>
                <a:spcPct val="100000"/>
              </a:lnSpc>
              <a:spcBef>
                <a:spcPts val="0"/>
              </a:spcBef>
              <a:spcAft>
                <a:spcPts val="0"/>
              </a:spcAft>
              <a:buClr>
                <a:schemeClr val="dk1"/>
              </a:buClr>
              <a:buSzPts val="2000"/>
              <a:buFont typeface="Libre Baskerville"/>
              <a:buChar char="•"/>
            </a:pPr>
            <a:r>
              <a:rPr b="0" i="0" lang="en-US" sz="2000" u="none">
                <a:solidFill>
                  <a:schemeClr val="dk1"/>
                </a:solidFill>
                <a:latin typeface="Libre Baskerville"/>
                <a:ea typeface="Libre Baskerville"/>
                <a:cs typeface="Libre Baskerville"/>
                <a:sym typeface="Libre Baskerville"/>
              </a:rPr>
              <a:t> Utility values found at the end can be returned back to their parent nodes.</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Libre Baskerville"/>
              <a:ea typeface="Libre Baskerville"/>
              <a:cs typeface="Libre Baskerville"/>
              <a:sym typeface="Libre Baskerville"/>
            </a:endParaRPr>
          </a:p>
          <a:p>
            <a:pPr indent="0" lvl="0" marL="0" marR="0" rtl="0" algn="just">
              <a:lnSpc>
                <a:spcPct val="100000"/>
              </a:lnSpc>
              <a:spcBef>
                <a:spcPts val="0"/>
              </a:spcBef>
              <a:spcAft>
                <a:spcPts val="0"/>
              </a:spcAft>
              <a:buClr>
                <a:schemeClr val="dk1"/>
              </a:buClr>
              <a:buSzPts val="2000"/>
              <a:buFont typeface="Libre Baskerville"/>
              <a:buNone/>
            </a:pPr>
            <a:r>
              <a:rPr b="1" i="0" lang="en-US" sz="2000" u="none">
                <a:solidFill>
                  <a:schemeClr val="dk1"/>
                </a:solidFill>
                <a:latin typeface="Libre Baskerville"/>
                <a:ea typeface="Libre Baskerville"/>
                <a:cs typeface="Libre Baskerville"/>
                <a:sym typeface="Libre Baskerville"/>
              </a:rPr>
              <a:t>Idea</a:t>
            </a:r>
            <a:r>
              <a:rPr b="0" i="0" lang="en-US" sz="2000" u="none">
                <a:solidFill>
                  <a:schemeClr val="dk1"/>
                </a:solidFill>
                <a:latin typeface="Libre Baskerville"/>
                <a:ea typeface="Libre Baskerville"/>
                <a:cs typeface="Libre Baskerville"/>
                <a:sym typeface="Libre Baskerville"/>
              </a:rPr>
              <a:t>: MAX chooses the board with the max utility value, MIN the minimum.</a:t>
            </a:r>
            <a:endParaRPr/>
          </a:p>
          <a:p>
            <a:pPr indent="0" lvl="0" marL="0" marR="0" rtl="1" algn="r">
              <a:lnSpc>
                <a:spcPct val="100000"/>
              </a:lnSpc>
              <a:spcBef>
                <a:spcPts val="0"/>
              </a:spcBef>
              <a:spcAft>
                <a:spcPts val="0"/>
              </a:spcAft>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98583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1" lang="en-US" sz="3200" u="none">
                <a:solidFill>
                  <a:schemeClr val="dk2"/>
                </a:solidFill>
                <a:latin typeface="Libre Franklin"/>
                <a:ea typeface="Libre Franklin"/>
                <a:cs typeface="Libre Franklin"/>
                <a:sym typeface="Libre Franklin"/>
              </a:rPr>
              <a:t>Partial game tree for Tic-Tac-Toe</a:t>
            </a:r>
            <a:endParaRPr/>
          </a:p>
        </p:txBody>
      </p:sp>
      <p:pic>
        <p:nvPicPr>
          <p:cNvPr id="192" name="Google Shape;192;p9"/>
          <p:cNvPicPr preferRelativeResize="0"/>
          <p:nvPr/>
        </p:nvPicPr>
        <p:blipFill rotWithShape="1">
          <a:blip r:embed="rId3">
            <a:alphaModFix/>
          </a:blip>
          <a:srcRect b="0" l="0" r="0" t="0"/>
          <a:stretch/>
        </p:blipFill>
        <p:spPr>
          <a:xfrm>
            <a:off x="938212" y="1704975"/>
            <a:ext cx="7267575" cy="344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2006-09-13T15:45:51Z</dcterms:created>
  <dc:creator>Hichem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str>Document</vt:lpstr>
  </property>
  <property fmtid="{D5CDD505-2E9C-101B-9397-08002B2CF9AE}" pid="3" name="Subject">
    <vt:lpstr/>
  </property>
  <property fmtid="{D5CDD505-2E9C-101B-9397-08002B2CF9AE}" pid="4" name="Keywords">
    <vt:lpstr/>
  </property>
  <property fmtid="{D5CDD505-2E9C-101B-9397-08002B2CF9AE}" pid="5" name="_Author">
    <vt:lpstr>Hichem</vt:lpstr>
  </property>
  <property fmtid="{D5CDD505-2E9C-101B-9397-08002B2CF9AE}" pid="6" name="_Category">
    <vt:lpstr/>
  </property>
  <property fmtid="{D5CDD505-2E9C-101B-9397-08002B2CF9AE}" pid="7" name="Slides">
    <vt:lpstr>82</vt:lpstr>
  </property>
  <property fmtid="{D5CDD505-2E9C-101B-9397-08002B2CF9AE}" pid="8" name="Categories">
    <vt:lpstr/>
  </property>
  <property fmtid="{D5CDD505-2E9C-101B-9397-08002B2CF9AE}" pid="9" name="Approval Level">
    <vt:lpstr/>
  </property>
  <property fmtid="{D5CDD505-2E9C-101B-9397-08002B2CF9AE}" pid="10" name="_Comments">
    <vt:lpstr/>
  </property>
  <property fmtid="{D5CDD505-2E9C-101B-9397-08002B2CF9AE}" pid="11" name="Assigned To">
    <vt:lpstr/>
  </property>
  <property fmtid="{D5CDD505-2E9C-101B-9397-08002B2CF9AE}" pid="12" name="PublishingExpirationDate">
    <vt:lpstr/>
  </property>
  <property fmtid="{D5CDD505-2E9C-101B-9397-08002B2CF9AE}" pid="13" name="PublishingStartDate">
    <vt:lpstr/>
  </property>
</Properties>
</file>