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68580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Garamond"/>
      <p:regular r:id="rId37"/>
      <p:bold r:id="rId38"/>
      <p:italic r:id="rId39"/>
      <p:boldItalic r:id="rId40"/>
    </p:embeddedFont>
    <p:embeddedFont>
      <p:font typeface="Libre Baskerville"/>
      <p:regular r:id="rId41"/>
      <p:bold r:id="rId42"/>
      <p:italic r:id="rId43"/>
    </p:embeddedFont>
    <p:embeddedFont>
      <p:font typeface="Book Antiqua"/>
      <p:regular r:id="rId44"/>
      <p:bold r:id="rId45"/>
      <p:italic r:id="rId46"/>
      <p:boldItalic r:id="rId47"/>
    </p:embeddedFont>
    <p:embeddedFont>
      <p:font typeface="Shadows Into Light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jJcrg5z5ilQxsNZ1EFHrLDEmla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boldItalic.fntdata"/><Relationship Id="rId42" Type="http://schemas.openxmlformats.org/officeDocument/2006/relationships/font" Target="fonts/LibreBaskerville-bold.fntdata"/><Relationship Id="rId41" Type="http://schemas.openxmlformats.org/officeDocument/2006/relationships/font" Target="fonts/LibreBaskerville-regular.fntdata"/><Relationship Id="rId44" Type="http://schemas.openxmlformats.org/officeDocument/2006/relationships/font" Target="fonts/BookAntiqua-regular.fntdata"/><Relationship Id="rId43" Type="http://schemas.openxmlformats.org/officeDocument/2006/relationships/font" Target="fonts/LibreBaskerville-italic.fntdata"/><Relationship Id="rId46" Type="http://schemas.openxmlformats.org/officeDocument/2006/relationships/font" Target="fonts/BookAntiqua-italic.fntdata"/><Relationship Id="rId45" Type="http://schemas.openxmlformats.org/officeDocument/2006/relationships/font" Target="fonts/BookAntiqua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ShadowsIntoLight-regular.fntdata"/><Relationship Id="rId47" Type="http://schemas.openxmlformats.org/officeDocument/2006/relationships/font" Target="fonts/BookAntiqua-bold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font" Target="fonts/LibreFranklin-regular.fntdata"/><Relationship Id="rId32" Type="http://schemas.openxmlformats.org/officeDocument/2006/relationships/slide" Target="slides/slide23.xml"/><Relationship Id="rId35" Type="http://schemas.openxmlformats.org/officeDocument/2006/relationships/font" Target="fonts/LibreFranklin-italic.fntdata"/><Relationship Id="rId34" Type="http://schemas.openxmlformats.org/officeDocument/2006/relationships/font" Target="fonts/LibreFranklin-bold.fntdata"/><Relationship Id="rId37" Type="http://schemas.openxmlformats.org/officeDocument/2006/relationships/font" Target="fonts/Garamond-regular.fntdata"/><Relationship Id="rId36" Type="http://schemas.openxmlformats.org/officeDocument/2006/relationships/font" Target="fonts/LibreFranklin-boldItalic.fntdata"/><Relationship Id="rId39" Type="http://schemas.openxmlformats.org/officeDocument/2006/relationships/font" Target="fonts/Garamond-italic.fntdata"/><Relationship Id="rId38" Type="http://schemas.openxmlformats.org/officeDocument/2006/relationships/font" Target="fonts/Garamond-bold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9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3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34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4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4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4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8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8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34" name="Google Shape;134;p1"/>
          <p:cNvSpPr txBox="1"/>
          <p:nvPr>
            <p:ph type="ctrTitle"/>
          </p:nvPr>
        </p:nvSpPr>
        <p:spPr>
          <a:xfrm>
            <a:off x="533400" y="12954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04 – Part A</a:t>
            </a:r>
            <a:b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Knowledge Representation and Reasoning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196" name="Google Shape;19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25750" cy="2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057400"/>
            <a:ext cx="1419225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0"/>
          <p:cNvCxnSpPr/>
          <p:nvPr/>
        </p:nvCxnSpPr>
        <p:spPr>
          <a:xfrm>
            <a:off x="5181600" y="38100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205" name="Google Shape;20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17812" cy="283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1"/>
          <p:cNvGrpSpPr/>
          <p:nvPr/>
        </p:nvGrpSpPr>
        <p:grpSpPr>
          <a:xfrm>
            <a:off x="4627562" y="2286000"/>
            <a:ext cx="4371975" cy="2286000"/>
            <a:chOff x="4627652" y="2286000"/>
            <a:chExt cx="4372395" cy="2286000"/>
          </a:xfrm>
        </p:grpSpPr>
        <p:cxnSp>
          <p:nvCxnSpPr>
            <p:cNvPr id="208" name="Google Shape;208;p11"/>
            <p:cNvCxnSpPr/>
            <p:nvPr/>
          </p:nvCxnSpPr>
          <p:spPr>
            <a:xfrm flipH="1">
              <a:off x="5334000" y="2681556"/>
              <a:ext cx="1752600" cy="1066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9" name="Google Shape;209;p11"/>
            <p:cNvSpPr txBox="1"/>
            <p:nvPr/>
          </p:nvSpPr>
          <p:spPr>
            <a:xfrm>
              <a:off x="7010400" y="2286000"/>
              <a:ext cx="1989647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the Wumpus were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here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stench should be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here. 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Therefore it is</a:t>
              </a:r>
              <a:r>
                <a:rPr b="1" i="0" lang="en-US" sz="12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here</a:t>
              </a:r>
              <a:r>
                <a:rPr b="1" i="0" lang="en-US" sz="12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Since, there is no breeze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CC0099"/>
                  </a:solidFill>
                  <a:latin typeface="Arial"/>
                  <a:ea typeface="Arial"/>
                  <a:cs typeface="Arial"/>
                  <a:sym typeface="Arial"/>
                </a:rPr>
                <a:t>here, </a:t>
              </a: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pit must be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there</a:t>
              </a:r>
              <a:endParaRPr/>
            </a:p>
          </p:txBody>
        </p:sp>
        <p:cxnSp>
          <p:nvCxnSpPr>
            <p:cNvPr id="210" name="Google Shape;210;p11"/>
            <p:cNvCxnSpPr/>
            <p:nvPr/>
          </p:nvCxnSpPr>
          <p:spPr>
            <a:xfrm flipH="1">
              <a:off x="5303178" y="2881044"/>
              <a:ext cx="1752600" cy="1447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rot="10800000">
              <a:off x="4627652" y="3023169"/>
              <a:ext cx="2382748" cy="45719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4648200" y="3352800"/>
              <a:ext cx="2362200" cy="457200"/>
            </a:xfrm>
            <a:prstGeom prst="straightConnector1">
              <a:avLst/>
            </a:prstGeom>
            <a:noFill/>
            <a:ln cap="flat" cmpd="sng" w="9525">
              <a:solidFill>
                <a:srgbClr val="CC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5410200" y="3581400"/>
              <a:ext cx="1600200" cy="990600"/>
            </a:xfrm>
            <a:prstGeom prst="straightConnector1">
              <a:avLst/>
            </a:prstGeom>
            <a:noFill/>
            <a:ln cap="flat" cmpd="sng" w="9525">
              <a:solidFill>
                <a:srgbClr val="CC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219" name="Google Shape;21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17812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395287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Fundamental property of logical reasoning: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6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each case where the a conclusion is drawn from the available information, that conclusion is guaranteed to </a:t>
            </a:r>
            <a:r>
              <a:rPr b="1" i="1" lang="en-US" sz="2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 correct</a:t>
            </a:r>
            <a:r>
              <a:rPr b="1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if the </a:t>
            </a:r>
            <a:r>
              <a:rPr b="1" i="1" lang="en-US" sz="2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available information</a:t>
            </a:r>
            <a:r>
              <a:rPr b="1" i="1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</a:t>
            </a:r>
            <a:r>
              <a:rPr b="1" i="1" lang="en-US" sz="26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correct.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i="0" lang="en-US" sz="2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Fundamental concepts of logical representation</a:t>
            </a:r>
            <a:endParaRPr/>
          </a:p>
        </p:txBody>
      </p:sp>
      <p:sp>
        <p:nvSpPr>
          <p:cNvPr id="232" name="Google Shape;232;p1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685800" y="6096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611187" y="1600200"/>
            <a:ext cx="77724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Logics</a:t>
            </a:r>
            <a:r>
              <a:rPr b="1" i="0" lang="en-US" sz="2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are formal languages for representing information such that conclusions can be drawn.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sentence is defined by a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a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Syntax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defines the sentences in the language. It specifies well formed sentences.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define the ``meaning'' of sentences;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i.e., in logic it defines the </a:t>
            </a:r>
            <a:r>
              <a:rPr b="1" i="0" lang="en-US" sz="2400" u="none" cap="none" strike="noStrik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truth of a sentence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world.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874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611187" y="765175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1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Fundamental concepts of logical representation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example, the language of arithmetic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sentence.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y 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is not a sentence.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true iff the number </a:t>
            </a: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x+2</a:t>
            </a:r>
            <a:r>
              <a:rPr b="0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not less 			than the number</a:t>
            </a:r>
            <a:r>
              <a:rPr b="1" i="0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 y</a:t>
            </a:r>
            <a:r>
              <a:rPr b="0" i="1" lang="en-US" sz="20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true in a world where </a:t>
            </a: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= 7, y =1.</a:t>
            </a:r>
            <a:endParaRPr b="1" i="0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+ 2 ≥ y</a:t>
            </a:r>
            <a:r>
              <a:rPr b="1" i="1" lang="en-US" sz="20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false in a world where </a:t>
            </a:r>
            <a:r>
              <a:rPr b="1" i="1" lang="en-US" sz="2000" u="none" cap="none" strike="noStrik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x = 0, y= 6.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/>
        </p:nvSpPr>
        <p:spPr>
          <a:xfrm>
            <a:off x="615950" y="1143000"/>
            <a:ext cx="7772400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word is used instead of “possible world” for sake of precision.</a:t>
            </a:r>
            <a:endParaRPr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 model of a sentence </a:t>
            </a:r>
            <a:r>
              <a:rPr b="1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means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in model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Definition: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model is a mathematical abstraction that simply fixes the truth or falsehood of every relevant sentence.</a:t>
            </a:r>
            <a:endParaRPr/>
          </a:p>
        </p:txBody>
      </p:sp>
      <p:sp>
        <p:nvSpPr>
          <p:cNvPr id="251" name="Google Shape;251;p17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/>
        </p:nvSpPr>
        <p:spPr>
          <a:xfrm>
            <a:off x="615950" y="9144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 b="1" i="1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 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 model of a sentence </a:t>
            </a:r>
            <a:r>
              <a:rPr b="1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means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in model</a:t>
            </a: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men and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women sitting at a table playing bridge.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x+ y =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is a sentence which is true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total number is four.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: possible assignment of numbers to the variables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y.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assignment fixes the truth of any sentence whose variables are x and y.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1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for x+y=4: (x, y) = {(0,4),(4,0),(3,1),(1,3),(2,2)}</a:t>
            </a:r>
            <a:endParaRPr/>
          </a:p>
        </p:txBody>
      </p:sp>
      <p:sp>
        <p:nvSpPr>
          <p:cNvPr id="257" name="Google Shape;257;p18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59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Entailment: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reasoning requires the relation of logical entailment between sentences: « a sentence follows logically from another sentence ».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Mathematical notation: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α╞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(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entails the sentence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b="0" i="0" sz="2400" u="none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Formal definition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α╞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and only if in every model in which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true,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also true. (truth of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contained in the truth of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).</a:t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763712" y="1268412"/>
            <a:ext cx="53911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concepts of logical representation</a:t>
            </a:r>
            <a:endParaRPr/>
          </a:p>
        </p:txBody>
      </p:sp>
      <p:sp>
        <p:nvSpPr>
          <p:cNvPr id="264" name="Google Shape;264;p19"/>
          <p:cNvSpPr txBox="1"/>
          <p:nvPr>
            <p:ph type="title"/>
          </p:nvPr>
        </p:nvSpPr>
        <p:spPr>
          <a:xfrm>
            <a:off x="457200" y="298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can we formalize our knowledge about the world so that: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reason about it?</a:t>
            </a:r>
            <a:endParaRPr/>
          </a:p>
          <a:p>
            <a:pPr indent="-174624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do sound inference?</a:t>
            </a:r>
            <a:endParaRPr/>
          </a:p>
          <a:p>
            <a:pPr indent="-174624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prove things?</a:t>
            </a:r>
            <a:endParaRPr/>
          </a:p>
          <a:p>
            <a:pPr indent="-174624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plan actions?</a:t>
            </a:r>
            <a:endParaRPr/>
          </a:p>
          <a:p>
            <a:pPr indent="-16382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We can understand and explain things?</a:t>
            </a:r>
            <a:endParaRPr/>
          </a:p>
          <a:p>
            <a:pPr indent="-12192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2192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3851275" y="5013325"/>
            <a:ext cx="457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468312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Entailment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41350" y="1624012"/>
            <a:ext cx="22542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Logical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Representation</a:t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1554162" y="4473575"/>
            <a:ext cx="98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rgbClr val="00FF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World</a:t>
            </a:r>
            <a:endParaRPr/>
          </a:p>
        </p:txBody>
      </p:sp>
      <p:cxnSp>
        <p:nvCxnSpPr>
          <p:cNvPr id="272" name="Google Shape;272;p20"/>
          <p:cNvCxnSpPr/>
          <p:nvPr/>
        </p:nvCxnSpPr>
        <p:spPr>
          <a:xfrm>
            <a:off x="381000" y="3276600"/>
            <a:ext cx="8534400" cy="0"/>
          </a:xfrm>
          <a:prstGeom prst="straightConnector1">
            <a:avLst/>
          </a:prstGeom>
          <a:noFill/>
          <a:ln cap="flat" cmpd="sng" w="28575">
            <a:solidFill>
              <a:srgbClr val="FF99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73" name="Google Shape;273;p20"/>
          <p:cNvGrpSpPr/>
          <p:nvPr/>
        </p:nvGrpSpPr>
        <p:grpSpPr>
          <a:xfrm>
            <a:off x="3390900" y="1471612"/>
            <a:ext cx="1625600" cy="3505200"/>
            <a:chOff x="2136" y="927"/>
            <a:chExt cx="1024" cy="2208"/>
          </a:xfrm>
        </p:grpSpPr>
        <p:sp>
          <p:nvSpPr>
            <p:cNvPr id="274" name="Google Shape;274;p20"/>
            <p:cNvSpPr txBox="1"/>
            <p:nvPr/>
          </p:nvSpPr>
          <p:spPr>
            <a:xfrm>
              <a:off x="2136" y="927"/>
              <a:ext cx="102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Sentences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chemeClr val="dk2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KB</a:t>
              </a:r>
              <a:endParaRPr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2275" y="2847"/>
              <a:ext cx="5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rgbClr val="00FF00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Facts</a:t>
              </a:r>
              <a:endParaRPr/>
            </a:p>
          </p:txBody>
        </p:sp>
        <p:cxnSp>
          <p:nvCxnSpPr>
            <p:cNvPr id="276" name="Google Shape;276;p20"/>
            <p:cNvCxnSpPr/>
            <p:nvPr/>
          </p:nvCxnSpPr>
          <p:spPr>
            <a:xfrm>
              <a:off x="2448" y="1632"/>
              <a:ext cx="0" cy="96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7" name="Google Shape;277;p20"/>
            <p:cNvSpPr txBox="1"/>
            <p:nvPr/>
          </p:nvSpPr>
          <p:spPr>
            <a:xfrm rot="5400000">
              <a:off x="2181" y="1870"/>
              <a:ext cx="107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Semantics</a:t>
              </a:r>
              <a:endParaRPr/>
            </a:p>
          </p:txBody>
        </p:sp>
      </p:grpSp>
      <p:sp>
        <p:nvSpPr>
          <p:cNvPr id="278" name="Google Shape;278;p20"/>
          <p:cNvSpPr txBox="1"/>
          <p:nvPr/>
        </p:nvSpPr>
        <p:spPr>
          <a:xfrm>
            <a:off x="7175500" y="1385887"/>
            <a:ext cx="1625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Sentences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hadows Into Light"/>
              <a:buNone/>
            </a:pPr>
            <a:r>
              <a:rPr b="0" i="0" lang="en-US" sz="2400" u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α</a:t>
            </a:r>
            <a:endParaRPr/>
          </a:p>
        </p:txBody>
      </p:sp>
      <p:cxnSp>
        <p:nvCxnSpPr>
          <p:cNvPr id="279" name="Google Shape;279;p20"/>
          <p:cNvCxnSpPr/>
          <p:nvPr/>
        </p:nvCxnSpPr>
        <p:spPr>
          <a:xfrm>
            <a:off x="7670800" y="2590800"/>
            <a:ext cx="0" cy="1524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0" name="Google Shape;280;p20"/>
          <p:cNvSpPr txBox="1"/>
          <p:nvPr/>
        </p:nvSpPr>
        <p:spPr>
          <a:xfrm rot="5400000">
            <a:off x="7247731" y="2969418"/>
            <a:ext cx="1709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  <a:endParaRPr/>
          </a:p>
        </p:txBody>
      </p:sp>
      <p:grpSp>
        <p:nvGrpSpPr>
          <p:cNvPr id="281" name="Google Shape;281;p20"/>
          <p:cNvGrpSpPr/>
          <p:nvPr/>
        </p:nvGrpSpPr>
        <p:grpSpPr>
          <a:xfrm>
            <a:off x="5029200" y="4062412"/>
            <a:ext cx="3295650" cy="914400"/>
            <a:chOff x="3168" y="2559"/>
            <a:chExt cx="2076" cy="576"/>
          </a:xfrm>
        </p:grpSpPr>
        <p:sp>
          <p:nvSpPr>
            <p:cNvPr id="282" name="Google Shape;282;p20"/>
            <p:cNvSpPr txBox="1"/>
            <p:nvPr/>
          </p:nvSpPr>
          <p:spPr>
            <a:xfrm>
              <a:off x="4659" y="2847"/>
              <a:ext cx="5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Shadows Into Light"/>
                <a:buNone/>
              </a:pPr>
              <a:r>
                <a:rPr b="0" i="0" lang="en-US" sz="2400" u="none">
                  <a:solidFill>
                    <a:srgbClr val="00FF00"/>
                  </a:solidFill>
                  <a:latin typeface="Shadows Into Light"/>
                  <a:ea typeface="Shadows Into Light"/>
                  <a:cs typeface="Shadows Into Light"/>
                  <a:sym typeface="Shadows Into Light"/>
                </a:rPr>
                <a:t>Facts</a:t>
              </a:r>
              <a:endParaRPr/>
            </a:p>
          </p:txBody>
        </p:sp>
        <p:cxnSp>
          <p:nvCxnSpPr>
            <p:cNvPr id="283" name="Google Shape;283;p20"/>
            <p:cNvCxnSpPr/>
            <p:nvPr/>
          </p:nvCxnSpPr>
          <p:spPr>
            <a:xfrm>
              <a:off x="3168" y="2928"/>
              <a:ext cx="1104" cy="0"/>
            </a:xfrm>
            <a:prstGeom prst="straightConnector1">
              <a:avLst/>
            </a:prstGeom>
            <a:noFill/>
            <a:ln cap="flat" cmpd="sng" w="57150">
              <a:solidFill>
                <a:srgbClr val="00FF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4" name="Google Shape;284;p20"/>
            <p:cNvSpPr txBox="1"/>
            <p:nvPr/>
          </p:nvSpPr>
          <p:spPr>
            <a:xfrm>
              <a:off x="3242" y="2559"/>
              <a:ext cx="82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Follows</a:t>
              </a:r>
              <a:endParaRPr/>
            </a:p>
          </p:txBody>
        </p:sp>
      </p:grpSp>
      <p:grpSp>
        <p:nvGrpSpPr>
          <p:cNvPr id="285" name="Google Shape;285;p20"/>
          <p:cNvGrpSpPr/>
          <p:nvPr/>
        </p:nvGrpSpPr>
        <p:grpSpPr>
          <a:xfrm>
            <a:off x="5410200" y="1270000"/>
            <a:ext cx="1447800" cy="635000"/>
            <a:chOff x="3408" y="848"/>
            <a:chExt cx="912" cy="400"/>
          </a:xfrm>
        </p:grpSpPr>
        <p:sp>
          <p:nvSpPr>
            <p:cNvPr id="286" name="Google Shape;286;p20"/>
            <p:cNvSpPr txBox="1"/>
            <p:nvPr/>
          </p:nvSpPr>
          <p:spPr>
            <a:xfrm>
              <a:off x="3452" y="848"/>
              <a:ext cx="63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Entail</a:t>
              </a:r>
              <a:endParaRPr/>
            </a:p>
          </p:txBody>
        </p:sp>
        <p:cxnSp>
          <p:nvCxnSpPr>
            <p:cNvPr id="287" name="Google Shape;287;p20"/>
            <p:cNvCxnSpPr/>
            <p:nvPr/>
          </p:nvCxnSpPr>
          <p:spPr>
            <a:xfrm>
              <a:off x="3408" y="1248"/>
              <a:ext cx="912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288" name="Google Shape;288;p20"/>
          <p:cNvCxnSpPr/>
          <p:nvPr/>
        </p:nvCxnSpPr>
        <p:spPr>
          <a:xfrm>
            <a:off x="2971800" y="1371600"/>
            <a:ext cx="0" cy="3733800"/>
          </a:xfrm>
          <a:prstGeom prst="straightConnector1">
            <a:avLst/>
          </a:prstGeom>
          <a:noFill/>
          <a:ln cap="flat" cmpd="sng" w="28575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20"/>
          <p:cNvSpPr txBox="1"/>
          <p:nvPr/>
        </p:nvSpPr>
        <p:spPr>
          <a:xfrm>
            <a:off x="179387" y="5084762"/>
            <a:ext cx="8001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reasoning should ensure that the new configurations represent aspects of the world that actually follow from  the aspects that the old configurations represent. 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1692275" y="981075"/>
            <a:ext cx="53911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concepts of logical representation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4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cheking: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Enumerates all possible models to check that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true in all models in which KB is true.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Mathematical notation:              KB        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notation says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derived from KB by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derives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from KB. 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an inference algorithm.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692275" y="1125537"/>
            <a:ext cx="53911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concepts of logical representation</a:t>
            </a:r>
            <a:endParaRPr/>
          </a:p>
        </p:txBody>
      </p:sp>
      <p:cxnSp>
        <p:nvCxnSpPr>
          <p:cNvPr id="298" name="Google Shape;298;p21"/>
          <p:cNvCxnSpPr/>
          <p:nvPr/>
        </p:nvCxnSpPr>
        <p:spPr>
          <a:xfrm>
            <a:off x="4572000" y="3141662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21"/>
          <p:cNvCxnSpPr/>
          <p:nvPr/>
        </p:nvCxnSpPr>
        <p:spPr>
          <a:xfrm>
            <a:off x="4572000" y="3284537"/>
            <a:ext cx="2873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0" name="Google Shape;300;p21"/>
          <p:cNvSpPr txBox="1"/>
          <p:nvPr/>
        </p:nvSpPr>
        <p:spPr>
          <a:xfrm>
            <a:off x="4716462" y="3213100"/>
            <a:ext cx="23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pic>
        <p:nvPicPr>
          <p:cNvPr descr="model-inclusion"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278187"/>
            <a:ext cx="3581400" cy="327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Fundamental concepts of logical representation</a:t>
            </a:r>
            <a:endParaRPr/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inference procedure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do two things: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 KB, generate new sentence α purported to be entailed by KB.</a:t>
            </a:r>
            <a:endParaRPr/>
          </a:p>
          <a:p>
            <a:pPr indent="-12064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Given KB and α, report whether or not α  is entailed by KB.</a:t>
            </a:r>
            <a:endParaRPr/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99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 or truth preserving: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 algorithm that derives only entailed sentences.</a:t>
            </a:r>
            <a:endParaRPr/>
          </a:p>
          <a:p>
            <a:pPr indent="-16510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Completeness: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inference algorithm is complete, if it can derive any sentence that is entailed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04800" y="1447800"/>
            <a:ext cx="84248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1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Explaining more Soundness and completeness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Soundness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system proves that something is true,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it is really true. The system doesn’t derive contradictions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if something is really true, it can be proven using the system. The system can be used to derive all the true mathematical statements one by 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6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Objectives of knowledge representation and reasoning are: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form representations of the world.</a:t>
            </a:r>
            <a:endParaRPr/>
          </a:p>
          <a:p>
            <a:pPr indent="-16382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use a process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inference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derive new representations about the world.</a:t>
            </a:r>
            <a:endParaRPr/>
          </a:p>
          <a:p>
            <a:pPr indent="-16382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use these new representations to deduce what to do.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❑"/>
            </a:pPr>
            <a:r>
              <a:rPr b="0" i="0" lang="en-US" sz="32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Introduction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definitions:</a:t>
            </a:r>
            <a:endParaRPr/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Knowledge base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set of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sentences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Each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sentence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expressed in a language called a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knowledge representation language.</a:t>
            </a:r>
            <a:endParaRPr/>
          </a:p>
          <a:p>
            <a:pPr indent="-14351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Sentence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 sentence represents some assertion about the world.</a:t>
            </a:r>
            <a:endParaRPr/>
          </a:p>
          <a:p>
            <a:pPr indent="-14351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Process of deriving new sentences from old 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Knowledge Representation &amp; Reasoning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457200" y="1052512"/>
            <a:ext cx="82296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Introduction</a:t>
            </a:r>
            <a:endParaRPr/>
          </a:p>
          <a:p>
            <a:pPr indent="-27305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Declarative vs procedural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approach:</a:t>
            </a:r>
            <a:endParaRPr/>
          </a:p>
          <a:p>
            <a:pPr indent="-121920" lvl="0" marL="27305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Declarative approach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an approach to system building that consists in expressing the knowledge of the environment in the form of sentences using a representation language.</a:t>
            </a:r>
            <a:endParaRPr/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Procedural approach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encodes desired behaviors directly as a program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code.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457200" y="1052512"/>
            <a:ext cx="82296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Char char="❑"/>
            </a:pPr>
            <a:r>
              <a:rPr b="0" i="0" lang="en-US" sz="36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36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Example: Wumpus world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2362200" y="1733550"/>
            <a:ext cx="4414837" cy="4743450"/>
            <a:chOff x="1440" y="1344"/>
            <a:chExt cx="2781" cy="2990"/>
          </a:xfrm>
        </p:grpSpPr>
        <p:pic>
          <p:nvPicPr>
            <p:cNvPr id="167" name="Google Shape;167;p6"/>
            <p:cNvPicPr preferRelativeResize="0"/>
            <p:nvPr/>
          </p:nvPicPr>
          <p:blipFill rotWithShape="1">
            <a:blip r:embed="rId3">
              <a:alphaModFix/>
            </a:blip>
            <a:srcRect b="55963" l="13900" r="68363" t="24464"/>
            <a:stretch/>
          </p:blipFill>
          <p:spPr>
            <a:xfrm>
              <a:off x="1584" y="1344"/>
              <a:ext cx="2620" cy="2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 txBox="1"/>
            <p:nvPr/>
          </p:nvSpPr>
          <p:spPr>
            <a:xfrm>
              <a:off x="1440" y="4090"/>
              <a:ext cx="2781" cy="2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ook Antiqu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THE WUMPUS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519112" y="1428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0" i="1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pic>
        <p:nvPicPr>
          <p:cNvPr id="174" name="Google Shape;17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981075"/>
            <a:ext cx="36957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2" type="body"/>
          </p:nvPr>
        </p:nvSpPr>
        <p:spPr>
          <a:xfrm>
            <a:off x="4451350" y="1136650"/>
            <a:ext cx="44640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Environment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Squares adjacent to wumpus are smelly.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Squares adjacent to pit are breezy.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Glitter if and only if gold is in the same square.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Shooting kills the wumpus if you are facing it.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Shooting uses up the only arrow.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Grabbing picks up the gold if in the same square.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Releasing drops the gold in the same square.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52400" y="4659312"/>
            <a:ext cx="4343400" cy="197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Goals: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Get gold back to the start without entering in pit or wumpus square.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Percepts</a:t>
            </a:r>
            <a:r>
              <a:rPr b="1" i="0" lang="en-US" sz="2000" u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Breeze, Glitter, Smell.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Actions:</a:t>
            </a:r>
            <a:r>
              <a:rPr b="0" i="0" lang="en-US" sz="2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Left turn, Right turn, Forward, Grab, Release, Shoot</a:t>
            </a: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1066800" y="274637"/>
            <a:ext cx="66294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0" i="1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Knoweldge Representation &amp; Reasoning</a:t>
            </a: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1219200" y="1174750"/>
            <a:ext cx="6400800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❑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The Wumpus world</a:t>
            </a:r>
            <a:endParaRPr/>
          </a:p>
          <a:p>
            <a:pPr indent="-16510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deterministic?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Yes: outcomes are exactly specified.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fully accessible?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No: only local perception of square you are in.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static?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Yes: Wumpus and Pits do not move.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Is the world discrete?</a:t>
            </a:r>
            <a:endParaRPr/>
          </a:p>
          <a:p>
            <a:pPr indent="-228599" lvl="1" marL="54768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Yes.</a:t>
            </a:r>
            <a:endParaRPr/>
          </a:p>
          <a:p>
            <a:pPr indent="-14351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Exploring a wumpus world</a:t>
            </a:r>
            <a:endParaRPr/>
          </a:p>
        </p:txBody>
      </p:sp>
      <p:pic>
        <p:nvPicPr>
          <p:cNvPr id="188" name="Google Shape;18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133600"/>
            <a:ext cx="2971800" cy="290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057400"/>
            <a:ext cx="2843212" cy="2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057400"/>
            <a:ext cx="14192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2009-01-05T10:48:41Z</dcterms:created>
  <dc:creator>batouche</dc:creator>
</cp:coreProperties>
</file>