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58" r:id="rId7"/>
    <p:sldMasterId id="2147483660" r:id="rId8"/>
    <p:sldMasterId id="2147483662" r:id="rId9"/>
    <p:sldMasterId id="2147483664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22" r:id="rId78"/>
    <p:sldId id="323" r:id="rId79"/>
    <p:sldId id="324" r:id="rId80"/>
    <p:sldId id="325" r:id="rId81"/>
  </p:sldIdLst>
  <p:sldSz cy="6858000" cx="9144000"/>
  <p:notesSz cx="6858000" cy="9144000"/>
  <p:embeddedFontLst>
    <p:embeddedFont>
      <p:font typeface="Libre Franklin"/>
      <p:regular r:id="rId82"/>
      <p:bold r:id="rId83"/>
      <p:italic r:id="rId84"/>
      <p:boldItalic r:id="rId85"/>
    </p:embeddedFont>
    <p:embeddedFont>
      <p:font typeface="Garamond"/>
      <p:regular r:id="rId86"/>
      <p:bold r:id="rId87"/>
      <p:italic r:id="rId88"/>
      <p:boldItalic r:id="rId89"/>
    </p:embeddedFont>
    <p:embeddedFont>
      <p:font typeface="Arimo"/>
      <p:regular r:id="rId90"/>
      <p:bold r:id="rId91"/>
      <p:italic r:id="rId92"/>
      <p:boldItalic r:id="rId93"/>
    </p:embeddedFont>
    <p:embeddedFont>
      <p:font typeface="Libre Baskerville"/>
      <p:regular r:id="rId94"/>
      <p:bold r:id="rId95"/>
      <p:italic r:id="rId9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7" roundtripDataSignature="AMtx7mjRnPgK8vGo7m5ikxgaMpMnQNaL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059CD2-7C2D-45EC-8F20-C2DB74049CA6}">
  <a:tblStyle styleId="{F8059CD2-7C2D-45EC-8F20-C2DB74049CA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9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9" Type="http://schemas.openxmlformats.org/officeDocument/2006/relationships/slide" Target="slides/slide38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20" Type="http://schemas.openxmlformats.org/officeDocument/2006/relationships/slide" Target="slides/slide9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9" Type="http://schemas.openxmlformats.org/officeDocument/2006/relationships/slide" Target="slides/slide18.xml"/><Relationship Id="rId95" Type="http://schemas.openxmlformats.org/officeDocument/2006/relationships/font" Target="fonts/LibreBaskerville-bold.fntdata"/><Relationship Id="rId94" Type="http://schemas.openxmlformats.org/officeDocument/2006/relationships/font" Target="fonts/LibreBaskerville-regular.fntdata"/><Relationship Id="rId97" Type="http://customschemas.google.com/relationships/presentationmetadata" Target="metadata"/><Relationship Id="rId96" Type="http://schemas.openxmlformats.org/officeDocument/2006/relationships/font" Target="fonts/LibreBaskerville-italic.fntdata"/><Relationship Id="rId11" Type="http://schemas.openxmlformats.org/officeDocument/2006/relationships/notesMaster" Target="notesMasters/notesMaster1.xml"/><Relationship Id="rId10" Type="http://schemas.openxmlformats.org/officeDocument/2006/relationships/slideMaster" Target="slideMasters/slideMaster6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91" Type="http://schemas.openxmlformats.org/officeDocument/2006/relationships/font" Target="fonts/Arimo-bold.fntdata"/><Relationship Id="rId90" Type="http://schemas.openxmlformats.org/officeDocument/2006/relationships/font" Target="fonts/Arimo-regular.fntdata"/><Relationship Id="rId93" Type="http://schemas.openxmlformats.org/officeDocument/2006/relationships/font" Target="fonts/Arimo-boldItalic.fntdata"/><Relationship Id="rId92" Type="http://schemas.openxmlformats.org/officeDocument/2006/relationships/font" Target="fonts/Arimo-italic.fntdata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84" Type="http://schemas.openxmlformats.org/officeDocument/2006/relationships/font" Target="fonts/LibreFranklin-italic.fntdata"/><Relationship Id="rId83" Type="http://schemas.openxmlformats.org/officeDocument/2006/relationships/font" Target="fonts/LibreFranklin-bold.fntdata"/><Relationship Id="rId86" Type="http://schemas.openxmlformats.org/officeDocument/2006/relationships/font" Target="fonts/Garamond-regular.fntdata"/><Relationship Id="rId85" Type="http://schemas.openxmlformats.org/officeDocument/2006/relationships/font" Target="fonts/LibreFranklin-boldItalic.fntdata"/><Relationship Id="rId88" Type="http://schemas.openxmlformats.org/officeDocument/2006/relationships/font" Target="fonts/Garamond-italic.fntdata"/><Relationship Id="rId87" Type="http://schemas.openxmlformats.org/officeDocument/2006/relationships/font" Target="fonts/Garamond-bold.fntdata"/><Relationship Id="rId89" Type="http://schemas.openxmlformats.org/officeDocument/2006/relationships/font" Target="fonts/Garamond-boldItalic.fntdata"/><Relationship Id="rId80" Type="http://schemas.openxmlformats.org/officeDocument/2006/relationships/slide" Target="slides/slide69.xml"/><Relationship Id="rId82" Type="http://schemas.openxmlformats.org/officeDocument/2006/relationships/font" Target="fonts/LibreFranklin-regular.fntdata"/><Relationship Id="rId81" Type="http://schemas.openxmlformats.org/officeDocument/2006/relationships/slide" Target="slides/slide70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62.xml"/><Relationship Id="rId72" Type="http://schemas.openxmlformats.org/officeDocument/2006/relationships/slide" Target="slides/slide61.xml"/><Relationship Id="rId75" Type="http://schemas.openxmlformats.org/officeDocument/2006/relationships/slide" Target="slides/slide64.xml"/><Relationship Id="rId74" Type="http://schemas.openxmlformats.org/officeDocument/2006/relationships/slide" Target="slides/slide63.xml"/><Relationship Id="rId77" Type="http://schemas.openxmlformats.org/officeDocument/2006/relationships/slide" Target="slides/slide66.xml"/><Relationship Id="rId76" Type="http://schemas.openxmlformats.org/officeDocument/2006/relationships/slide" Target="slides/slide65.xml"/><Relationship Id="rId79" Type="http://schemas.openxmlformats.org/officeDocument/2006/relationships/slide" Target="slides/slide68.xml"/><Relationship Id="rId78" Type="http://schemas.openxmlformats.org/officeDocument/2006/relationships/slide" Target="slides/slide67.xml"/><Relationship Id="rId71" Type="http://schemas.openxmlformats.org/officeDocument/2006/relationships/slide" Target="slides/slide60.xml"/><Relationship Id="rId70" Type="http://schemas.openxmlformats.org/officeDocument/2006/relationships/slide" Target="slides/slide59.xml"/><Relationship Id="rId62" Type="http://schemas.openxmlformats.org/officeDocument/2006/relationships/slide" Target="slides/slide51.xml"/><Relationship Id="rId61" Type="http://schemas.openxmlformats.org/officeDocument/2006/relationships/slide" Target="slides/slide50.xml"/><Relationship Id="rId64" Type="http://schemas.openxmlformats.org/officeDocument/2006/relationships/slide" Target="slides/slide53.xml"/><Relationship Id="rId63" Type="http://schemas.openxmlformats.org/officeDocument/2006/relationships/slide" Target="slides/slide52.xml"/><Relationship Id="rId66" Type="http://schemas.openxmlformats.org/officeDocument/2006/relationships/slide" Target="slides/slide55.xml"/><Relationship Id="rId65" Type="http://schemas.openxmlformats.org/officeDocument/2006/relationships/slide" Target="slides/slide54.xml"/><Relationship Id="rId68" Type="http://schemas.openxmlformats.org/officeDocument/2006/relationships/slide" Target="slides/slide57.xml"/><Relationship Id="rId67" Type="http://schemas.openxmlformats.org/officeDocument/2006/relationships/slide" Target="slides/slide56.xml"/><Relationship Id="rId60" Type="http://schemas.openxmlformats.org/officeDocument/2006/relationships/slide" Target="slides/slide49.xml"/><Relationship Id="rId69" Type="http://schemas.openxmlformats.org/officeDocument/2006/relationships/slide" Target="slides/slide58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53" Type="http://schemas.openxmlformats.org/officeDocument/2006/relationships/slide" Target="slides/slide42.xml"/><Relationship Id="rId52" Type="http://schemas.openxmlformats.org/officeDocument/2006/relationships/slide" Target="slides/slide41.xml"/><Relationship Id="rId55" Type="http://schemas.openxmlformats.org/officeDocument/2006/relationships/slide" Target="slides/slide44.xml"/><Relationship Id="rId54" Type="http://schemas.openxmlformats.org/officeDocument/2006/relationships/slide" Target="slides/slide43.xml"/><Relationship Id="rId57" Type="http://schemas.openxmlformats.org/officeDocument/2006/relationships/slide" Target="slides/slide46.xml"/><Relationship Id="rId56" Type="http://schemas.openxmlformats.org/officeDocument/2006/relationships/slide" Target="slides/slide45.xml"/><Relationship Id="rId59" Type="http://schemas.openxmlformats.org/officeDocument/2006/relationships/slide" Target="slides/slide48.xml"/><Relationship Id="rId58" Type="http://schemas.openxmlformats.org/officeDocument/2006/relationships/slide" Target="slides/slide4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2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" name="Google Shape;22;p72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4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84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8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84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84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6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86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86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8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8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8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8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88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1" name="Google Shape;141;p8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8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88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8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8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9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1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1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1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1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1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2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82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8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7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7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7"/>
          <p:cNvSpPr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1"/>
          <p:cNvSpPr/>
          <p:nvPr/>
        </p:nvSpPr>
        <p:spPr>
          <a:xfrm>
            <a:off x="65087" y="69850"/>
            <a:ext cx="9013825" cy="6691312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71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71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71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" name="Google Shape;16;p7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" name="Google Shape;17;p7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7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7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7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7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0" name="Google Shape;30;p7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1" name="Google Shape;31;p7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7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7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6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7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7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7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76"/>
          <p:cNvSpPr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3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5" name="Google Shape;95;p83"/>
          <p:cNvSpPr txBox="1"/>
          <p:nvPr/>
        </p:nvSpPr>
        <p:spPr>
          <a:xfrm flipH="1" rot="10800000">
            <a:off x="69850" y="2376487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83"/>
          <p:cNvSpPr txBox="1"/>
          <p:nvPr/>
        </p:nvSpPr>
        <p:spPr>
          <a:xfrm>
            <a:off x="69850" y="2341562"/>
            <a:ext cx="901382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83"/>
          <p:cNvSpPr txBox="1"/>
          <p:nvPr/>
        </p:nvSpPr>
        <p:spPr>
          <a:xfrm>
            <a:off x="68262" y="2468562"/>
            <a:ext cx="9015412" cy="46037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8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9" name="Google Shape;99;p8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0" name="Google Shape;100;p8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83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83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8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5" name="Google Shape;115;p8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6" name="Google Shape;116;p8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8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8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7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7"/>
          <p:cNvSpPr txBox="1"/>
          <p:nvPr/>
        </p:nvSpPr>
        <p:spPr>
          <a:xfrm flipH="1" rot="10800000">
            <a:off x="68262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7"/>
          <p:cNvSpPr txBox="1"/>
          <p:nvPr/>
        </p:nvSpPr>
        <p:spPr>
          <a:xfrm>
            <a:off x="68262" y="4649787"/>
            <a:ext cx="900747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7"/>
          <p:cNvSpPr txBox="1"/>
          <p:nvPr/>
        </p:nvSpPr>
        <p:spPr>
          <a:xfrm>
            <a:off x="68262" y="4773612"/>
            <a:ext cx="9007475" cy="476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3" name="Google Shape;133;p8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4" name="Google Shape;134;p8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87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87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752600" y="3352800"/>
            <a:ext cx="5105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Shazzad Hosain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EECS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 South Universtiy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shazzad@northsouth.edu</a:t>
            </a:r>
            <a:endParaRPr/>
          </a:p>
        </p:txBody>
      </p:sp>
      <p:sp>
        <p:nvSpPr>
          <p:cNvPr id="149" name="Google Shape;149;p1"/>
          <p:cNvSpPr txBox="1"/>
          <p:nvPr>
            <p:ph type="ctrTitle"/>
          </p:nvPr>
        </p:nvSpPr>
        <p:spPr>
          <a:xfrm>
            <a:off x="533400" y="1295400"/>
            <a:ext cx="8382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Lecture 04 – Part B</a:t>
            </a:r>
            <a:br>
              <a:rPr b="0" i="0" lang="en-US" sz="3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3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Propositional Logic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381000" y="1219200"/>
            <a:ext cx="7772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x,y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true if there is a pit in [x,y]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x,y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true if there is a wumpus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in [x,y], dead or alive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x,y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if agent perceives breeze in [x,y]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x,y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if agent perceives stench in [x,y]</a:t>
            </a:r>
            <a:endParaRPr/>
          </a:p>
        </p:txBody>
      </p:sp>
      <p:pic>
        <p:nvPicPr>
          <p:cNvPr id="208" name="Google Shape;2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1295400"/>
            <a:ext cx="36957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10" name="Google Shape;210;p10"/>
          <p:cNvSpPr txBox="1"/>
          <p:nvPr/>
        </p:nvSpPr>
        <p:spPr>
          <a:xfrm>
            <a:off x="457200" y="4267200"/>
            <a:ext cx="4572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¬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⬄ 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⬄ 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57200" y="3714750"/>
            <a:ext cx="31765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Our goal is to derive ¬ P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/>
          </a:p>
        </p:txBody>
      </p:sp>
      <p:sp>
        <p:nvSpPr>
          <p:cNvPr id="212" name="Google Shape;212;p10"/>
          <p:cNvSpPr txBox="1"/>
          <p:nvPr/>
        </p:nvSpPr>
        <p:spPr>
          <a:xfrm>
            <a:off x="457200" y="5410200"/>
            <a:ext cx="3140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True in all wumpus worlds</a:t>
            </a:r>
            <a:endParaRPr/>
          </a:p>
        </p:txBody>
      </p:sp>
      <p:sp>
        <p:nvSpPr>
          <p:cNvPr id="213" name="Google Shape;213;p10"/>
          <p:cNvSpPr txBox="1"/>
          <p:nvPr/>
        </p:nvSpPr>
        <p:spPr>
          <a:xfrm>
            <a:off x="457200" y="5845175"/>
            <a:ext cx="32004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¬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Batang"/>
                <a:ea typeface="Batang"/>
                <a:cs typeface="Batang"/>
                <a:sym typeface="Batang"/>
              </a:rPr>
              <a:t>Semantic</a:t>
            </a:r>
            <a:endParaRPr/>
          </a:p>
        </p:txBody>
      </p:sp>
      <p:sp>
        <p:nvSpPr>
          <p:cNvPr id="219" name="Google Shape;219;p11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Batang"/>
              <a:buNone/>
            </a:pPr>
            <a:r>
              <a:rPr b="0" i="0" lang="en-US" sz="4000" u="none">
                <a:solidFill>
                  <a:srgbClr val="FFFFFF"/>
                </a:solidFill>
                <a:latin typeface="Batang"/>
                <a:ea typeface="Batang"/>
                <a:cs typeface="Batang"/>
                <a:sym typeface="Batang"/>
              </a:rPr>
              <a:t>Propositional Logic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25" name="Google Shape;225;p12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rPr b="0" i="0" lang="en-US" sz="360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</a:t>
            </a:r>
            <a:endParaRPr/>
          </a:p>
          <a:p>
            <a:pPr indent="-273050" lvl="0" marL="27305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rgbClr val="99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1" i="0" lang="en-US" sz="24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SEMANTIC: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defines the rules for determining the truth of a sentence with respect to a particular model.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question</a:t>
            </a:r>
            <a:r>
              <a:rPr b="1" i="0" lang="en-US" sz="2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: </a:t>
            </a:r>
            <a:endParaRPr/>
          </a:p>
          <a:p>
            <a:pPr indent="-273050" lvl="0" marL="27305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1" i="0" lang="en-US" sz="2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How to compute the truth value of any sentence given a model?</a:t>
            </a:r>
            <a:endParaRPr/>
          </a:p>
          <a:p>
            <a:pPr indent="-12192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1" i="0" sz="2800" u="none">
              <a:solidFill>
                <a:srgbClr val="CC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685800" y="228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aramond"/>
              <a:buNone/>
            </a:pPr>
            <a:r>
              <a:rPr b="0" i="1" lang="en-US" sz="4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Truth tables</a:t>
            </a:r>
            <a:endParaRPr/>
          </a:p>
        </p:txBody>
      </p:sp>
      <p:pic>
        <p:nvPicPr>
          <p:cNvPr descr="otrthvl001s1" id="231" name="Google Shape;23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066800"/>
            <a:ext cx="6705600" cy="556101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3"/>
          <p:cNvSpPr txBox="1"/>
          <p:nvPr/>
        </p:nvSpPr>
        <p:spPr>
          <a:xfrm>
            <a:off x="3657600" y="4572000"/>
            <a:ext cx="360362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13"/>
          <p:cNvCxnSpPr/>
          <p:nvPr/>
        </p:nvCxnSpPr>
        <p:spPr>
          <a:xfrm>
            <a:off x="3690937" y="4811712"/>
            <a:ext cx="304800" cy="0"/>
          </a:xfrm>
          <a:prstGeom prst="straightConnector1">
            <a:avLst/>
          </a:prstGeom>
          <a:noFill/>
          <a:ln cap="flat" cmpd="sng" w="38100">
            <a:solidFill>
              <a:srgbClr val="292929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>
            <p:ph type="title"/>
          </p:nvPr>
        </p:nvSpPr>
        <p:spPr>
          <a:xfrm>
            <a:off x="457200" y="274637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Truth tables </a:t>
            </a:r>
            <a:endParaRPr/>
          </a:p>
        </p:txBody>
      </p:sp>
      <p:pic>
        <p:nvPicPr>
          <p:cNvPr descr="img16" id="239" name="Google Shape;2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75" y="1711325"/>
            <a:ext cx="8382000" cy="1520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17" id="240" name="Google Shape;24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075" y="4225925"/>
            <a:ext cx="8229600" cy="149383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/>
          <p:nvPr/>
        </p:nvSpPr>
        <p:spPr>
          <a:xfrm>
            <a:off x="304800" y="1066800"/>
            <a:ext cx="3706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five logical connectives:</a:t>
            </a:r>
            <a:endParaRPr/>
          </a:p>
        </p:txBody>
      </p:sp>
      <p:sp>
        <p:nvSpPr>
          <p:cNvPr id="242" name="Google Shape;242;p14"/>
          <p:cNvSpPr txBox="1"/>
          <p:nvPr/>
        </p:nvSpPr>
        <p:spPr>
          <a:xfrm>
            <a:off x="381000" y="3581400"/>
            <a:ext cx="2736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complex sentence: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Batang"/>
                <a:ea typeface="Batang"/>
                <a:cs typeface="Batang"/>
                <a:sym typeface="Batang"/>
              </a:rPr>
              <a:t>Entailment</a:t>
            </a:r>
            <a:endParaRPr/>
          </a:p>
        </p:txBody>
      </p:sp>
      <p:sp>
        <p:nvSpPr>
          <p:cNvPr id="248" name="Google Shape;248;p15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Batang"/>
              <a:buNone/>
            </a:pPr>
            <a:r>
              <a:rPr b="0" i="0" lang="en-US" sz="4000" u="none">
                <a:solidFill>
                  <a:srgbClr val="FFFFFF"/>
                </a:solidFill>
                <a:latin typeface="Batang"/>
                <a:ea typeface="Batang"/>
                <a:cs typeface="Batang"/>
                <a:sym typeface="Batang"/>
              </a:rPr>
              <a:t>Propositional Logic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aramond"/>
              <a:buNone/>
            </a:pPr>
            <a:r>
              <a:rPr b="0" i="1" lang="en-US" sz="4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54" name="Google Shape;254;p16"/>
          <p:cNvSpPr txBox="1"/>
          <p:nvPr>
            <p:ph idx="1" type="body"/>
          </p:nvPr>
        </p:nvSpPr>
        <p:spPr>
          <a:xfrm>
            <a:off x="228600" y="1600200"/>
            <a:ext cx="4267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Propositional Inference:</a:t>
            </a:r>
            <a:endParaRPr/>
          </a:p>
          <a:p>
            <a:pPr indent="-273050" lvl="0" marL="27305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80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Enumeration Method </a:t>
            </a:r>
            <a:endParaRPr/>
          </a:p>
          <a:p>
            <a:pPr indent="-273050" lvl="0" marL="27305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80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</a:t>
            </a:r>
            <a:r>
              <a:rPr b="1" i="0" lang="en-US" sz="2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Model checking</a:t>
            </a: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/>
          </a:p>
          <a:p>
            <a:pPr indent="-273050" lvl="0" marL="27305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20"/>
              <a:buNone/>
            </a:pPr>
            <a:r>
              <a:t/>
            </a:r>
            <a:endParaRPr b="0" i="0" sz="12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Let </a:t>
            </a:r>
            <a:r>
              <a:rPr b="1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α=Α ∨ Β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and 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1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KB =(Α ∨ C) ∧(B ∨ ¬C)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it the case that KB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╞</a:t>
            </a:r>
            <a:r>
              <a:rPr b="0" baseline="-2500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α ?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Check all possible models -- α must be true whenever KB is true.</a:t>
            </a:r>
            <a:endParaRPr b="0" i="0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255" name="Google Shape;255;p16"/>
          <p:cNvGraphicFramePr/>
          <p:nvPr/>
        </p:nvGraphicFramePr>
        <p:xfrm>
          <a:off x="4648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{F8059CD2-7C2D-45EC-8F20-C2DB74049CA6}</a:tableStyleId>
              </a:tblPr>
              <a:tblGrid>
                <a:gridCol w="808025"/>
                <a:gridCol w="808025"/>
                <a:gridCol w="806450"/>
                <a:gridCol w="928675"/>
                <a:gridCol w="687375"/>
              </a:tblGrid>
              <a:tr h="77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KB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(Α ∨ C) ∧ (B ∨ ¬C)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α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Α ∨ Β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56" name="Google Shape;256;p16"/>
          <p:cNvCxnSpPr/>
          <p:nvPr/>
        </p:nvCxnSpPr>
        <p:spPr>
          <a:xfrm>
            <a:off x="3419475" y="378936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/>
          <p:nvPr>
            <p:ph type="title"/>
          </p:nvPr>
        </p:nvSpPr>
        <p:spPr>
          <a:xfrm>
            <a:off x="914400" y="457200"/>
            <a:ext cx="7391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aramond"/>
              <a:buNone/>
            </a:pPr>
            <a:r>
              <a:rPr b="0" i="1" lang="en-US" sz="4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62" name="Google Shape;262;p17"/>
          <p:cNvSpPr txBox="1"/>
          <p:nvPr>
            <p:ph idx="1" type="body"/>
          </p:nvPr>
        </p:nvSpPr>
        <p:spPr>
          <a:xfrm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 b="0" i="0" sz="40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0" i="0" sz="26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0" i="0" sz="26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263" name="Google Shape;263;p17"/>
          <p:cNvGraphicFramePr/>
          <p:nvPr/>
        </p:nvGraphicFramePr>
        <p:xfrm>
          <a:off x="1420812" y="17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{F8059CD2-7C2D-45EC-8F20-C2DB74049CA6}</a:tableStyleId>
              </a:tblPr>
              <a:tblGrid>
                <a:gridCol w="808025"/>
                <a:gridCol w="808025"/>
                <a:gridCol w="806450"/>
                <a:gridCol w="2111375"/>
                <a:gridCol w="1512875"/>
              </a:tblGrid>
              <a:tr h="6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KB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(Α ∨ C) ∧ (B ∨ ¬C)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α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Α ∨ Β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66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66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66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264" name="Google Shape;264;p17"/>
          <p:cNvSpPr txBox="1"/>
          <p:nvPr/>
        </p:nvSpPr>
        <p:spPr>
          <a:xfrm>
            <a:off x="5410200" y="2819400"/>
            <a:ext cx="1674812" cy="64135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KB ╞ 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70" name="Google Shape;270;p18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methods</a:t>
            </a:r>
            <a:endParaRPr/>
          </a:p>
          <a:p>
            <a:pPr indent="-273050" lvl="0" marL="27305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❑"/>
            </a:pPr>
            <a:r>
              <a:rPr b="1" i="0" lang="en-US" sz="28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Model checking</a:t>
            </a:r>
            <a:endParaRPr/>
          </a:p>
          <a:p>
            <a:pPr indent="-12192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Truth table enumeration (sound and complete for propositional logic).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 n symbols, the time complexity is </a:t>
            </a:r>
            <a:r>
              <a:rPr b="1" i="0" lang="en-US" sz="20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O(2</a:t>
            </a:r>
            <a:r>
              <a:rPr b="1" baseline="30000" i="0" lang="en-US" sz="20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b="1" i="0" lang="en-US" sz="20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1" lang="en-US" sz="24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►</a:t>
            </a:r>
            <a:r>
              <a:rPr b="1" i="1" lang="en-US" sz="24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Need a smarter way to do inference</a:t>
            </a:r>
            <a:endParaRPr/>
          </a:p>
          <a:p>
            <a:pPr indent="-16510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❑"/>
            </a:pPr>
            <a:r>
              <a:rPr b="1" i="0" lang="en-US" sz="28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Application of inference rules</a:t>
            </a:r>
            <a:endParaRPr/>
          </a:p>
          <a:p>
            <a:pPr indent="-12192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Legitimate (sound) generation of new sentences from old.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Proof = a sequence of inference rule applications.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Can use inference rules as operators in a standard search algorithm.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76" name="Google Shape;276;p19"/>
          <p:cNvSpPr txBox="1"/>
          <p:nvPr>
            <p:ph idx="1" type="body"/>
          </p:nvPr>
        </p:nvSpPr>
        <p:spPr>
          <a:xfrm>
            <a:off x="457200" y="1052512"/>
            <a:ext cx="8229600" cy="565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ctr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1" i="0" lang="en-US" sz="28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Validity and Satisfiability</a:t>
            </a:r>
            <a:endParaRPr/>
          </a:p>
          <a:p>
            <a:pPr indent="-175895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1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sentence is </a:t>
            </a:r>
            <a:r>
              <a:rPr b="1" i="0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valid</a:t>
            </a:r>
            <a:r>
              <a:rPr b="1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(a tautology) if it is true in all models</a:t>
            </a:r>
            <a:endParaRPr/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e.g., </a:t>
            </a:r>
            <a:r>
              <a:rPr b="0" i="1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True</a:t>
            </a: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A </a:t>
            </a: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</a:t>
            </a: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¬A, A </a:t>
            </a:r>
            <a:r>
              <a:rPr b="0" i="0" lang="en-US" sz="1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⇒</a:t>
            </a: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A, (A 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∧</a:t>
            </a: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(A </a:t>
            </a:r>
            <a:r>
              <a:rPr b="0" i="0" lang="en-US" sz="1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⇒</a:t>
            </a: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B)) </a:t>
            </a:r>
            <a:r>
              <a:rPr b="0" i="0" lang="en-US" sz="1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⇒</a:t>
            </a: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B</a:t>
            </a:r>
            <a:endParaRPr/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510"/>
              <a:buFont typeface="Noto Sans Symbols"/>
              <a:buNone/>
            </a:pPr>
            <a:r>
              <a:t/>
            </a:r>
            <a:endParaRPr b="0" i="0" sz="6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Validity is connected to inference via the Deduction Theorem:</a:t>
            </a:r>
            <a:endParaRPr/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0" i="1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		KB </a:t>
            </a:r>
            <a:r>
              <a:rPr b="0" i="0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╞ α if and only if (</a:t>
            </a:r>
            <a:r>
              <a:rPr b="0" i="1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KB </a:t>
            </a:r>
            <a:r>
              <a:rPr b="0" i="0" lang="en-US" sz="24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∧</a:t>
            </a:r>
            <a:r>
              <a:rPr b="0" i="0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 α) is valid</a:t>
            </a:r>
            <a:endParaRPr/>
          </a:p>
          <a:p>
            <a:pPr indent="-175895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1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sentence is </a:t>
            </a:r>
            <a:r>
              <a:rPr b="1" i="0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satisfiable</a:t>
            </a:r>
            <a:r>
              <a:rPr b="1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if it is true in some model</a:t>
            </a:r>
            <a:endParaRPr/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e.g., A </a:t>
            </a: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B</a:t>
            </a:r>
            <a:endParaRPr/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1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sentence is </a:t>
            </a:r>
            <a:r>
              <a:rPr b="1" i="0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unsatisfiable</a:t>
            </a:r>
            <a:r>
              <a:rPr b="1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if it is false in all models</a:t>
            </a:r>
            <a:endParaRPr/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e.g., A 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∧</a:t>
            </a: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¬A</a:t>
            </a:r>
            <a:endParaRPr/>
          </a:p>
          <a:p>
            <a:pPr indent="-175895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CC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Satisfiability is connected to inference via the following:</a:t>
            </a:r>
            <a:endParaRPr/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0" i="1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		KB </a:t>
            </a:r>
            <a:r>
              <a:rPr b="0" i="0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╞ α if and only if (</a:t>
            </a:r>
            <a:r>
              <a:rPr b="0" i="1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KB </a:t>
            </a:r>
            <a:r>
              <a:rPr b="0" i="0" lang="en-US" sz="24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∧</a:t>
            </a:r>
            <a:r>
              <a:rPr b="0" i="0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 ¬α) is unsatisfiable</a:t>
            </a:r>
            <a:endParaRPr/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0" i="0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		(there is no model for which KB=true and α is false)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rgbClr val="99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Propositional logic is the simplest logic.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Char char="⮚"/>
            </a:pPr>
            <a:r>
              <a:rPr b="0" i="0" lang="en-US" sz="32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 Syntax</a:t>
            </a:r>
            <a:endParaRPr/>
          </a:p>
          <a:p>
            <a:pPr indent="-5587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Char char="⮚"/>
            </a:pPr>
            <a:r>
              <a:rPr b="0" i="0" lang="en-US" sz="32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 Semantic</a:t>
            </a:r>
            <a:endParaRPr/>
          </a:p>
          <a:p>
            <a:pPr indent="-5587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Char char="⮚"/>
            </a:pPr>
            <a:r>
              <a:rPr b="0" i="0" lang="en-US" sz="32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 Entailment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82" name="Google Shape;282;p20"/>
          <p:cNvSpPr txBox="1"/>
          <p:nvPr>
            <p:ph idx="1" type="body"/>
          </p:nvPr>
        </p:nvSpPr>
        <p:spPr>
          <a:xfrm>
            <a:off x="457200" y="1174750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Propositional Logic: Inference rules</a:t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 inference rule is sound if the conclusion is true in all cases where the premises are true.</a:t>
            </a:r>
            <a:endParaRPr/>
          </a:p>
          <a:p>
            <a:pPr indent="-12192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α		Premise</a:t>
            </a:r>
            <a:endParaRPr/>
          </a:p>
          <a:p>
            <a:pPr indent="-228600" lvl="2" marL="82232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_____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β		Conclusion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88" name="Google Shape;288;p21"/>
          <p:cNvSpPr txBox="1"/>
          <p:nvPr>
            <p:ph idx="1" type="body"/>
          </p:nvPr>
        </p:nvSpPr>
        <p:spPr>
          <a:xfrm>
            <a:off x="457200" y="1098550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Propositional Logic: An inference rule: </a:t>
            </a:r>
            <a:r>
              <a:rPr b="1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Modus Ponens</a:t>
            </a:r>
            <a:endParaRPr b="1" i="0" sz="20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From an implication and the premise of the implication, you can infer the conclusion.</a:t>
            </a:r>
            <a:endParaRPr/>
          </a:p>
          <a:p>
            <a:pPr indent="-12192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α ⇒ β,    α	Premise</a:t>
            </a:r>
            <a:endParaRPr/>
          </a:p>
          <a:p>
            <a:pPr indent="-228600" lvl="2" marL="82232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___________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β		Conclusion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1" i="0" lang="en-US" sz="28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Example: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“raining implies soggy courts”, “raining”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Infer: “soggy courts”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2192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94" name="Google Shape;294;p22"/>
          <p:cNvSpPr txBox="1"/>
          <p:nvPr>
            <p:ph idx="1" type="body"/>
          </p:nvPr>
        </p:nvSpPr>
        <p:spPr>
          <a:xfrm>
            <a:off x="457200" y="109696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Propositional Logic: An inference rule: </a:t>
            </a:r>
            <a:r>
              <a:rPr b="1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Modus Tollens</a:t>
            </a:r>
            <a:endParaRPr b="1" i="0" sz="20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From an implication and the premise of the implication, you can infer the conclusion.</a:t>
            </a:r>
            <a:endParaRPr/>
          </a:p>
          <a:p>
            <a:pPr indent="-12192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α ⇒ β,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¬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β	Premise</a:t>
            </a:r>
            <a:endParaRPr/>
          </a:p>
          <a:p>
            <a:pPr indent="-228600" lvl="2" marL="82232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___________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¬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α		Conclusion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1" i="0" lang="en-US" sz="28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Example: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“raining implies soggy courts”, “courts not soggy”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Infer: “not raining”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2192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300" name="Google Shape;300;p23"/>
          <p:cNvSpPr txBox="1"/>
          <p:nvPr>
            <p:ph idx="1" type="body"/>
          </p:nvPr>
        </p:nvSpPr>
        <p:spPr>
          <a:xfrm>
            <a:off x="457200" y="109696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Propositional Logic: An inference rule: AND elimination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From a conjunction, you can infer any of the conjuncts.</a:t>
            </a:r>
            <a:endParaRPr/>
          </a:p>
          <a:p>
            <a:pPr indent="-12192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α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∧ α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∧ … ∧ α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Premise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_______________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 α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			Conclusion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Question: show that Modus Ponens and And Elimination are sound? </a:t>
            </a:r>
            <a:endParaRPr/>
          </a:p>
          <a:p>
            <a:pPr indent="-14351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306" name="Google Shape;306;p24"/>
          <p:cNvSpPr txBox="1"/>
          <p:nvPr>
            <p:ph idx="1" type="body"/>
          </p:nvPr>
        </p:nvSpPr>
        <p:spPr>
          <a:xfrm>
            <a:off x="457200" y="1174750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Propositional Logic: other inference rules</a:t>
            </a:r>
            <a:endParaRPr b="1" i="0" sz="16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And-Introduction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α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α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…, α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		Premise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_______________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 α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∧ α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∧ … ∧ α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		Conclusion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Double Negation </a:t>
            </a:r>
            <a:endParaRPr/>
          </a:p>
          <a:p>
            <a:pPr indent="-132715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i="0" sz="26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¬¬α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	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Premise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_______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    α			Conclusion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Rules of equivalence can be used as inference rules. (Tutorial).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6510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/>
          <p:nvPr>
            <p:ph idx="1" type="body"/>
          </p:nvPr>
        </p:nvSpPr>
        <p:spPr>
          <a:xfrm>
            <a:off x="76200" y="1828800"/>
            <a:ext cx="3124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Two sentences are logically equivalent iff they are true in the same models: α ≡ ß iff α╞ β and β╞ α.</a:t>
            </a:r>
            <a:endParaRPr/>
          </a:p>
        </p:txBody>
      </p:sp>
      <p:pic>
        <p:nvPicPr>
          <p:cNvPr id="312" name="Google Shape;312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5624" l="33593" r="3125" t="39582"/>
          <a:stretch/>
        </p:blipFill>
        <p:spPr>
          <a:xfrm>
            <a:off x="3276600" y="2057400"/>
            <a:ext cx="57150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5"/>
          <p:cNvSpPr txBox="1"/>
          <p:nvPr/>
        </p:nvSpPr>
        <p:spPr>
          <a:xfrm>
            <a:off x="1676400" y="1219200"/>
            <a:ext cx="5486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Propositional Logic: Equivalence rules</a:t>
            </a:r>
            <a:endParaRPr/>
          </a:p>
        </p:txBody>
      </p:sp>
      <p:sp>
        <p:nvSpPr>
          <p:cNvPr id="314" name="Google Shape;314;p25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pic>
        <p:nvPicPr>
          <p:cNvPr id="320" name="Google Shape;320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66800"/>
            <a:ext cx="8229600" cy="50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/>
          <p:nvPr>
            <p:ph idx="1" type="body"/>
          </p:nvPr>
        </p:nvSpPr>
        <p:spPr>
          <a:xfrm>
            <a:off x="381000" y="1219200"/>
            <a:ext cx="7772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x,y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true if there is a pit in [x,y]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x,y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true if there is a wumpus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in [x,y], dead or alive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x,y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if agent perceives breeze in [x,y]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x,y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if agent perceives stench in [x,y]</a:t>
            </a:r>
            <a:endParaRPr/>
          </a:p>
        </p:txBody>
      </p:sp>
      <p:pic>
        <p:nvPicPr>
          <p:cNvPr id="326" name="Google Shape;32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1295400"/>
            <a:ext cx="36957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7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Inference and proofs</a:t>
            </a:r>
            <a:endParaRPr/>
          </a:p>
        </p:txBody>
      </p:sp>
      <p:sp>
        <p:nvSpPr>
          <p:cNvPr id="328" name="Google Shape;328;p27"/>
          <p:cNvSpPr txBox="1"/>
          <p:nvPr/>
        </p:nvSpPr>
        <p:spPr>
          <a:xfrm>
            <a:off x="457200" y="4267200"/>
            <a:ext cx="4572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¬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⇔ 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⇔ 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29" name="Google Shape;329;p27"/>
          <p:cNvSpPr txBox="1"/>
          <p:nvPr/>
        </p:nvSpPr>
        <p:spPr>
          <a:xfrm>
            <a:off x="457200" y="3714750"/>
            <a:ext cx="31765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Our goal is to derive ¬ P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/>
          </a:p>
        </p:txBody>
      </p:sp>
      <p:sp>
        <p:nvSpPr>
          <p:cNvPr id="330" name="Google Shape;330;p27"/>
          <p:cNvSpPr txBox="1"/>
          <p:nvPr/>
        </p:nvSpPr>
        <p:spPr>
          <a:xfrm>
            <a:off x="457200" y="5410200"/>
            <a:ext cx="3140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True in all wumpus worlds</a:t>
            </a:r>
            <a:endParaRPr/>
          </a:p>
        </p:txBody>
      </p:sp>
      <p:sp>
        <p:nvSpPr>
          <p:cNvPr id="331" name="Google Shape;331;p27"/>
          <p:cNvSpPr txBox="1"/>
          <p:nvPr/>
        </p:nvSpPr>
        <p:spPr>
          <a:xfrm>
            <a:off x="457200" y="5845175"/>
            <a:ext cx="32004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¬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1295400"/>
            <a:ext cx="36957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8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Inference and proofs</a:t>
            </a:r>
            <a:endParaRPr/>
          </a:p>
        </p:txBody>
      </p:sp>
      <p:sp>
        <p:nvSpPr>
          <p:cNvPr id="338" name="Google Shape;338;p28"/>
          <p:cNvSpPr txBox="1"/>
          <p:nvPr/>
        </p:nvSpPr>
        <p:spPr>
          <a:xfrm>
            <a:off x="457200" y="1524000"/>
            <a:ext cx="4572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¬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⇔ 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⇔ 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39" name="Google Shape;339;p28"/>
          <p:cNvSpPr txBox="1"/>
          <p:nvPr/>
        </p:nvSpPr>
        <p:spPr>
          <a:xfrm>
            <a:off x="457200" y="971550"/>
            <a:ext cx="31765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Our goal is to derive ¬ P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/>
          </a:p>
        </p:txBody>
      </p:sp>
      <p:sp>
        <p:nvSpPr>
          <p:cNvPr id="340" name="Google Shape;340;p28"/>
          <p:cNvSpPr txBox="1"/>
          <p:nvPr/>
        </p:nvSpPr>
        <p:spPr>
          <a:xfrm>
            <a:off x="457200" y="2667000"/>
            <a:ext cx="3140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True in all wumpus worlds</a:t>
            </a:r>
            <a:endParaRPr/>
          </a:p>
        </p:txBody>
      </p:sp>
      <p:sp>
        <p:nvSpPr>
          <p:cNvPr id="341" name="Google Shape;341;p28"/>
          <p:cNvSpPr txBox="1"/>
          <p:nvPr/>
        </p:nvSpPr>
        <p:spPr>
          <a:xfrm>
            <a:off x="457200" y="3101975"/>
            <a:ext cx="32004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¬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endParaRPr/>
          </a:p>
        </p:txBody>
      </p:sp>
      <p:pic>
        <p:nvPicPr>
          <p:cNvPr id="342" name="Google Shape;34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5470525"/>
            <a:ext cx="4343400" cy="3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8"/>
          <p:cNvSpPr txBox="1"/>
          <p:nvPr/>
        </p:nvSpPr>
        <p:spPr>
          <a:xfrm>
            <a:off x="441325" y="4994275"/>
            <a:ext cx="43068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Apply biconditional elimination to R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44" name="Google Shape;344;p28"/>
          <p:cNvSpPr txBox="1"/>
          <p:nvPr/>
        </p:nvSpPr>
        <p:spPr>
          <a:xfrm>
            <a:off x="381000" y="6000750"/>
            <a:ext cx="55499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(B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⇒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 </a:t>
            </a: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∧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⇒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Inference and proofs</a:t>
            </a:r>
            <a:endParaRPr/>
          </a:p>
        </p:txBody>
      </p:sp>
      <p:sp>
        <p:nvSpPr>
          <p:cNvPr id="350" name="Google Shape;350;p29"/>
          <p:cNvSpPr txBox="1"/>
          <p:nvPr/>
        </p:nvSpPr>
        <p:spPr>
          <a:xfrm>
            <a:off x="457200" y="1524000"/>
            <a:ext cx="4572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¬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⇔ 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⇔ 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51" name="Google Shape;351;p29"/>
          <p:cNvSpPr txBox="1"/>
          <p:nvPr/>
        </p:nvSpPr>
        <p:spPr>
          <a:xfrm>
            <a:off x="457200" y="971550"/>
            <a:ext cx="31765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Our goal is to derive ¬ P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/>
          </a:p>
        </p:txBody>
      </p:sp>
      <p:sp>
        <p:nvSpPr>
          <p:cNvPr id="352" name="Google Shape;352;p29"/>
          <p:cNvSpPr txBox="1"/>
          <p:nvPr/>
        </p:nvSpPr>
        <p:spPr>
          <a:xfrm>
            <a:off x="457200" y="2667000"/>
            <a:ext cx="3140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True in all wumpus worlds</a:t>
            </a:r>
            <a:endParaRPr/>
          </a:p>
        </p:txBody>
      </p:sp>
      <p:sp>
        <p:nvSpPr>
          <p:cNvPr id="353" name="Google Shape;353;p29"/>
          <p:cNvSpPr txBox="1"/>
          <p:nvPr/>
        </p:nvSpPr>
        <p:spPr>
          <a:xfrm>
            <a:off x="457200" y="3101975"/>
            <a:ext cx="32004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¬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endParaRPr/>
          </a:p>
        </p:txBody>
      </p:sp>
      <p:pic>
        <p:nvPicPr>
          <p:cNvPr id="354" name="Google Shape;35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5470525"/>
            <a:ext cx="4343400" cy="3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9"/>
          <p:cNvSpPr txBox="1"/>
          <p:nvPr/>
        </p:nvSpPr>
        <p:spPr>
          <a:xfrm>
            <a:off x="441325" y="4994275"/>
            <a:ext cx="43068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Apply biconditional elimination to R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pic>
        <p:nvPicPr>
          <p:cNvPr id="356" name="Google Shape;35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143000"/>
            <a:ext cx="210502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9"/>
          <p:cNvSpPr txBox="1"/>
          <p:nvPr/>
        </p:nvSpPr>
        <p:spPr>
          <a:xfrm>
            <a:off x="5029200" y="609600"/>
            <a:ext cx="32591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Apply and elimination to R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58" name="Google Shape;358;p29"/>
          <p:cNvSpPr txBox="1"/>
          <p:nvPr/>
        </p:nvSpPr>
        <p:spPr>
          <a:xfrm>
            <a:off x="5029200" y="1752600"/>
            <a:ext cx="29797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((P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⇒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</p:txBody>
      </p:sp>
      <p:grpSp>
        <p:nvGrpSpPr>
          <p:cNvPr id="359" name="Google Shape;359;p29"/>
          <p:cNvGrpSpPr/>
          <p:nvPr/>
        </p:nvGrpSpPr>
        <p:grpSpPr>
          <a:xfrm>
            <a:off x="5029200" y="2355850"/>
            <a:ext cx="3349625" cy="1377950"/>
            <a:chOff x="5029200" y="2356104"/>
            <a:chExt cx="3348994" cy="1377696"/>
          </a:xfrm>
        </p:grpSpPr>
        <p:pic>
          <p:nvPicPr>
            <p:cNvPr id="360" name="Google Shape;360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29200" y="2889504"/>
              <a:ext cx="2590800" cy="3108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" name="Google Shape;361;p29"/>
            <p:cNvSpPr txBox="1"/>
            <p:nvPr/>
          </p:nvSpPr>
          <p:spPr>
            <a:xfrm>
              <a:off x="5029200" y="2356104"/>
              <a:ext cx="312938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Apply contraposition to R</a:t>
              </a:r>
              <a:r>
                <a:rPr b="0" baseline="-25000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62" name="Google Shape;362;p29"/>
            <p:cNvSpPr txBox="1"/>
            <p:nvPr/>
          </p:nvSpPr>
          <p:spPr>
            <a:xfrm>
              <a:off x="5029200" y="3333690"/>
              <a:ext cx="33489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: (¬B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1,1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2000" u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⇒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¬ (P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1,2 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∨ P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2,1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 )</a:t>
              </a:r>
              <a:endParaRPr/>
            </a:p>
          </p:txBody>
        </p:sp>
      </p:grpSp>
      <p:grpSp>
        <p:nvGrpSpPr>
          <p:cNvPr id="363" name="Google Shape;363;p29"/>
          <p:cNvGrpSpPr/>
          <p:nvPr/>
        </p:nvGrpSpPr>
        <p:grpSpPr>
          <a:xfrm>
            <a:off x="5051425" y="3940175"/>
            <a:ext cx="3178175" cy="1165225"/>
            <a:chOff x="5052127" y="3940314"/>
            <a:chExt cx="3177473" cy="1165086"/>
          </a:xfrm>
        </p:grpSpPr>
        <p:sp>
          <p:nvSpPr>
            <p:cNvPr id="364" name="Google Shape;364;p29"/>
            <p:cNvSpPr txBox="1"/>
            <p:nvPr/>
          </p:nvSpPr>
          <p:spPr>
            <a:xfrm>
              <a:off x="5052127" y="3940314"/>
              <a:ext cx="3177473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Apply Modus Ponens and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the percept ¬B</a:t>
              </a:r>
              <a:r>
                <a:rPr b="0" baseline="-25000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1,1</a:t>
              </a:r>
              <a:r>
                <a:rPr b="0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365" name="Google Shape;365;p29"/>
            <p:cNvSpPr txBox="1"/>
            <p:nvPr/>
          </p:nvSpPr>
          <p:spPr>
            <a:xfrm>
              <a:off x="5808948" y="4705290"/>
              <a:ext cx="22268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: ¬ (P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1,2 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∨ P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2,1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endParaRPr/>
            </a:p>
          </p:txBody>
        </p:sp>
      </p:grpSp>
      <p:sp>
        <p:nvSpPr>
          <p:cNvPr id="366" name="Google Shape;366;p29"/>
          <p:cNvSpPr txBox="1"/>
          <p:nvPr/>
        </p:nvSpPr>
        <p:spPr>
          <a:xfrm>
            <a:off x="5791200" y="5162550"/>
            <a:ext cx="2362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¬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 </a:t>
            </a: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∧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¬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67" name="Google Shape;367;p29"/>
          <p:cNvSpPr txBox="1"/>
          <p:nvPr/>
        </p:nvSpPr>
        <p:spPr>
          <a:xfrm>
            <a:off x="5257800" y="5638800"/>
            <a:ext cx="36925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Garamond"/>
              <a:buNone/>
            </a:pPr>
            <a:r>
              <a:rPr b="1" i="0" lang="en-US" sz="18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We can apply any search algorithms</a:t>
            </a:r>
            <a:endParaRPr/>
          </a:p>
        </p:txBody>
      </p:sp>
      <p:sp>
        <p:nvSpPr>
          <p:cNvPr id="368" name="Google Shape;368;p29"/>
          <p:cNvSpPr txBox="1"/>
          <p:nvPr/>
        </p:nvSpPr>
        <p:spPr>
          <a:xfrm>
            <a:off x="381000" y="6000750"/>
            <a:ext cx="55499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(B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⇒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 </a:t>
            </a: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∧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⇒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Batang"/>
                <a:ea typeface="Batang"/>
                <a:cs typeface="Batang"/>
                <a:sym typeface="Batang"/>
              </a:rPr>
              <a:t>Syntax</a:t>
            </a:r>
            <a:endParaRPr/>
          </a:p>
        </p:txBody>
      </p:sp>
      <p:sp>
        <p:nvSpPr>
          <p:cNvPr id="161" name="Google Shape;161;p3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Batang"/>
              <a:buNone/>
            </a:pPr>
            <a:r>
              <a:rPr b="0" i="0" lang="en-US" sz="4000" u="none">
                <a:solidFill>
                  <a:srgbClr val="FFFFFF"/>
                </a:solidFill>
                <a:latin typeface="Batang"/>
                <a:ea typeface="Batang"/>
                <a:cs typeface="Batang"/>
                <a:sym typeface="Batang"/>
              </a:rPr>
              <a:t>Propositional Logic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Search algorithms such as IDS are complete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But if the set of rules are inadequate, for example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we remove the biconditional rule</a:t>
            </a:r>
            <a:endParaRPr/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proof would not go through</a:t>
            </a:r>
            <a:endParaRPr/>
          </a:p>
        </p:txBody>
      </p:sp>
      <p:sp>
        <p:nvSpPr>
          <p:cNvPr id="374" name="Google Shape;374;p30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Completeness of Inference Algorithms</a:t>
            </a:r>
            <a:endParaRPr/>
          </a:p>
        </p:txBody>
      </p:sp>
      <p:pic>
        <p:nvPicPr>
          <p:cNvPr id="375" name="Google Shape;37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895600"/>
            <a:ext cx="4343400" cy="3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381" name="Google Shape;381;p31"/>
          <p:cNvSpPr txBox="1"/>
          <p:nvPr>
            <p:ph idx="1" type="body"/>
          </p:nvPr>
        </p:nvSpPr>
        <p:spPr>
          <a:xfrm>
            <a:off x="457200" y="1204912"/>
            <a:ext cx="8229600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Resolution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Unit Resolution inference rule: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… ∨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… ∨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1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… ∨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i-1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i+1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… ∨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baseline="-25000" i="1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where </a:t>
            </a:r>
            <a:r>
              <a:rPr b="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</a:t>
            </a:r>
            <a:r>
              <a:rPr b="0" baseline="-2500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</a:t>
            </a:r>
            <a:r>
              <a:rPr b="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and </a:t>
            </a:r>
            <a:r>
              <a:rPr b="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 </a:t>
            </a: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are complementary literals: </a:t>
            </a:r>
            <a:r>
              <a:rPr b="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 </a:t>
            </a: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¬</a:t>
            </a:r>
            <a:r>
              <a:rPr b="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</a:t>
            </a:r>
            <a:r>
              <a:rPr b="0" baseline="-2500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baseline="-25000" i="1" sz="26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382" name="Google Shape;382;p31"/>
          <p:cNvCxnSpPr/>
          <p:nvPr/>
        </p:nvCxnSpPr>
        <p:spPr>
          <a:xfrm>
            <a:off x="1908175" y="2895600"/>
            <a:ext cx="54721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388" name="Google Shape;388;p32"/>
          <p:cNvSpPr txBox="1"/>
          <p:nvPr>
            <p:ph idx="1" type="body"/>
          </p:nvPr>
        </p:nvSpPr>
        <p:spPr>
          <a:xfrm>
            <a:off x="457200" y="1204912"/>
            <a:ext cx="8229600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Resolution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Unit Resolution inference rule:</a:t>
            </a:r>
            <a:endParaRPr/>
          </a:p>
          <a:p>
            <a:pPr indent="-469265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2,2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3,1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¬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2,2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</a:pPr>
            <a:r>
              <a:t/>
            </a:r>
            <a:endParaRPr b="0" i="1" sz="1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3,1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If there’s a pit in one of [1,1], [2,2] and [3,1], and it’s not in [2,2], then it’s in [1,1] or [3,1]</a:t>
            </a:r>
            <a:endParaRPr/>
          </a:p>
        </p:txBody>
      </p:sp>
      <p:cxnSp>
        <p:nvCxnSpPr>
          <p:cNvPr id="389" name="Google Shape;389;p32"/>
          <p:cNvCxnSpPr/>
          <p:nvPr/>
        </p:nvCxnSpPr>
        <p:spPr>
          <a:xfrm>
            <a:off x="1908175" y="3276600"/>
            <a:ext cx="54721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395" name="Google Shape;395;p33"/>
          <p:cNvSpPr txBox="1"/>
          <p:nvPr>
            <p:ph idx="1" type="body"/>
          </p:nvPr>
        </p:nvSpPr>
        <p:spPr>
          <a:xfrm>
            <a:off x="457200" y="1204912"/>
            <a:ext cx="8229600" cy="3900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Resolution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Full resolution inference rule: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…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  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…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…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j-1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j+1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baseline="-25000" i="1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where </a:t>
            </a:r>
            <a:r>
              <a:rPr b="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</a:t>
            </a:r>
            <a:r>
              <a:rPr b="0" baseline="-2500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</a:t>
            </a:r>
            <a:r>
              <a:rPr b="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and </a:t>
            </a:r>
            <a:r>
              <a:rPr b="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</a:t>
            </a:r>
            <a:r>
              <a:rPr b="0" baseline="-2500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j</a:t>
            </a:r>
            <a:r>
              <a:rPr b="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are complementary literals.</a:t>
            </a:r>
            <a:endParaRPr/>
          </a:p>
        </p:txBody>
      </p:sp>
      <p:cxnSp>
        <p:nvCxnSpPr>
          <p:cNvPr id="396" name="Google Shape;396;p33"/>
          <p:cNvCxnSpPr/>
          <p:nvPr/>
        </p:nvCxnSpPr>
        <p:spPr>
          <a:xfrm>
            <a:off x="539750" y="3200400"/>
            <a:ext cx="77771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402" name="Google Shape;402;p34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Resolution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simplicity let’s consider clauses of length two: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¬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baseline="-25000" i="1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 b="0" baseline="-2500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2192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3" name="Google Shape;403;p34"/>
          <p:cNvSpPr txBox="1"/>
          <p:nvPr/>
        </p:nvSpPr>
        <p:spPr>
          <a:xfrm>
            <a:off x="611187" y="3573462"/>
            <a:ext cx="7920037" cy="2586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derive the soundness of resolution consider the values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take: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• If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True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then since we know that ¬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holds, it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must be the case that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l3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True.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• If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False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then since we know that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holds, it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must be the case that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True.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404" name="Google Shape;404;p34"/>
          <p:cNvCxnSpPr/>
          <p:nvPr/>
        </p:nvCxnSpPr>
        <p:spPr>
          <a:xfrm>
            <a:off x="2987675" y="2781300"/>
            <a:ext cx="29527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410" name="Google Shape;410;p35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factoring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multiple copies of literals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¬ 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 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baseline="-25000" i="1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2192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411" name="Google Shape;411;p35"/>
          <p:cNvCxnSpPr/>
          <p:nvPr/>
        </p:nvCxnSpPr>
        <p:spPr>
          <a:xfrm>
            <a:off x="3048000" y="3200400"/>
            <a:ext cx="29527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417" name="Google Shape;417;p36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Resolution</a:t>
            </a:r>
            <a:endParaRPr b="0" i="0" sz="2400" u="non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1. Properties of the resolution rule:</a:t>
            </a:r>
            <a:endParaRPr/>
          </a:p>
          <a:p>
            <a:pPr indent="-533400" lvl="1" marL="990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• Sound</a:t>
            </a:r>
            <a:endParaRPr/>
          </a:p>
          <a:p>
            <a:pPr indent="-533400" lvl="1" marL="990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• Complete (yields to a complete inference algorithm).</a:t>
            </a:r>
            <a:endParaRPr/>
          </a:p>
          <a:p>
            <a:pPr indent="-533400" lvl="1" marL="990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2. The resolution rule forms the basis for a family of complete inference algorithms.</a:t>
            </a:r>
            <a:endParaRPr/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3. Resolution rule is used to either confirm or refute a sentence but it cannot be used to enumerate true sentences.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423" name="Google Shape;423;p37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rPr b="0" i="0" lang="en-US" sz="36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Resolution</a:t>
            </a:r>
            <a:endParaRPr/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4. Resolution can be applied only to disjunctions of literals. How can  it lead to a complete inference procedure for all propositional logic?</a:t>
            </a:r>
            <a:endParaRPr/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5. Any knowledge base can be expressed as a conjunction of disjunctions (conjunctive normal form, CNF).</a:t>
            </a:r>
            <a:endParaRPr/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   E.g., (A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¬B) 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(B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¬C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¬D)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429" name="Google Shape;429;p38"/>
          <p:cNvSpPr txBox="1"/>
          <p:nvPr>
            <p:ph idx="1" type="body"/>
          </p:nvPr>
        </p:nvSpPr>
        <p:spPr>
          <a:xfrm>
            <a:off x="457200" y="1174750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rPr b="0" i="0" lang="en-US" sz="3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Resolution: Inference procedure: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rPr b="0" i="0" lang="en-US" sz="3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Example of proof  by contradiction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KB 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(B</a:t>
            </a:r>
            <a:r>
              <a:rPr b="0" baseline="-2500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⇔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</a:t>
            </a:r>
            <a:r>
              <a:rPr b="0" baseline="-2500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1,2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b="0" baseline="-2500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2,1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 ∧ ¬ B</a:t>
            </a:r>
            <a:r>
              <a:rPr b="0" baseline="-2500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</a:t>
            </a:r>
            <a:endParaRPr/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 = ¬P</a:t>
            </a:r>
            <a:r>
              <a:rPr b="0" baseline="-2500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1,2</a:t>
            </a:r>
            <a:endParaRPr/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convert (KB ∧ ¬</a:t>
            </a:r>
            <a:r>
              <a:rPr b="0" i="0" lang="en-US" sz="2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to CNF and apply IP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/>
          <p:nvPr>
            <p:ph type="title"/>
          </p:nvPr>
        </p:nvSpPr>
        <p:spPr>
          <a:xfrm>
            <a:off x="914400" y="304800"/>
            <a:ext cx="7772400" cy="1036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Conversion to CNF</a:t>
            </a:r>
            <a:endParaRPr/>
          </a:p>
        </p:txBody>
      </p:sp>
      <p:sp>
        <p:nvSpPr>
          <p:cNvPr id="435" name="Google Shape;435;p39"/>
          <p:cNvSpPr txBox="1"/>
          <p:nvPr>
            <p:ph idx="1" type="body"/>
          </p:nvPr>
        </p:nvSpPr>
        <p:spPr>
          <a:xfrm>
            <a:off x="533400" y="1447800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⇔ (P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∨ P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2,1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Eliminate ⇔, replacing α ⇔ β with (α ⇒ β)∧(β ⇒ α).</a:t>
            </a:r>
            <a:endParaRPr/>
          </a:p>
          <a:p>
            <a:pPr indent="-381000" lvl="1" marL="8382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(B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⇒ (P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∨ 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)) ∧ ((P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∨ 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⇒ B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304800" lvl="4" marL="21336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Libre Baskervill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 Eliminate ⇒, replacing α ⇒ β with ¬α∨ β.</a:t>
            </a:r>
            <a:endParaRPr/>
          </a:p>
          <a:p>
            <a:pPr indent="-381000" lvl="1" marL="8382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(¬B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∨ 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∨ 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∧ (¬(P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∨ 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∨ B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304800" lvl="4" marL="21336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Libre Baskervill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 Move ¬ inwards using de Morgan's rules and double-negation:</a:t>
            </a:r>
            <a:endParaRPr/>
          </a:p>
          <a:p>
            <a:pPr indent="-381000" lvl="1" marL="8382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(¬B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∨ 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∧ ((¬P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∧ ¬P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∨ B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304800" lvl="4" marL="21336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Libre Baskervill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 Apply distributive law (∧ over ∨) and flatten:</a:t>
            </a:r>
            <a:endParaRPr/>
          </a:p>
          <a:p>
            <a:pPr indent="-381000" lvl="1" marL="8382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(¬B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∨ 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∨ 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∧ (¬P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B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∧ (¬P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∨ B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457200" y="1066800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SYNTAX </a:t>
            </a:r>
            <a:endParaRPr/>
          </a:p>
          <a:p>
            <a:pPr indent="-273050" lvl="0" marL="27305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 defines the allowable sentences.</a:t>
            </a:r>
            <a:endParaRPr/>
          </a:p>
          <a:p>
            <a:pPr indent="-273050" lvl="0" marL="27305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Atomic sentences</a:t>
            </a:r>
            <a:endParaRPr/>
          </a:p>
          <a:p>
            <a:pPr indent="-14351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Logical constants: true, false </a:t>
            </a:r>
            <a:endParaRPr/>
          </a:p>
          <a:p>
            <a:pPr indent="-12064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Propositional symbols: P, Q, S, ...  </a:t>
            </a:r>
            <a:endParaRPr/>
          </a:p>
          <a:p>
            <a:pPr indent="-22859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Complex sentences</a:t>
            </a:r>
            <a:endParaRPr/>
          </a:p>
          <a:p>
            <a:pPr indent="-14351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Times New Roman"/>
              <a:buChar char="─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they are constructed from simpler sentences using logical connectives and wrapping parentheses: ( … ).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"/>
          <p:cNvSpPr txBox="1"/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Resolution</a:t>
            </a:r>
            <a:endParaRPr/>
          </a:p>
        </p:txBody>
      </p:sp>
      <p:sp>
        <p:nvSpPr>
          <p:cNvPr id="441" name="Google Shape;441;p40"/>
          <p:cNvSpPr txBox="1"/>
          <p:nvPr>
            <p:ph idx="1" type="body"/>
          </p:nvPr>
        </p:nvSpPr>
        <p:spPr>
          <a:xfrm>
            <a:off x="381000" y="9906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Resolution: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inference rule for CNF: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sound and complete!</a:t>
            </a:r>
            <a:endParaRPr/>
          </a:p>
        </p:txBody>
      </p:sp>
      <p:pic>
        <p:nvPicPr>
          <p:cNvPr id="442" name="Google Shape;44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0"/>
            <a:ext cx="2209800" cy="14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0"/>
          <p:cNvSpPr txBox="1"/>
          <p:nvPr/>
        </p:nvSpPr>
        <p:spPr>
          <a:xfrm>
            <a:off x="2895600" y="1752600"/>
            <a:ext cx="6064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“If A or B or C is true, but not A, then B or C must be true.”</a:t>
            </a:r>
            <a:endParaRPr/>
          </a:p>
        </p:txBody>
      </p:sp>
      <p:pic>
        <p:nvPicPr>
          <p:cNvPr id="444" name="Google Shape;44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200400"/>
            <a:ext cx="1981200" cy="14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0"/>
          <p:cNvSpPr txBox="1"/>
          <p:nvPr/>
        </p:nvSpPr>
        <p:spPr>
          <a:xfrm>
            <a:off x="2895600" y="3200400"/>
            <a:ext cx="58864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“If A is false then B or C must be true, or if A is 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D or E must be true, hence since A is either true or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false, B or C or D or E must be true.” </a:t>
            </a:r>
            <a:endParaRPr/>
          </a:p>
        </p:txBody>
      </p:sp>
      <p:pic>
        <p:nvPicPr>
          <p:cNvPr id="446" name="Google Shape;446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4953000"/>
            <a:ext cx="1524000" cy="14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0"/>
          <p:cNvSpPr txBox="1"/>
          <p:nvPr/>
        </p:nvSpPr>
        <p:spPr>
          <a:xfrm>
            <a:off x="3733800" y="5638800"/>
            <a:ext cx="1530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Simplification</a:t>
            </a:r>
            <a:endParaRPr/>
          </a:p>
        </p:txBody>
      </p:sp>
      <p:cxnSp>
        <p:nvCxnSpPr>
          <p:cNvPr id="448" name="Google Shape;448;p40"/>
          <p:cNvCxnSpPr/>
          <p:nvPr/>
        </p:nvCxnSpPr>
        <p:spPr>
          <a:xfrm flipH="1">
            <a:off x="2057400" y="5867400"/>
            <a:ext cx="15240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454" name="Google Shape;454;p41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Resolution: Inference procedure</a:t>
            </a:r>
            <a:endParaRPr b="0" i="0" sz="2400" u="non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6. Inference procedures based on resolution work by using the principle of proof by contradiction: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show that KB ╞ 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we show that (KB ∧ ¬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is unsatisfiable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process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1. convert KB ∧ ¬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to CNF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  2. resolution rule is applied to the resulting clauses.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 txBox="1"/>
          <p:nvPr>
            <p:ph type="title"/>
          </p:nvPr>
        </p:nvSpPr>
        <p:spPr>
          <a:xfrm>
            <a:off x="914400" y="381000"/>
            <a:ext cx="7772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Resolution example</a:t>
            </a:r>
            <a:endParaRPr/>
          </a:p>
        </p:txBody>
      </p:sp>
      <p:sp>
        <p:nvSpPr>
          <p:cNvPr id="460" name="Google Shape;460;p42"/>
          <p:cNvSpPr txBox="1"/>
          <p:nvPr>
            <p:ph idx="1" type="body"/>
          </p:nvPr>
        </p:nvSpPr>
        <p:spPr>
          <a:xfrm>
            <a:off x="914400" y="14478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KB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(B</a:t>
            </a:r>
            <a:r>
              <a:rPr b="0" baseline="-2500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⇔ (P</a:t>
            </a:r>
            <a:r>
              <a:rPr b="0" baseline="-2500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P</a:t>
            </a:r>
            <a:r>
              <a:rPr b="0" baseline="-2500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2,1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)) ∧¬ B</a:t>
            </a:r>
            <a:r>
              <a:rPr b="0" baseline="-2500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α = ¬P</a:t>
            </a:r>
            <a:r>
              <a:rPr b="0" baseline="-2500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</a:t>
            </a:r>
            <a:endParaRPr/>
          </a:p>
        </p:txBody>
      </p:sp>
      <p:pic>
        <p:nvPicPr>
          <p:cNvPr descr="wumpus-resolution" id="461" name="Google Shape;46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505200"/>
            <a:ext cx="80105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2743200"/>
            <a:ext cx="998537" cy="284162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2"/>
          <p:cNvSpPr/>
          <p:nvPr/>
        </p:nvSpPr>
        <p:spPr>
          <a:xfrm rot="5400000">
            <a:off x="4953000" y="-76200"/>
            <a:ext cx="304800" cy="6705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4" name="Google Shape;464;p42"/>
          <p:cNvCxnSpPr/>
          <p:nvPr/>
        </p:nvCxnSpPr>
        <p:spPr>
          <a:xfrm flipH="1" rot="10800000">
            <a:off x="8077200" y="5334000"/>
            <a:ext cx="228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65" name="Google Shape;465;p42"/>
          <p:cNvSpPr txBox="1"/>
          <p:nvPr/>
        </p:nvSpPr>
        <p:spPr>
          <a:xfrm>
            <a:off x="7908925" y="6132512"/>
            <a:ext cx="11366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False 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worlds</a:t>
            </a:r>
            <a:endParaRPr/>
          </a:p>
        </p:txBody>
      </p:sp>
      <p:cxnSp>
        <p:nvCxnSpPr>
          <p:cNvPr id="466" name="Google Shape;466;p42"/>
          <p:cNvCxnSpPr/>
          <p:nvPr/>
        </p:nvCxnSpPr>
        <p:spPr>
          <a:xfrm rot="10800000">
            <a:off x="1371600" y="4724400"/>
            <a:ext cx="1524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7" name="Google Shape;467;p42"/>
          <p:cNvCxnSpPr/>
          <p:nvPr/>
        </p:nvCxnSpPr>
        <p:spPr>
          <a:xfrm flipH="1" rot="10800000">
            <a:off x="1676400" y="4800600"/>
            <a:ext cx="9906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8" name="Google Shape;468;p42"/>
          <p:cNvCxnSpPr/>
          <p:nvPr/>
        </p:nvCxnSpPr>
        <p:spPr>
          <a:xfrm flipH="1" rot="10800000">
            <a:off x="1981200" y="4724400"/>
            <a:ext cx="22098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9" name="Google Shape;469;p42"/>
          <p:cNvCxnSpPr/>
          <p:nvPr/>
        </p:nvCxnSpPr>
        <p:spPr>
          <a:xfrm flipH="1" rot="10800000">
            <a:off x="2438400" y="4800600"/>
            <a:ext cx="32766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70" name="Google Shape;470;p42"/>
          <p:cNvSpPr txBox="1"/>
          <p:nvPr/>
        </p:nvSpPr>
        <p:spPr>
          <a:xfrm>
            <a:off x="1355725" y="5903912"/>
            <a:ext cx="717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476" name="Google Shape;476;p43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rPr b="0" i="0" lang="en-US" sz="3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Resolution: Inference procedure</a:t>
            </a:r>
            <a:endParaRPr/>
          </a:p>
          <a:p>
            <a:pPr indent="-609600" lvl="0" marL="60960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Function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PL-RESOLUTION(KB,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returns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true or false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Clauses ← the set of clauses in the CNF representation of  (KB∧¬</a:t>
            </a: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;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 ←{};</a:t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Loop Do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each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(C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in clauses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do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resolvents ← PL-RESOLVE (C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);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resolvents contains the empty clause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 return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true;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New ← New ∪ resolvents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End for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 ⊆ Clauses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 return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false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Clauses ← Clauses ∪ new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End Loop </a:t>
            </a:r>
            <a:r>
              <a:rPr b="1" lang="en-US" sz="2000"/>
              <a:t> </a:t>
            </a:r>
            <a:endParaRPr/>
          </a:p>
        </p:txBody>
      </p:sp>
      <p:cxnSp>
        <p:nvCxnSpPr>
          <p:cNvPr id="477" name="Google Shape;477;p43"/>
          <p:cNvCxnSpPr/>
          <p:nvPr/>
        </p:nvCxnSpPr>
        <p:spPr>
          <a:xfrm>
            <a:off x="468312" y="1844675"/>
            <a:ext cx="84248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8" name="Google Shape;478;p43"/>
          <p:cNvCxnSpPr/>
          <p:nvPr/>
        </p:nvCxnSpPr>
        <p:spPr>
          <a:xfrm>
            <a:off x="468312" y="6165850"/>
            <a:ext cx="8353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484" name="Google Shape;484;p44"/>
          <p:cNvSpPr txBox="1"/>
          <p:nvPr>
            <p:ph idx="1" type="body"/>
          </p:nvPr>
        </p:nvSpPr>
        <p:spPr>
          <a:xfrm>
            <a:off x="381000" y="1052512"/>
            <a:ext cx="84582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rPr b="0" i="0" lang="en-US" sz="3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Resolution: Inference procedure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Function PL-RESOLVE (C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) applies the resolution rule to (C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).</a:t>
            </a:r>
            <a:endParaRPr/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process continues until one of two things happens:</a:t>
            </a:r>
            <a:endParaRPr/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There are no new clauses that can be added, in which case KB does not entail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or</a:t>
            </a:r>
            <a:endParaRPr/>
          </a:p>
          <a:p>
            <a:pPr indent="-533400" lvl="1" marL="990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Two clauses resolve to yield the empty clause, in which case KB entails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Batang"/>
              <a:buNone/>
            </a:pPr>
            <a:r>
              <a:rPr b="0" i="0" lang="en-US" sz="4000" u="none">
                <a:solidFill>
                  <a:srgbClr val="FFFFFF"/>
                </a:solidFill>
                <a:latin typeface="Batang"/>
                <a:ea typeface="Batang"/>
                <a:cs typeface="Batang"/>
                <a:sym typeface="Batang"/>
              </a:rPr>
              <a:t>Horn Clauses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6"/>
          <p:cNvSpPr txBox="1"/>
          <p:nvPr>
            <p:ph type="title"/>
          </p:nvPr>
        </p:nvSpPr>
        <p:spPr>
          <a:xfrm>
            <a:off x="381000" y="2286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Horn Clauses</a:t>
            </a:r>
            <a:endParaRPr/>
          </a:p>
        </p:txBody>
      </p:sp>
      <p:sp>
        <p:nvSpPr>
          <p:cNvPr id="495" name="Google Shape;495;p46"/>
          <p:cNvSpPr txBox="1"/>
          <p:nvPr/>
        </p:nvSpPr>
        <p:spPr>
          <a:xfrm>
            <a:off x="295275" y="1143000"/>
            <a:ext cx="8696325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Resolution can be exponential in space and time.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we can reduce all clauses to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“Horn clauses”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resolution is </a:t>
            </a:r>
            <a:r>
              <a:rPr b="0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space and time</a:t>
            </a:r>
            <a:endParaRPr/>
          </a:p>
        </p:txBody>
      </p:sp>
      <p:cxnSp>
        <p:nvCxnSpPr>
          <p:cNvPr id="496" name="Google Shape;496;p46"/>
          <p:cNvCxnSpPr/>
          <p:nvPr/>
        </p:nvCxnSpPr>
        <p:spPr>
          <a:xfrm flipH="1">
            <a:off x="2667000" y="1981200"/>
            <a:ext cx="1676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7" name="Google Shape;497;p46"/>
          <p:cNvSpPr txBox="1"/>
          <p:nvPr/>
        </p:nvSpPr>
        <p:spPr>
          <a:xfrm>
            <a:off x="533400" y="2438400"/>
            <a:ext cx="8382000" cy="369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clause with at most 1 positive literal.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Horn clause can be rewritten as an implication with a conjunction of positive literals in the premises and a single  positive literal as a conclusion.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positive literal: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clause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 positive literals: Fact or integrity constraint: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e.g.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Forward Chaining and Backward chaining are sound and complete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with Horn clauses and run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space and time.</a:t>
            </a:r>
            <a:endParaRPr/>
          </a:p>
        </p:txBody>
      </p:sp>
      <p:pic>
        <p:nvPicPr>
          <p:cNvPr id="498" name="Google Shape;49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819400"/>
            <a:ext cx="12192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3886200"/>
            <a:ext cx="1143000" cy="28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5029200"/>
            <a:ext cx="297180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7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506" name="Google Shape;506;p47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Inference for Horn clauses</a:t>
            </a:r>
            <a:endParaRPr/>
          </a:p>
          <a:p>
            <a:pPr indent="-609600" lvl="0" marL="60960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Horn Form (special form of CNF): disjunction of literals of which at most one is positive.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KB = conjunction of Horn clauses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Horn clause = propositional symbol; / or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			       (conjunction of symbols) ⇒ symbol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Modus Ponens is a natural way to make inference in Horn KBs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8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512" name="Google Shape;512;p48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Noto Sans Symbols"/>
              <a:buNone/>
            </a:pPr>
            <a:r>
              <a:rPr b="0" i="0" lang="en-US" sz="40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Inference for Horn clauses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α</a:t>
            </a:r>
            <a:r>
              <a:rPr b="0" baseline="-2500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… ,α</a:t>
            </a:r>
            <a:r>
              <a:rPr b="0" baseline="-2500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  α</a:t>
            </a:r>
            <a:r>
              <a:rPr b="0" baseline="-2500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∧ … ∧ α</a:t>
            </a:r>
            <a:r>
              <a:rPr b="0" baseline="-2500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⇒ β</a:t>
            </a:r>
            <a:endParaRPr/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β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Successive application of modus ponens leads to algorithms that are sound and complete, and run in linear time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513" name="Google Shape;513;p48"/>
          <p:cNvCxnSpPr/>
          <p:nvPr/>
        </p:nvCxnSpPr>
        <p:spPr>
          <a:xfrm>
            <a:off x="1979612" y="2743200"/>
            <a:ext cx="51847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9"/>
          <p:cNvSpPr txBox="1"/>
          <p:nvPr>
            <p:ph type="title"/>
          </p:nvPr>
        </p:nvSpPr>
        <p:spPr>
          <a:xfrm>
            <a:off x="914400" y="3810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 chaining</a:t>
            </a:r>
            <a:endParaRPr/>
          </a:p>
        </p:txBody>
      </p:sp>
      <p:sp>
        <p:nvSpPr>
          <p:cNvPr id="519" name="Google Shape;519;p4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Idea: fire any rule whose premises are satisfied in the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KB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 its conclusion to the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KB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until query is found</a:t>
            </a:r>
            <a:endParaRPr/>
          </a:p>
        </p:txBody>
      </p:sp>
      <p:pic>
        <p:nvPicPr>
          <p:cNvPr id="520" name="Google Shape;520;p49"/>
          <p:cNvPicPr preferRelativeResize="0"/>
          <p:nvPr/>
        </p:nvPicPr>
        <p:blipFill rotWithShape="1">
          <a:blip r:embed="rId3">
            <a:alphaModFix/>
          </a:blip>
          <a:srcRect b="30207" l="51562" r="4687" t="32292"/>
          <a:stretch/>
        </p:blipFill>
        <p:spPr>
          <a:xfrm>
            <a:off x="2057400" y="2362200"/>
            <a:ext cx="5029200" cy="3233737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9"/>
          <p:cNvSpPr txBox="1"/>
          <p:nvPr/>
        </p:nvSpPr>
        <p:spPr>
          <a:xfrm>
            <a:off x="457200" y="6065837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Forward chaining is sound and complete for Horn KB</a:t>
            </a:r>
            <a:endParaRPr/>
          </a:p>
        </p:txBody>
      </p:sp>
      <p:cxnSp>
        <p:nvCxnSpPr>
          <p:cNvPr id="522" name="Google Shape;522;p49"/>
          <p:cNvCxnSpPr/>
          <p:nvPr/>
        </p:nvCxnSpPr>
        <p:spPr>
          <a:xfrm flipH="1">
            <a:off x="6324600" y="3886200"/>
            <a:ext cx="1600200" cy="114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3" name="Google Shape;523;p49"/>
          <p:cNvSpPr txBox="1"/>
          <p:nvPr/>
        </p:nvSpPr>
        <p:spPr>
          <a:xfrm>
            <a:off x="7604125" y="3389312"/>
            <a:ext cx="1212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 gate</a:t>
            </a:r>
            <a:endParaRPr/>
          </a:p>
        </p:txBody>
      </p:sp>
      <p:cxnSp>
        <p:nvCxnSpPr>
          <p:cNvPr id="524" name="Google Shape;524;p49"/>
          <p:cNvCxnSpPr/>
          <p:nvPr/>
        </p:nvCxnSpPr>
        <p:spPr>
          <a:xfrm flipH="1" rot="10800000">
            <a:off x="4267200" y="4724400"/>
            <a:ext cx="1371600" cy="152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5" name="Google Shape;525;p49"/>
          <p:cNvSpPr txBox="1"/>
          <p:nvPr/>
        </p:nvSpPr>
        <p:spPr>
          <a:xfrm>
            <a:off x="3260725" y="4760912"/>
            <a:ext cx="1060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OR gate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Knowledge Representation &amp; Reasoning</a:t>
            </a:r>
            <a:endParaRPr/>
          </a:p>
        </p:txBody>
      </p: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connectives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371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AutoNum type="arabicPeriod"/>
            </a:pPr>
            <a:r>
              <a:rPr b="1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¬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(NOT) negation.</a:t>
            </a:r>
            <a:endParaRPr/>
          </a:p>
          <a:p>
            <a:pPr indent="-457200" lvl="2" marL="1371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AutoNum type="arabicPeriod"/>
            </a:pPr>
            <a:r>
              <a:rPr b="1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(AND) conjunction, operands are  conjuncts.</a:t>
            </a:r>
            <a:endParaRPr/>
          </a:p>
          <a:p>
            <a:pPr indent="-457200" lvl="2" marL="1371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AutoNum type="arabicPeriod"/>
            </a:pPr>
            <a:r>
              <a:rPr b="1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(OR), operands are disjuncts.</a:t>
            </a:r>
            <a:endParaRPr/>
          </a:p>
          <a:p>
            <a:pPr indent="-457200" lvl="2" marL="1371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AutoNum type="arabicPeriod"/>
            </a:pPr>
            <a:r>
              <a:rPr b="1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implication (or conditional) A ⇒ B,                       A is the premise or antecedent and B is the conclusion or consequent.  It is also known as rule or if-then statement.</a:t>
            </a:r>
            <a:endParaRPr/>
          </a:p>
          <a:p>
            <a:pPr indent="-457200" lvl="2" marL="1371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AutoNum type="arabicPeriod"/>
            </a:pPr>
            <a:r>
              <a:rPr b="1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⇔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and only if (biconditional).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c-horn-example01c" id="530" name="Google Shape;53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524000"/>
            <a:ext cx="3125787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5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 chaining example</a:t>
            </a:r>
            <a:endParaRPr/>
          </a:p>
        </p:txBody>
      </p:sp>
      <p:cxnSp>
        <p:nvCxnSpPr>
          <p:cNvPr id="532" name="Google Shape;532;p50"/>
          <p:cNvCxnSpPr/>
          <p:nvPr/>
        </p:nvCxnSpPr>
        <p:spPr>
          <a:xfrm flipH="1" rot="10800000">
            <a:off x="1752600" y="5486400"/>
            <a:ext cx="19812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3" name="Google Shape;533;p50"/>
          <p:cNvSpPr txBox="1"/>
          <p:nvPr/>
        </p:nvSpPr>
        <p:spPr>
          <a:xfrm>
            <a:off x="685800" y="5715000"/>
            <a:ext cx="1441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“AND” gate</a:t>
            </a:r>
            <a:endParaRPr/>
          </a:p>
        </p:txBody>
      </p:sp>
      <p:cxnSp>
        <p:nvCxnSpPr>
          <p:cNvPr id="534" name="Google Shape;534;p50"/>
          <p:cNvCxnSpPr/>
          <p:nvPr/>
        </p:nvCxnSpPr>
        <p:spPr>
          <a:xfrm>
            <a:off x="1981200" y="4114800"/>
            <a:ext cx="20574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5" name="Google Shape;535;p50"/>
          <p:cNvSpPr txBox="1"/>
          <p:nvPr/>
        </p:nvSpPr>
        <p:spPr>
          <a:xfrm>
            <a:off x="1050925" y="3770312"/>
            <a:ext cx="1327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“OR” Gate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c-horn-example02c" id="540" name="Google Shape;54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524000"/>
            <a:ext cx="3125787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5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 chaining example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c-horn-example03c" id="546" name="Google Shape;54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524000"/>
            <a:ext cx="3125787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 chaining example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c-horn-example04c" id="552" name="Google Shape;55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524000"/>
            <a:ext cx="3125787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5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 chaining example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c-horn-example05c" id="558" name="Google Shape;55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524000"/>
            <a:ext cx="3125787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5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 chaining example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c-horn-example06c" id="564" name="Google Shape;56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524000"/>
            <a:ext cx="3125787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 chaining example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6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571" name="Google Shape;571;p56"/>
          <p:cNvSpPr txBox="1"/>
          <p:nvPr>
            <p:ph idx="1" type="body"/>
          </p:nvPr>
        </p:nvSpPr>
        <p:spPr>
          <a:xfrm>
            <a:off x="542775" y="981087"/>
            <a:ext cx="8229600" cy="5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Inference for Horn clauses: backward chaining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•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Idea: work backwards from the query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check if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known already, or prove by backward chaining all premises of some rule concluding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Avoid loops: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check if new subgoal is already on the goal stack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Avoid repeated work: check if new subgoal has already been proved true, or has already failed</a:t>
            </a:r>
            <a:endParaRPr/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 chaining example</a:t>
            </a:r>
            <a:endParaRPr/>
          </a:p>
        </p:txBody>
      </p:sp>
      <p:pic>
        <p:nvPicPr>
          <p:cNvPr descr="bc-horn-example01c" id="577" name="Google Shape;57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447800"/>
            <a:ext cx="317658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 chaining example</a:t>
            </a:r>
            <a:endParaRPr/>
          </a:p>
        </p:txBody>
      </p:sp>
      <p:pic>
        <p:nvPicPr>
          <p:cNvPr descr="bc-horn-example02c" id="583" name="Google Shape;58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447800"/>
            <a:ext cx="317658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 chaining example</a:t>
            </a:r>
            <a:endParaRPr/>
          </a:p>
        </p:txBody>
      </p:sp>
      <p:pic>
        <p:nvPicPr>
          <p:cNvPr descr="bc-horn-example03c" id="589" name="Google Shape;58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447800"/>
            <a:ext cx="317658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457200" y="1112837"/>
            <a:ext cx="8351837" cy="4970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constants </a:t>
            </a:r>
            <a:r>
              <a:rPr b="1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sentences.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Propositional symbols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etc. are sentences.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Symbols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negated symbols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¬ P1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called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literals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If 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sentence,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¬ 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 (NOT).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If 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sentence,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 ∧ S2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 (AND).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If 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sentence,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 ∨ S2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 (OR).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If 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sentence,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 ⇒ S2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 (Implies).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If 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sentence,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 ⇔ S2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 (Equivalent).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 chaining example</a:t>
            </a:r>
            <a:endParaRPr/>
          </a:p>
        </p:txBody>
      </p:sp>
      <p:pic>
        <p:nvPicPr>
          <p:cNvPr descr="bc-horn-example04c" id="595" name="Google Shape;59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447800"/>
            <a:ext cx="3176587" cy="472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6" name="Google Shape;596;p60"/>
          <p:cNvCxnSpPr/>
          <p:nvPr/>
        </p:nvCxnSpPr>
        <p:spPr>
          <a:xfrm flipH="1">
            <a:off x="4724400" y="2286000"/>
            <a:ext cx="25908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97" name="Google Shape;597;p60"/>
          <p:cNvSpPr txBox="1"/>
          <p:nvPr/>
        </p:nvSpPr>
        <p:spPr>
          <a:xfrm>
            <a:off x="6629400" y="2438400"/>
            <a:ext cx="21526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P to prove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and L to prove P.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 chaining example</a:t>
            </a:r>
            <a:endParaRPr/>
          </a:p>
        </p:txBody>
      </p:sp>
      <p:pic>
        <p:nvPicPr>
          <p:cNvPr descr="bc-horn-example05c" id="603" name="Google Shape;60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447800"/>
            <a:ext cx="317658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 chaining example</a:t>
            </a:r>
            <a:endParaRPr/>
          </a:p>
        </p:txBody>
      </p:sp>
      <p:pic>
        <p:nvPicPr>
          <p:cNvPr descr="bc-horn-example06c" id="609" name="Google Shape;60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447800"/>
            <a:ext cx="317658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 chaining example</a:t>
            </a:r>
            <a:endParaRPr/>
          </a:p>
        </p:txBody>
      </p:sp>
      <p:pic>
        <p:nvPicPr>
          <p:cNvPr descr="bc-horn-example07c" id="615" name="Google Shape;61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447800"/>
            <a:ext cx="317658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 chaining example</a:t>
            </a:r>
            <a:endParaRPr/>
          </a:p>
        </p:txBody>
      </p:sp>
      <p:pic>
        <p:nvPicPr>
          <p:cNvPr descr="bc-horn-example08c" id="621" name="Google Shape;62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447800"/>
            <a:ext cx="317658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 chaining example</a:t>
            </a:r>
            <a:endParaRPr/>
          </a:p>
        </p:txBody>
      </p:sp>
      <p:pic>
        <p:nvPicPr>
          <p:cNvPr descr="bc-horn-example09c" id="627" name="Google Shape;62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447800"/>
            <a:ext cx="317658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 chaining example</a:t>
            </a:r>
            <a:endParaRPr/>
          </a:p>
        </p:txBody>
      </p:sp>
      <p:pic>
        <p:nvPicPr>
          <p:cNvPr descr="bc-horn-example10c" id="633" name="Google Shape;63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447800"/>
            <a:ext cx="317658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 vs. backward chaining</a:t>
            </a:r>
            <a:endParaRPr/>
          </a:p>
        </p:txBody>
      </p:sp>
      <p:sp>
        <p:nvSpPr>
          <p:cNvPr id="639" name="Google Shape;639;p6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FC is </a:t>
            </a:r>
            <a:r>
              <a:rPr b="0" i="0" lang="en-US" sz="24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data-driven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automatic, unconscious processing,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e.g., object recognition, routine decisions</a:t>
            </a:r>
            <a:endParaRPr/>
          </a:p>
          <a:p>
            <a:pPr indent="-127000" lvl="4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Libre Baskervill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May do lots of work that is irrelevant to the goal </a:t>
            </a:r>
            <a:endParaRPr/>
          </a:p>
          <a:p>
            <a:pPr indent="-127000" lvl="4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Libre Baskervill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BC is </a:t>
            </a:r>
            <a:r>
              <a:rPr b="0" i="0" lang="en-US" sz="24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goal-driven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appropriate for problem-solving,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e.g., Where are my keys? How do I get into a PhD program?</a:t>
            </a:r>
            <a:endParaRPr/>
          </a:p>
          <a:p>
            <a:pPr indent="-228600" lvl="4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Libre Baskervill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Complexity of BC can be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much less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 linear in size of KB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8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645" name="Google Shape;645;p68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Inference in Wumpus World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7874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46" name="Google Shape;646;p68"/>
          <p:cNvSpPr txBox="1"/>
          <p:nvPr/>
        </p:nvSpPr>
        <p:spPr>
          <a:xfrm>
            <a:off x="395287" y="2492375"/>
            <a:ext cx="3962400" cy="3452812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Percept Sentences</a:t>
            </a:r>
            <a:endParaRPr b="1" i="0" sz="1800" u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¬S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		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¬B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	               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¬S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		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Environment Knowledge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¬S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¬W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∧ ¬W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∧ ¬W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W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2,2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¬B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¬P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∧ ¬P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∧ ¬P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  P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2,2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  <p:sp>
        <p:nvSpPr>
          <p:cNvPr id="647" name="Google Shape;647;p68"/>
          <p:cNvSpPr txBox="1"/>
          <p:nvPr/>
        </p:nvSpPr>
        <p:spPr>
          <a:xfrm>
            <a:off x="1133475" y="1649412"/>
            <a:ext cx="159543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Libre Baskerville"/>
              <a:buNone/>
            </a:pPr>
            <a:r>
              <a:rPr b="0" i="0" lang="en-US" sz="32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Initial KB</a:t>
            </a:r>
            <a:endParaRPr/>
          </a:p>
        </p:txBody>
      </p:sp>
      <p:sp>
        <p:nvSpPr>
          <p:cNvPr id="648" name="Google Shape;648;p68"/>
          <p:cNvSpPr txBox="1"/>
          <p:nvPr/>
        </p:nvSpPr>
        <p:spPr>
          <a:xfrm>
            <a:off x="4500562" y="1774825"/>
            <a:ext cx="3937000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Some inferences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Apply </a:t>
            </a: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Modus Ponens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to R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 to KB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¬W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∧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¬W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2,1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∧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¬W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Apply to this </a:t>
            </a: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AND-Elimination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 to KB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¬W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 ¬W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2,1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 ¬W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9"/>
          <p:cNvSpPr txBox="1"/>
          <p:nvPr>
            <p:ph type="title"/>
          </p:nvPr>
        </p:nvSpPr>
        <p:spPr>
          <a:xfrm>
            <a:off x="457200" y="3048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aramond"/>
              <a:buNone/>
            </a:pPr>
            <a:r>
              <a:rPr b="0" i="1" lang="en-US" sz="4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Summary</a:t>
            </a:r>
            <a:endParaRPr/>
          </a:p>
        </p:txBody>
      </p:sp>
      <p:sp>
        <p:nvSpPr>
          <p:cNvPr id="654" name="Google Shape;654;p69"/>
          <p:cNvSpPr txBox="1"/>
          <p:nvPr>
            <p:ph idx="1" type="body"/>
          </p:nvPr>
        </p:nvSpPr>
        <p:spPr>
          <a:xfrm>
            <a:off x="323850" y="1371600"/>
            <a:ext cx="851535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Logical agents apply </a:t>
            </a:r>
            <a:r>
              <a:rPr b="1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inference</a:t>
            </a: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to a </a:t>
            </a:r>
            <a:r>
              <a:rPr b="1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knowledge base </a:t>
            </a: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derive new information and make decisions.</a:t>
            </a:r>
            <a:endParaRPr/>
          </a:p>
          <a:p>
            <a:pPr indent="-17589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Basic concepts of logic: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Syntax: formal structure of sentences.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Semantics: truth of sentences wrt models.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Entailment: necessary truth of one sentence given another.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Inference: deriving sentences from other sentences.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Soundness: derivations produce only entailed sentences.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Completeness: derivations can produce all entailed sentences.</a:t>
            </a:r>
            <a:endParaRPr/>
          </a:p>
          <a:p>
            <a:pPr indent="-17589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Truth table method is sound and complete for propositional logic but Cumbersome in most cases.</a:t>
            </a:r>
            <a:endParaRPr/>
          </a:p>
          <a:p>
            <a:pPr indent="-17589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Application of inference rules is another alternative to perform entailment.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185" name="Google Shape;185;p7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40"/>
              <a:buFont typeface="Noto Sans Symbols"/>
              <a:buNone/>
            </a:pPr>
            <a:r>
              <a:t/>
            </a:r>
            <a:endParaRPr b="0" i="0" sz="4400" u="none" cap="none" strike="noStrik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7874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468312" y="911225"/>
            <a:ext cx="8351837" cy="568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Backus-Naur Form</a:t>
            </a: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 b="0" i="0" sz="2400" u="none">
              <a:solidFill>
                <a:srgbClr val="99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1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BNF (Backus-Naur Form) grammar of sentences in propositional Logic	 is defined by the following rules.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          	  </a:t>
            </a:r>
            <a:r>
              <a:rPr b="0" i="1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Sentence 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→ </a:t>
            </a:r>
            <a:r>
              <a:rPr b="0" i="1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AtomicSentence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│</a:t>
            </a:r>
            <a:r>
              <a:rPr b="0" i="1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ComplexSentence </a:t>
            </a:r>
            <a:endParaRPr b="0" i="1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1" sz="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   </a:t>
            </a:r>
            <a:r>
              <a:rPr b="0" i="1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AtomicSentence 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→ True 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│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False 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│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Symbol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1" sz="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                </a:t>
            </a:r>
            <a:r>
              <a:rPr b="0" i="1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Symbol 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→ P 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│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Q 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│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R …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  </a:t>
            </a:r>
            <a:r>
              <a:rPr b="0" i="1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ComplexSentence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→   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¬ </a:t>
            </a:r>
            <a:r>
              <a:rPr b="0" i="1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Sentence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1" sz="8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None/>
            </a:pP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				│(</a:t>
            </a:r>
            <a:r>
              <a:rPr b="0" i="1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Sentence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∧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1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Sentence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None/>
            </a:pP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				│(</a:t>
            </a:r>
            <a:r>
              <a:rPr b="0" i="1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Sentence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1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Sentence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None/>
            </a:pP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				│(</a:t>
            </a:r>
            <a:r>
              <a:rPr b="0" i="1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Sentence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1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Sentence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None/>
            </a:pP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				│(</a:t>
            </a:r>
            <a:r>
              <a:rPr b="0" i="1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Sentence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⇔</a:t>
            </a:r>
            <a:r>
              <a:rPr b="0" i="1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Sentence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87" name="Google Shape;187;p7"/>
          <p:cNvCxnSpPr/>
          <p:nvPr/>
        </p:nvCxnSpPr>
        <p:spPr>
          <a:xfrm>
            <a:off x="395287" y="2276475"/>
            <a:ext cx="84248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" name="Google Shape;188;p7"/>
          <p:cNvCxnSpPr/>
          <p:nvPr/>
        </p:nvCxnSpPr>
        <p:spPr>
          <a:xfrm>
            <a:off x="395287" y="6524625"/>
            <a:ext cx="84978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References</a:t>
            </a:r>
            <a:endParaRPr/>
          </a:p>
        </p:txBody>
      </p:sp>
      <p:sp>
        <p:nvSpPr>
          <p:cNvPr id="660" name="Google Shape;660;p7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Chapter 7 of 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“Artificial Intelligence: A modern approach” by Stuart Russell, Peter Norvig.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194" name="Google Shape;194;p8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40"/>
              <a:buFont typeface="Noto Sans Symbols"/>
              <a:buNone/>
            </a:pPr>
            <a:r>
              <a:t/>
            </a:r>
            <a:endParaRPr b="0" i="0" sz="44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7874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457200" y="903287"/>
            <a:ext cx="8351837" cy="527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None/>
            </a:pPr>
            <a:r>
              <a:rPr b="1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Order of precedence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From highest to lowest: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parenthesis   		</a:t>
            </a:r>
            <a:r>
              <a:rPr b="1" i="0" lang="en-US" sz="2400" u="none" cap="none" strike="noStrike">
                <a:solidFill>
                  <a:srgbClr val="CC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Sentence </a:t>
            </a:r>
            <a:r>
              <a:rPr b="1" i="0" lang="en-US" sz="2400" u="none" cap="none" strike="noStrike">
                <a:solidFill>
                  <a:srgbClr val="CC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NOT	       	</a:t>
            </a:r>
            <a:r>
              <a:rPr b="1" i="0" lang="en-US" sz="2400" u="none" cap="none" strike="noStrike">
                <a:solidFill>
                  <a:srgbClr val="CC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¬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AND	       	</a:t>
            </a:r>
            <a:r>
              <a:rPr b="1" i="0" lang="en-US" sz="2400" u="none" cap="none" strike="noStrike">
                <a:solidFill>
                  <a:srgbClr val="CC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∧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OR	        	</a:t>
            </a:r>
            <a:r>
              <a:rPr b="1" i="0" lang="en-US" sz="2400" u="none" cap="none" strike="noStrike">
                <a:solidFill>
                  <a:srgbClr val="CC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Implies       	</a:t>
            </a:r>
            <a:r>
              <a:rPr b="1" i="0" lang="en-US" sz="2400" u="none" cap="none" strike="noStrike">
                <a:solidFill>
                  <a:srgbClr val="CC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⇒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Equivalent  	</a:t>
            </a:r>
            <a:r>
              <a:rPr b="1" i="0" lang="en-US" sz="2400" u="none" cap="none" strike="noStrike">
                <a:solidFill>
                  <a:srgbClr val="CC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⇔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C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Special cases: 	A ∨ B ∨ C  no parentheses are needed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What about        A ⇒ B ⇒ C???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01" name="Google Shape;201;p9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40"/>
              <a:buFont typeface="Noto Sans Symbols"/>
              <a:buNone/>
            </a:pPr>
            <a:r>
              <a:t/>
            </a:r>
            <a:endParaRPr b="0" i="0" sz="44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7874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381000" y="1066800"/>
            <a:ext cx="7772400" cy="5289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 means “It is hot.”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 means “It is humid.”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 means “It is raining.”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(P ∧ Q) → R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“If it is hot and humid, then it is raining”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 → P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“If it is humid, then it is hot”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better way: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Hot = “It is hot”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Humid = “It is humid”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Raining = “It is raining”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2009-01-10T07:03:15Z</dcterms:created>
  <dc:creator>batouche</dc:creator>
</cp:coreProperties>
</file>