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</p:sldIdLst>
  <p:sldSz cy="6858000" cx="9144000"/>
  <p:notesSz cx="6896100" cy="9182100"/>
  <p:embeddedFontLst>
    <p:embeddedFont>
      <p:font typeface="Libre Franklin"/>
      <p:regular r:id="rId90"/>
      <p:bold r:id="rId91"/>
      <p:italic r:id="rId92"/>
      <p:boldItalic r:id="rId93"/>
    </p:embeddedFont>
    <p:embeddedFont>
      <p:font typeface="Arial Narrow"/>
      <p:regular r:id="rId94"/>
      <p:bold r:id="rId95"/>
      <p:italic r:id="rId96"/>
      <p:boldItalic r:id="rId97"/>
    </p:embeddedFont>
    <p:embeddedFont>
      <p:font typeface="Tahoma"/>
      <p:regular r:id="rId98"/>
      <p:bold r:id="rId99"/>
    </p:embeddedFont>
    <p:embeddedFont>
      <p:font typeface="Libre Baskerville"/>
      <p:regular r:id="rId100"/>
      <p:bold r:id="rId101"/>
      <p: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3" roundtripDataSignature="AMtx7mh3BVqr5x5UUR7sT9vJlLCQ/eY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7F0D63-1023-47EE-9D59-0EF1DBA16599}">
  <a:tblStyle styleId="{617F0D63-1023-47EE-9D59-0EF1DBA165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103" Type="http://customschemas.google.com/relationships/presentationmetadata" Target="metadata"/><Relationship Id="rId102" Type="http://schemas.openxmlformats.org/officeDocument/2006/relationships/font" Target="fonts/LibreBaskerville-italic.fntdata"/><Relationship Id="rId101" Type="http://schemas.openxmlformats.org/officeDocument/2006/relationships/font" Target="fonts/LibreBaskerville-bold.fntdata"/><Relationship Id="rId100" Type="http://schemas.openxmlformats.org/officeDocument/2006/relationships/font" Target="fonts/LibreBaskerville-regular.fntdata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95" Type="http://schemas.openxmlformats.org/officeDocument/2006/relationships/font" Target="fonts/ArialNarrow-bold.fntdata"/><Relationship Id="rId94" Type="http://schemas.openxmlformats.org/officeDocument/2006/relationships/font" Target="fonts/ArialNarrow-regular.fntdata"/><Relationship Id="rId97" Type="http://schemas.openxmlformats.org/officeDocument/2006/relationships/font" Target="fonts/ArialNarrow-boldItalic.fntdata"/><Relationship Id="rId96" Type="http://schemas.openxmlformats.org/officeDocument/2006/relationships/font" Target="fonts/ArialNarrow-italic.fntdata"/><Relationship Id="rId11" Type="http://schemas.openxmlformats.org/officeDocument/2006/relationships/slide" Target="slides/slide1.xml"/><Relationship Id="rId99" Type="http://schemas.openxmlformats.org/officeDocument/2006/relationships/font" Target="fonts/Tahoma-bold.fntdata"/><Relationship Id="rId10" Type="http://schemas.openxmlformats.org/officeDocument/2006/relationships/notesMaster" Target="notesMasters/notesMaster1.xml"/><Relationship Id="rId98" Type="http://schemas.openxmlformats.org/officeDocument/2006/relationships/font" Target="fonts/Tahoma-regular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91" Type="http://schemas.openxmlformats.org/officeDocument/2006/relationships/font" Target="fonts/LibreFranklin-bold.fntdata"/><Relationship Id="rId90" Type="http://schemas.openxmlformats.org/officeDocument/2006/relationships/font" Target="fonts/LibreFranklin-regular.fntdata"/><Relationship Id="rId93" Type="http://schemas.openxmlformats.org/officeDocument/2006/relationships/font" Target="fonts/LibreFranklin-boldItalic.fntdata"/><Relationship Id="rId92" Type="http://schemas.openxmlformats.org/officeDocument/2006/relationships/font" Target="fonts/LibreFranklin-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86" Type="http://schemas.openxmlformats.org/officeDocument/2006/relationships/slide" Target="slides/slide76.xml"/><Relationship Id="rId85" Type="http://schemas.openxmlformats.org/officeDocument/2006/relationships/slide" Target="slides/slide75.xml"/><Relationship Id="rId88" Type="http://schemas.openxmlformats.org/officeDocument/2006/relationships/slide" Target="slides/slide78.xml"/><Relationship Id="rId87" Type="http://schemas.openxmlformats.org/officeDocument/2006/relationships/slide" Target="slides/slide77.xml"/><Relationship Id="rId89" Type="http://schemas.openxmlformats.org/officeDocument/2006/relationships/slide" Target="slides/slide79.xml"/><Relationship Id="rId80" Type="http://schemas.openxmlformats.org/officeDocument/2006/relationships/slide" Target="slides/slide70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75" Type="http://schemas.openxmlformats.org/officeDocument/2006/relationships/slide" Target="slides/slide65.xml"/><Relationship Id="rId74" Type="http://schemas.openxmlformats.org/officeDocument/2006/relationships/slide" Target="slides/slide64.xml"/><Relationship Id="rId77" Type="http://schemas.openxmlformats.org/officeDocument/2006/relationships/slide" Target="slides/slide67.xml"/><Relationship Id="rId76" Type="http://schemas.openxmlformats.org/officeDocument/2006/relationships/slide" Target="slides/slide66.xml"/><Relationship Id="rId79" Type="http://schemas.openxmlformats.org/officeDocument/2006/relationships/slide" Target="slides/slide69.xml"/><Relationship Id="rId78" Type="http://schemas.openxmlformats.org/officeDocument/2006/relationships/slide" Target="slides/slide68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69" Type="http://schemas.openxmlformats.org/officeDocument/2006/relationships/slide" Target="slides/slide5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9" Type="http://schemas.openxmlformats.org/officeDocument/2006/relationships/slide" Target="slides/slide49.xml"/><Relationship Id="rId58" Type="http://schemas.openxmlformats.org/officeDocument/2006/relationships/slide" Target="slides/slide48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8425" y="0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7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81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3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3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3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5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5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95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9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5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5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9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9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1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1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80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80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80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0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8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8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8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8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8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2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8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8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8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8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8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9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0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90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90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9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90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90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92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9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92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9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9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9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9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9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9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94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4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4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9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9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9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94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9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</a:t>
            </a:r>
            <a:endParaRPr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Evaluation</a:t>
            </a:r>
            <a:endParaRPr/>
          </a:p>
        </p:txBody>
      </p:sp>
      <p:sp>
        <p:nvSpPr>
          <p:cNvPr id="254" name="Google Shape;254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Accuracy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Precision and recall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Squared error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Likelihood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Posterior probability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/ Utility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Margin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Entropy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K-L divergence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Etc.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</a:t>
            </a:r>
            <a:endParaRPr/>
          </a:p>
        </p:txBody>
      </p:sp>
      <p:sp>
        <p:nvSpPr>
          <p:cNvPr id="262" name="Google Shape;262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Combinatorial optimization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E.g.: Greedy search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Convex optimization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E.g.: Gradient descent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Constrained optimization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E.g.: Linear programming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Types of Learning</a:t>
            </a:r>
            <a:endParaRPr/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457200" y="16002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Supervised (inductive) learning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data includes desired outputs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Unsupervised learning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data does not include desired outputs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Semi-supervised learning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data includes a few desired outputs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Reinforcement learning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Rewards from sequence of actions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Supervised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057400" y="3352800"/>
            <a:ext cx="5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Through Examples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144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Supervised Learning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a set of targets of interest is provided by an external teacher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we say that the learning is </a:t>
            </a:r>
            <a:r>
              <a:rPr b="1" i="0" lang="en-US" sz="2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Supervised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targets usually are in the form of an </a:t>
            </a:r>
            <a:r>
              <a:rPr b="1" i="0" lang="en-US" sz="2600" u="none">
                <a:solidFill>
                  <a:srgbClr val="CC33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 output mapping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that the net should learn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914400" y="350837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Learning From Examples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244475" y="1882775"/>
            <a:ext cx="3852862" cy="3416300"/>
          </a:xfrm>
          <a:custGeom>
            <a:rect b="b" l="l" r="r" t="t"/>
            <a:pathLst>
              <a:path extrusionOk="0" h="2152" w="2427">
                <a:moveTo>
                  <a:pt x="431" y="416"/>
                </a:moveTo>
                <a:cubicBezTo>
                  <a:pt x="272" y="461"/>
                  <a:pt x="86" y="586"/>
                  <a:pt x="44" y="767"/>
                </a:cubicBezTo>
                <a:cubicBezTo>
                  <a:pt x="2" y="948"/>
                  <a:pt x="0" y="1272"/>
                  <a:pt x="182" y="1502"/>
                </a:cubicBezTo>
                <a:cubicBezTo>
                  <a:pt x="364" y="1732"/>
                  <a:pt x="773" y="2152"/>
                  <a:pt x="1133" y="2144"/>
                </a:cubicBezTo>
                <a:cubicBezTo>
                  <a:pt x="1493" y="2136"/>
                  <a:pt x="2257" y="1782"/>
                  <a:pt x="2342" y="1454"/>
                </a:cubicBezTo>
                <a:cubicBezTo>
                  <a:pt x="2427" y="1126"/>
                  <a:pt x="1965" y="346"/>
                  <a:pt x="1646" y="173"/>
                </a:cubicBezTo>
                <a:cubicBezTo>
                  <a:pt x="1327" y="0"/>
                  <a:pt x="684" y="366"/>
                  <a:pt x="431" y="416"/>
                </a:cubicBezTo>
                <a:close/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990600" y="2971800"/>
            <a:ext cx="24384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1              3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4         6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/>
          <p:nvPr/>
        </p:nvSpPr>
        <p:spPr>
          <a:xfrm flipH="1">
            <a:off x="4648200" y="1828800"/>
            <a:ext cx="4132262" cy="3276600"/>
          </a:xfrm>
          <a:custGeom>
            <a:rect b="b" l="l" r="r" t="t"/>
            <a:pathLst>
              <a:path extrusionOk="0" h="2152" w="2427">
                <a:moveTo>
                  <a:pt x="431" y="416"/>
                </a:moveTo>
                <a:cubicBezTo>
                  <a:pt x="272" y="461"/>
                  <a:pt x="86" y="586"/>
                  <a:pt x="44" y="767"/>
                </a:cubicBezTo>
                <a:cubicBezTo>
                  <a:pt x="2" y="948"/>
                  <a:pt x="0" y="1272"/>
                  <a:pt x="182" y="1502"/>
                </a:cubicBezTo>
                <a:cubicBezTo>
                  <a:pt x="364" y="1732"/>
                  <a:pt x="773" y="2152"/>
                  <a:pt x="1133" y="2144"/>
                </a:cubicBezTo>
                <a:cubicBezTo>
                  <a:pt x="1493" y="2136"/>
                  <a:pt x="2257" y="1782"/>
                  <a:pt x="2342" y="1454"/>
                </a:cubicBezTo>
                <a:cubicBezTo>
                  <a:pt x="2427" y="1126"/>
                  <a:pt x="1965" y="346"/>
                  <a:pt x="1646" y="173"/>
                </a:cubicBezTo>
                <a:cubicBezTo>
                  <a:pt x="1327" y="0"/>
                  <a:pt x="684" y="366"/>
                  <a:pt x="431" y="416"/>
                </a:cubicBezTo>
                <a:close/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562600" y="2514600"/>
            <a:ext cx="2743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1              9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16               36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4 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2971800" y="3962400"/>
            <a:ext cx="4572000" cy="304800"/>
          </a:xfrm>
          <a:custGeom>
            <a:rect b="b" l="l" r="r" t="t"/>
            <a:pathLst>
              <a:path extrusionOk="0" h="192" w="2880">
                <a:moveTo>
                  <a:pt x="0" y="192"/>
                </a:moveTo>
                <a:cubicBezTo>
                  <a:pt x="1200" y="112"/>
                  <a:pt x="2400" y="32"/>
                  <a:pt x="2880" y="0"/>
                </a:cubicBezTo>
              </a:path>
            </a:pathLst>
          </a:custGeom>
          <a:noFill/>
          <a:ln cap="flat" cmpd="sng" w="317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 flipH="1" rot="10800000">
            <a:off x="2590800" y="2895600"/>
            <a:ext cx="4419600" cy="228600"/>
          </a:xfrm>
          <a:prstGeom prst="straightConnector1">
            <a:avLst/>
          </a:prstGeom>
          <a:noFill/>
          <a:ln cap="flat" cmpd="sng" w="317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15"/>
          <p:cNvCxnSpPr/>
          <p:nvPr/>
        </p:nvCxnSpPr>
        <p:spPr>
          <a:xfrm flipH="1" rot="10800000">
            <a:off x="1295400" y="2667000"/>
            <a:ext cx="4419600" cy="457200"/>
          </a:xfrm>
          <a:prstGeom prst="straightConnector1">
            <a:avLst/>
          </a:prstGeom>
          <a:noFill/>
          <a:ln cap="flat" cmpd="sng" w="317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15"/>
          <p:cNvCxnSpPr/>
          <p:nvPr/>
        </p:nvCxnSpPr>
        <p:spPr>
          <a:xfrm flipH="1" rot="10800000">
            <a:off x="2819400" y="3352800"/>
            <a:ext cx="4800600" cy="381000"/>
          </a:xfrm>
          <a:prstGeom prst="straightConnector1">
            <a:avLst/>
          </a:prstGeom>
          <a:noFill/>
          <a:ln cap="flat" cmpd="sng" w="317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15"/>
          <p:cNvCxnSpPr/>
          <p:nvPr/>
        </p:nvCxnSpPr>
        <p:spPr>
          <a:xfrm flipH="1" rot="10800000">
            <a:off x="1905000" y="3276600"/>
            <a:ext cx="4343400" cy="457200"/>
          </a:xfrm>
          <a:prstGeom prst="straightConnector1">
            <a:avLst/>
          </a:prstGeom>
          <a:noFill/>
          <a:ln cap="flat" cmpd="sng" w="317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15"/>
          <p:cNvCxnSpPr/>
          <p:nvPr/>
        </p:nvCxnSpPr>
        <p:spPr>
          <a:xfrm flipH="1" rot="10800000">
            <a:off x="1600200" y="3810000"/>
            <a:ext cx="4038600" cy="457200"/>
          </a:xfrm>
          <a:prstGeom prst="straightConnector1">
            <a:avLst/>
          </a:prstGeom>
          <a:noFill/>
          <a:ln cap="flat" cmpd="sng" w="3175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We’ll Cover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Supervised learning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tree induction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networks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Rule induction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Instance-based learning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Bayesian learning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ensembles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 theory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/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3810000" y="2971800"/>
            <a:ext cx="1219200" cy="2362200"/>
          </a:xfrm>
          <a:prstGeom prst="rect">
            <a:avLst/>
          </a:prstGeom>
          <a:solidFill>
            <a:schemeClr val="accent2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8382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Classification: Decision Trees</a:t>
            </a:r>
            <a:endParaRPr/>
          </a:p>
        </p:txBody>
      </p:sp>
      <p:cxnSp>
        <p:nvCxnSpPr>
          <p:cNvPr id="315" name="Google Shape;315;p17"/>
          <p:cNvCxnSpPr/>
          <p:nvPr/>
        </p:nvCxnSpPr>
        <p:spPr>
          <a:xfrm>
            <a:off x="1600200" y="2438400"/>
            <a:ext cx="0" cy="2895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" name="Google Shape;316;p17"/>
          <p:cNvCxnSpPr/>
          <p:nvPr/>
        </p:nvCxnSpPr>
        <p:spPr>
          <a:xfrm>
            <a:off x="1600200" y="5334000"/>
            <a:ext cx="3505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7" name="Google Shape;317;p17"/>
          <p:cNvSpPr/>
          <p:nvPr/>
        </p:nvSpPr>
        <p:spPr>
          <a:xfrm>
            <a:off x="2292350" y="3587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2444750" y="37401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2749550" y="3663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3054350" y="3587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2216150" y="4273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3435350" y="3282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2597150" y="4044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3054350" y="3892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3435350" y="38163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2368550" y="4425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2139950" y="4654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2825750" y="3282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3435350" y="3511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4502150" y="3587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4197350" y="38163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4121150" y="41211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4425950" y="41973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4578350" y="4349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4502150" y="3968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2590800" y="4800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2819400" y="46482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3124200" y="47244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3124200" y="44958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429000" y="4419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3505200" y="4724400"/>
            <a:ext cx="152400" cy="1524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3124200" y="3276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4114800" y="4419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4708525" y="529907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1050925" y="240347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346" name="Google Shape;346;p17"/>
          <p:cNvCxnSpPr/>
          <p:nvPr/>
        </p:nvCxnSpPr>
        <p:spPr>
          <a:xfrm>
            <a:off x="3810000" y="2514600"/>
            <a:ext cx="0" cy="2819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17"/>
          <p:cNvCxnSpPr/>
          <p:nvPr/>
        </p:nvCxnSpPr>
        <p:spPr>
          <a:xfrm rot="10800000">
            <a:off x="1524000" y="4419600"/>
            <a:ext cx="2286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" name="Google Shape;348;p17"/>
          <p:cNvCxnSpPr/>
          <p:nvPr/>
        </p:nvCxnSpPr>
        <p:spPr>
          <a:xfrm>
            <a:off x="2514600" y="44196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9" name="Google Shape;349;p17"/>
          <p:cNvSpPr txBox="1"/>
          <p:nvPr/>
        </p:nvSpPr>
        <p:spPr>
          <a:xfrm>
            <a:off x="1600200" y="2971800"/>
            <a:ext cx="2209800" cy="1447800"/>
          </a:xfrm>
          <a:prstGeom prst="rect">
            <a:avLst/>
          </a:prstGeom>
          <a:solidFill>
            <a:schemeClr val="accent2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1600200" y="4419600"/>
            <a:ext cx="914400" cy="914400"/>
          </a:xfrm>
          <a:prstGeom prst="rect">
            <a:avLst/>
          </a:prstGeom>
          <a:solidFill>
            <a:schemeClr val="accent2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2514600" y="4419600"/>
            <a:ext cx="1295400" cy="914400"/>
          </a:xfrm>
          <a:prstGeom prst="rect">
            <a:avLst/>
          </a:prstGeom>
          <a:solidFill>
            <a:schemeClr val="folHlink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5486400" y="1752600"/>
            <a:ext cx="30448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 &gt; 5 then 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Y &gt; 3 then blue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X &gt; 2 then green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blue</a:t>
            </a:r>
            <a:endParaRPr/>
          </a:p>
        </p:txBody>
      </p:sp>
      <p:sp>
        <p:nvSpPr>
          <p:cNvPr id="353" name="Google Shape;353;p17"/>
          <p:cNvSpPr txBox="1"/>
          <p:nvPr/>
        </p:nvSpPr>
        <p:spPr>
          <a:xfrm>
            <a:off x="3733800" y="5334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54" name="Google Shape;354;p17"/>
          <p:cNvSpPr txBox="1"/>
          <p:nvPr/>
        </p:nvSpPr>
        <p:spPr>
          <a:xfrm>
            <a:off x="2362200" y="5334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5" name="Google Shape;355;p17"/>
          <p:cNvSpPr txBox="1"/>
          <p:nvPr/>
        </p:nvSpPr>
        <p:spPr>
          <a:xfrm>
            <a:off x="1066800" y="4191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3505200" y="4114800"/>
            <a:ext cx="139700" cy="139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/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1920875" y="3113087"/>
            <a:ext cx="3087687" cy="1838325"/>
          </a:xfrm>
          <a:custGeom>
            <a:rect b="b" l="l" r="r" t="t"/>
            <a:pathLst>
              <a:path extrusionOk="0" h="1158" w="1945">
                <a:moveTo>
                  <a:pt x="0" y="1101"/>
                </a:moveTo>
                <a:cubicBezTo>
                  <a:pt x="5" y="1043"/>
                  <a:pt x="13" y="947"/>
                  <a:pt x="15" y="890"/>
                </a:cubicBezTo>
                <a:cubicBezTo>
                  <a:pt x="18" y="814"/>
                  <a:pt x="1" y="639"/>
                  <a:pt x="59" y="554"/>
                </a:cubicBezTo>
                <a:cubicBezTo>
                  <a:pt x="82" y="483"/>
                  <a:pt x="101" y="397"/>
                  <a:pt x="153" y="343"/>
                </a:cubicBezTo>
                <a:cubicBezTo>
                  <a:pt x="169" y="299"/>
                  <a:pt x="148" y="340"/>
                  <a:pt x="190" y="307"/>
                </a:cubicBezTo>
                <a:cubicBezTo>
                  <a:pt x="232" y="273"/>
                  <a:pt x="260" y="229"/>
                  <a:pt x="314" y="212"/>
                </a:cubicBezTo>
                <a:cubicBezTo>
                  <a:pt x="358" y="168"/>
                  <a:pt x="414" y="100"/>
                  <a:pt x="474" y="81"/>
                </a:cubicBezTo>
                <a:cubicBezTo>
                  <a:pt x="547" y="31"/>
                  <a:pt x="635" y="10"/>
                  <a:pt x="722" y="0"/>
                </a:cubicBezTo>
                <a:cubicBezTo>
                  <a:pt x="757" y="1"/>
                  <a:pt x="913" y="2"/>
                  <a:pt x="985" y="15"/>
                </a:cubicBezTo>
                <a:cubicBezTo>
                  <a:pt x="1033" y="24"/>
                  <a:pt x="1075" y="37"/>
                  <a:pt x="1123" y="44"/>
                </a:cubicBezTo>
                <a:cubicBezTo>
                  <a:pt x="1240" y="81"/>
                  <a:pt x="1368" y="77"/>
                  <a:pt x="1488" y="102"/>
                </a:cubicBezTo>
                <a:cubicBezTo>
                  <a:pt x="1548" y="114"/>
                  <a:pt x="1604" y="139"/>
                  <a:pt x="1663" y="153"/>
                </a:cubicBezTo>
                <a:cubicBezTo>
                  <a:pt x="1694" y="184"/>
                  <a:pt x="1734" y="203"/>
                  <a:pt x="1765" y="234"/>
                </a:cubicBezTo>
                <a:cubicBezTo>
                  <a:pt x="1782" y="251"/>
                  <a:pt x="1799" y="268"/>
                  <a:pt x="1816" y="285"/>
                </a:cubicBezTo>
                <a:cubicBezTo>
                  <a:pt x="1823" y="292"/>
                  <a:pt x="1838" y="307"/>
                  <a:pt x="1838" y="307"/>
                </a:cubicBezTo>
                <a:cubicBezTo>
                  <a:pt x="1847" y="335"/>
                  <a:pt x="1867" y="359"/>
                  <a:pt x="1874" y="387"/>
                </a:cubicBezTo>
                <a:cubicBezTo>
                  <a:pt x="1885" y="433"/>
                  <a:pt x="1898" y="479"/>
                  <a:pt x="1911" y="525"/>
                </a:cubicBezTo>
                <a:cubicBezTo>
                  <a:pt x="1925" y="642"/>
                  <a:pt x="1945" y="786"/>
                  <a:pt x="1874" y="890"/>
                </a:cubicBezTo>
                <a:cubicBezTo>
                  <a:pt x="1860" y="933"/>
                  <a:pt x="1836" y="939"/>
                  <a:pt x="1801" y="963"/>
                </a:cubicBezTo>
                <a:cubicBezTo>
                  <a:pt x="1770" y="956"/>
                  <a:pt x="1744" y="944"/>
                  <a:pt x="1714" y="934"/>
                </a:cubicBezTo>
                <a:cubicBezTo>
                  <a:pt x="1691" y="911"/>
                  <a:pt x="1660" y="878"/>
                  <a:pt x="1634" y="861"/>
                </a:cubicBezTo>
                <a:cubicBezTo>
                  <a:pt x="1599" y="809"/>
                  <a:pt x="1522" y="804"/>
                  <a:pt x="1466" y="780"/>
                </a:cubicBezTo>
                <a:cubicBezTo>
                  <a:pt x="1435" y="767"/>
                  <a:pt x="1415" y="743"/>
                  <a:pt x="1386" y="729"/>
                </a:cubicBezTo>
                <a:cubicBezTo>
                  <a:pt x="1357" y="715"/>
                  <a:pt x="1321" y="706"/>
                  <a:pt x="1291" y="693"/>
                </a:cubicBezTo>
                <a:cubicBezTo>
                  <a:pt x="1263" y="681"/>
                  <a:pt x="1247" y="655"/>
                  <a:pt x="1218" y="649"/>
                </a:cubicBezTo>
                <a:cubicBezTo>
                  <a:pt x="1195" y="644"/>
                  <a:pt x="1120" y="637"/>
                  <a:pt x="1101" y="635"/>
                </a:cubicBezTo>
                <a:cubicBezTo>
                  <a:pt x="987" y="640"/>
                  <a:pt x="848" y="638"/>
                  <a:pt x="737" y="678"/>
                </a:cubicBezTo>
                <a:cubicBezTo>
                  <a:pt x="703" y="690"/>
                  <a:pt x="675" y="711"/>
                  <a:pt x="642" y="722"/>
                </a:cubicBezTo>
                <a:cubicBezTo>
                  <a:pt x="619" y="745"/>
                  <a:pt x="593" y="753"/>
                  <a:pt x="569" y="773"/>
                </a:cubicBezTo>
                <a:cubicBezTo>
                  <a:pt x="524" y="810"/>
                  <a:pt x="474" y="856"/>
                  <a:pt x="423" y="883"/>
                </a:cubicBezTo>
                <a:cubicBezTo>
                  <a:pt x="401" y="916"/>
                  <a:pt x="384" y="924"/>
                  <a:pt x="358" y="963"/>
                </a:cubicBezTo>
                <a:cubicBezTo>
                  <a:pt x="308" y="1039"/>
                  <a:pt x="269" y="1122"/>
                  <a:pt x="175" y="1152"/>
                </a:cubicBezTo>
                <a:cubicBezTo>
                  <a:pt x="101" y="1147"/>
                  <a:pt x="73" y="1158"/>
                  <a:pt x="22" y="1123"/>
                </a:cubicBezTo>
                <a:cubicBezTo>
                  <a:pt x="13" y="1096"/>
                  <a:pt x="23" y="1101"/>
                  <a:pt x="0" y="1101"/>
                </a:cubicBezTo>
                <a:close/>
              </a:path>
            </a:pathLst>
          </a:custGeom>
          <a:solidFill>
            <a:schemeClr val="accent2">
              <a:alpha val="25490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8382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Classification: Neural Nets</a:t>
            </a:r>
            <a:endParaRPr/>
          </a:p>
        </p:txBody>
      </p:sp>
      <p:sp>
        <p:nvSpPr>
          <p:cNvPr id="364" name="Google Shape;364;p18"/>
          <p:cNvSpPr txBox="1"/>
          <p:nvPr/>
        </p:nvSpPr>
        <p:spPr>
          <a:xfrm>
            <a:off x="5334000" y="2286000"/>
            <a:ext cx="3581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007F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select more complex regions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2007F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more accurate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2007F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can overfit the data – find patterns in random noise</a:t>
            </a:r>
            <a:endParaRPr/>
          </a:p>
        </p:txBody>
      </p:sp>
      <p:cxnSp>
        <p:nvCxnSpPr>
          <p:cNvPr id="365" name="Google Shape;365;p18"/>
          <p:cNvCxnSpPr/>
          <p:nvPr/>
        </p:nvCxnSpPr>
        <p:spPr>
          <a:xfrm>
            <a:off x="1600200" y="2438400"/>
            <a:ext cx="0" cy="2895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18"/>
          <p:cNvCxnSpPr/>
          <p:nvPr/>
        </p:nvCxnSpPr>
        <p:spPr>
          <a:xfrm>
            <a:off x="1600200" y="5334000"/>
            <a:ext cx="3505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7" name="Google Shape;367;p18"/>
          <p:cNvSpPr/>
          <p:nvPr/>
        </p:nvSpPr>
        <p:spPr>
          <a:xfrm>
            <a:off x="2292350" y="3587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2444750" y="37401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2749550" y="3663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3054350" y="3587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2216150" y="4273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3435350" y="3282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2597150" y="4044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3054350" y="3892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3435350" y="38163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2368550" y="4425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2139950" y="4654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825750" y="32829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435350" y="35115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502150" y="3587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4197350" y="38163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4121150" y="41211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425950" y="41973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4578350" y="4349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4502150" y="3968750"/>
            <a:ext cx="139700" cy="139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8"/>
          <p:cNvSpPr/>
          <p:nvPr/>
        </p:nvSpPr>
        <p:spPr>
          <a:xfrm>
            <a:off x="2590800" y="4800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2819400" y="46482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3124200" y="47244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3124200" y="44958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3429000" y="4419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3505200" y="4724400"/>
            <a:ext cx="152400" cy="1524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3124200" y="3276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114800" y="4419600"/>
            <a:ext cx="139700" cy="139700"/>
          </a:xfrm>
          <a:prstGeom prst="ellipse">
            <a:avLst/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2419350" y="4267200"/>
            <a:ext cx="2076450" cy="884237"/>
          </a:xfrm>
          <a:custGeom>
            <a:rect b="b" l="l" r="r" t="t"/>
            <a:pathLst>
              <a:path extrusionOk="0" h="479" w="937">
                <a:moveTo>
                  <a:pt x="0" y="442"/>
                </a:moveTo>
                <a:cubicBezTo>
                  <a:pt x="10" y="400"/>
                  <a:pt x="36" y="369"/>
                  <a:pt x="58" y="333"/>
                </a:cubicBezTo>
                <a:cubicBezTo>
                  <a:pt x="77" y="301"/>
                  <a:pt x="96" y="269"/>
                  <a:pt x="117" y="238"/>
                </a:cubicBezTo>
                <a:cubicBezTo>
                  <a:pt x="153" y="185"/>
                  <a:pt x="244" y="144"/>
                  <a:pt x="299" y="114"/>
                </a:cubicBezTo>
                <a:cubicBezTo>
                  <a:pt x="332" y="96"/>
                  <a:pt x="357" y="65"/>
                  <a:pt x="386" y="41"/>
                </a:cubicBezTo>
                <a:cubicBezTo>
                  <a:pt x="412" y="19"/>
                  <a:pt x="449" y="13"/>
                  <a:pt x="481" y="5"/>
                </a:cubicBezTo>
                <a:cubicBezTo>
                  <a:pt x="601" y="9"/>
                  <a:pt x="691" y="0"/>
                  <a:pt x="795" y="48"/>
                </a:cubicBezTo>
                <a:cubicBezTo>
                  <a:pt x="802" y="58"/>
                  <a:pt x="807" y="70"/>
                  <a:pt x="816" y="78"/>
                </a:cubicBezTo>
                <a:cubicBezTo>
                  <a:pt x="824" y="85"/>
                  <a:pt x="838" y="84"/>
                  <a:pt x="846" y="92"/>
                </a:cubicBezTo>
                <a:cubicBezTo>
                  <a:pt x="932" y="176"/>
                  <a:pt x="834" y="110"/>
                  <a:pt x="897" y="150"/>
                </a:cubicBezTo>
                <a:cubicBezTo>
                  <a:pt x="905" y="174"/>
                  <a:pt x="918" y="192"/>
                  <a:pt x="926" y="216"/>
                </a:cubicBezTo>
                <a:cubicBezTo>
                  <a:pt x="934" y="271"/>
                  <a:pt x="937" y="259"/>
                  <a:pt x="926" y="311"/>
                </a:cubicBezTo>
                <a:cubicBezTo>
                  <a:pt x="901" y="430"/>
                  <a:pt x="785" y="451"/>
                  <a:pt x="685" y="479"/>
                </a:cubicBezTo>
                <a:cubicBezTo>
                  <a:pt x="607" y="476"/>
                  <a:pt x="530" y="475"/>
                  <a:pt x="452" y="471"/>
                </a:cubicBezTo>
                <a:cubicBezTo>
                  <a:pt x="348" y="465"/>
                  <a:pt x="242" y="434"/>
                  <a:pt x="138" y="420"/>
                </a:cubicBezTo>
                <a:cubicBezTo>
                  <a:pt x="119" y="423"/>
                  <a:pt x="100" y="428"/>
                  <a:pt x="80" y="428"/>
                </a:cubicBezTo>
                <a:cubicBezTo>
                  <a:pt x="0" y="428"/>
                  <a:pt x="28" y="398"/>
                  <a:pt x="0" y="442"/>
                </a:cubicBezTo>
                <a:close/>
              </a:path>
            </a:pathLst>
          </a:custGeom>
          <a:solidFill>
            <a:schemeClr val="folHlink">
              <a:alpha val="2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Decision Tree Learning</a:t>
            </a:r>
            <a:endParaRPr/>
          </a:p>
        </p:txBody>
      </p:sp>
      <p:sp>
        <p:nvSpPr>
          <p:cNvPr id="400" name="Google Shape;400;p19"/>
          <p:cNvSpPr txBox="1"/>
          <p:nvPr>
            <p:ph idx="1" type="subTitle"/>
          </p:nvPr>
        </p:nvSpPr>
        <p:spPr>
          <a:xfrm>
            <a:off x="2057400" y="3352800"/>
            <a:ext cx="5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Through 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358775" y="152400"/>
            <a:ext cx="84042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Machine Learning?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2257425" y="1995487"/>
            <a:ext cx="2900362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</a:t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314325" y="3243262"/>
            <a:ext cx="1743075" cy="211455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36699"/>
              </a:gs>
              <a:gs pos="100000">
                <a:srgbClr val="F9FAFC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2157412" y="4000500"/>
            <a:ext cx="600075" cy="7429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724400" y="4038600"/>
            <a:ext cx="600075" cy="7429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2838450" y="3467100"/>
            <a:ext cx="1809750" cy="1809750"/>
          </a:xfrm>
          <a:custGeom>
            <a:rect b="b" l="l" r="r" t="t"/>
            <a:pathLst>
              <a:path extrusionOk="0" h="21600" w="2160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extrusionOk="0" h="21600" w="2160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336699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" name="Google Shape;145;p2"/>
          <p:cNvGrpSpPr/>
          <p:nvPr/>
        </p:nvGrpSpPr>
        <p:grpSpPr>
          <a:xfrm>
            <a:off x="2957512" y="3529012"/>
            <a:ext cx="1457325" cy="1414462"/>
            <a:chOff x="1632" y="1248"/>
            <a:chExt cx="2682" cy="2286"/>
          </a:xfrm>
        </p:grpSpPr>
        <p:sp>
          <p:nvSpPr>
            <p:cNvPr id="146" name="Google Shape;146;p2"/>
            <p:cNvSpPr/>
            <p:nvPr/>
          </p:nvSpPr>
          <p:spPr>
            <a:xfrm>
              <a:off x="3119" y="1248"/>
              <a:ext cx="1195" cy="1048"/>
            </a:xfrm>
            <a:custGeom>
              <a:rect b="b" l="l" r="r" t="t"/>
              <a:pathLst>
                <a:path extrusionOk="0" h="21600" w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2" y="1680"/>
              <a:ext cx="1429" cy="1253"/>
            </a:xfrm>
            <a:custGeom>
              <a:rect b="b" l="l" r="r" t="t"/>
              <a:pathLst>
                <a:path extrusionOk="0" h="21600" w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559" y="2142"/>
              <a:ext cx="1588" cy="1392"/>
            </a:xfrm>
            <a:custGeom>
              <a:rect b="b" l="l" r="r" t="t"/>
              <a:pathLst>
                <a:path extrusionOk="0" h="21600" w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9" name="Google Shape;149;p2"/>
          <p:cNvSpPr/>
          <p:nvPr/>
        </p:nvSpPr>
        <p:spPr>
          <a:xfrm>
            <a:off x="5405437" y="3505200"/>
            <a:ext cx="1809750" cy="1809750"/>
          </a:xfrm>
          <a:custGeom>
            <a:rect b="b" l="l" r="r" t="t"/>
            <a:pathLst>
              <a:path extrusionOk="0" h="21600" w="2160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extrusionOk="0" h="21600" w="2160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3366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5869781" y="5584031"/>
            <a:ext cx="1104900" cy="10048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0" scaled="0"/>
                </a:gradFill>
                <a:latin typeface="Arial Black"/>
              </a:rPr>
              <a:t>? </a:t>
            </a:r>
          </a:p>
        </p:txBody>
      </p:sp>
      <p:sp>
        <p:nvSpPr>
          <p:cNvPr id="151" name="Google Shape;151;p2"/>
          <p:cNvSpPr/>
          <p:nvPr/>
        </p:nvSpPr>
        <p:spPr>
          <a:xfrm>
            <a:off x="6186487" y="4114800"/>
            <a:ext cx="1385887" cy="1300162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7765" y="0"/>
                </a:lnTo>
                <a:lnTo>
                  <a:pt x="17765" y="3421"/>
                </a:lnTo>
                <a:lnTo>
                  <a:pt x="12427" y="3421"/>
                </a:lnTo>
                <a:cubicBezTo>
                  <a:pt x="5564" y="3421"/>
                  <a:pt x="0" y="7333"/>
                  <a:pt x="0" y="12158"/>
                </a:cubicBezTo>
                <a:lnTo>
                  <a:pt x="0" y="21600"/>
                </a:lnTo>
                <a:lnTo>
                  <a:pt x="5434" y="21600"/>
                </a:lnTo>
                <a:lnTo>
                  <a:pt x="5434" y="12158"/>
                </a:lnTo>
                <a:cubicBezTo>
                  <a:pt x="5434" y="10269"/>
                  <a:pt x="8565" y="8737"/>
                  <a:pt x="12427" y="8737"/>
                </a:cubicBezTo>
                <a:lnTo>
                  <a:pt x="17765" y="8737"/>
                </a:lnTo>
                <a:lnTo>
                  <a:pt x="17765" y="12158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7629525" y="4214812"/>
            <a:ext cx="17287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910137" y="1990725"/>
            <a:ext cx="2900362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757737" y="6024562"/>
            <a:ext cx="17287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381000" y="6019800"/>
            <a:ext cx="39925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is similar concept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/>
          <p:nvPr>
            <p:ph type="title"/>
          </p:nvPr>
        </p:nvSpPr>
        <p:spPr>
          <a:xfrm>
            <a:off x="457200" y="60312"/>
            <a:ext cx="7772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Learning decision trees</a:t>
            </a:r>
            <a:endParaRPr/>
          </a:p>
        </p:txBody>
      </p:sp>
      <p:sp>
        <p:nvSpPr>
          <p:cNvPr id="406" name="Google Shape;406;p20"/>
          <p:cNvSpPr txBox="1"/>
          <p:nvPr>
            <p:ph idx="1" type="body"/>
          </p:nvPr>
        </p:nvSpPr>
        <p:spPr>
          <a:xfrm>
            <a:off x="457200" y="72165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decide whether to wait for a table at a restaurant, based on the following attributes: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Alternate: is there an alternative restaurant nearby?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Bar: is there a comfortable bar area to wait in?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Fri/Sat: is today Friday or Saturday?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Hungry: are we hungry?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Patrons: number of people in the restaurant (None, Some, Full)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Price: price range ($, $$, $$$)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Raining: is it raining outside?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Reservation: have we made a reservation?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Type: kind of restaurant (French, Italian, Thai, Burger)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WaitEstimate: estimated waiting time (0-10, 10-30, 30-60, &gt;60)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type="title"/>
          </p:nvPr>
        </p:nvSpPr>
        <p:spPr>
          <a:xfrm>
            <a:off x="838200" y="182562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Attribute-based representations</a:t>
            </a:r>
            <a:endParaRPr/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7620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described by </a:t>
            </a: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 values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(Boolean, discrete, continuous)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situations where I will/won't wait for a table: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b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Classification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examples is </a:t>
            </a: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positive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(T) or </a:t>
            </a: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negative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(F)</a:t>
            </a:r>
            <a:endParaRPr/>
          </a:p>
        </p:txBody>
      </p:sp>
      <p:pic>
        <p:nvPicPr>
          <p:cNvPr id="413" name="Google Shape;413;p21"/>
          <p:cNvPicPr preferRelativeResize="0"/>
          <p:nvPr/>
        </p:nvPicPr>
        <p:blipFill rotWithShape="1">
          <a:blip r:embed="rId3">
            <a:alphaModFix/>
          </a:blip>
          <a:srcRect b="19791" l="53906" r="9765" t="29167"/>
          <a:stretch/>
        </p:blipFill>
        <p:spPr>
          <a:xfrm>
            <a:off x="1066800" y="2293937"/>
            <a:ext cx="6781800" cy="357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taurant-tree" id="418" name="Google Shape;4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67000"/>
            <a:ext cx="5202237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/>
          <p:nvPr>
            <p:ph type="title"/>
          </p:nvPr>
        </p:nvSpPr>
        <p:spPr>
          <a:xfrm>
            <a:off x="228600" y="1066800"/>
            <a:ext cx="29718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Decision tree</a:t>
            </a:r>
            <a:endParaRPr/>
          </a:p>
        </p:txBody>
      </p:sp>
      <p:pic>
        <p:nvPicPr>
          <p:cNvPr id="420" name="Google Shape;420;p22"/>
          <p:cNvPicPr preferRelativeResize="0"/>
          <p:nvPr/>
        </p:nvPicPr>
        <p:blipFill rotWithShape="1">
          <a:blip r:embed="rId4">
            <a:alphaModFix/>
          </a:blip>
          <a:srcRect b="19791" l="53906" r="9765" t="29167"/>
          <a:stretch/>
        </p:blipFill>
        <p:spPr>
          <a:xfrm>
            <a:off x="2162175" y="95250"/>
            <a:ext cx="5495926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>
            <p:ph type="title"/>
          </p:nvPr>
        </p:nvSpPr>
        <p:spPr>
          <a:xfrm>
            <a:off x="381000" y="762000"/>
            <a:ext cx="289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Choosing an attribute</a:t>
            </a:r>
            <a:endParaRPr/>
          </a:p>
        </p:txBody>
      </p:sp>
      <p:sp>
        <p:nvSpPr>
          <p:cNvPr id="426" name="Google Shape;426;p23"/>
          <p:cNvSpPr txBox="1"/>
          <p:nvPr>
            <p:ph idx="1" type="body"/>
          </p:nvPr>
        </p:nvSpPr>
        <p:spPr>
          <a:xfrm>
            <a:off x="457200" y="29718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a good attribute splits the examples into subsets that are (ideally) "all positive" or "all negative“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Patrons?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better choice</a:t>
            </a:r>
            <a:endParaRPr/>
          </a:p>
        </p:txBody>
      </p:sp>
      <p:pic>
        <p:nvPicPr>
          <p:cNvPr descr="restaurant-roots" id="427" name="Google Shape;4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038600"/>
            <a:ext cx="7239000" cy="172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 rotWithShape="1">
          <a:blip r:embed="rId4">
            <a:alphaModFix/>
          </a:blip>
          <a:srcRect b="19791" l="53906" r="9765" t="29167"/>
          <a:stretch/>
        </p:blipFill>
        <p:spPr>
          <a:xfrm>
            <a:off x="3581400" y="0"/>
            <a:ext cx="54959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Choosing the Best Attribute</a:t>
            </a:r>
            <a:endParaRPr/>
          </a:p>
        </p:txBody>
      </p:sp>
      <p:sp>
        <p:nvSpPr>
          <p:cNvPr id="434" name="Google Shape;434;p24"/>
          <p:cNvSpPr txBox="1"/>
          <p:nvPr>
            <p:ph idx="1" type="body"/>
          </p:nvPr>
        </p:nvSpPr>
        <p:spPr>
          <a:xfrm>
            <a:off x="393225" y="8382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key problem is choosing which attribute to split a given set of examples.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possibilities are: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Random: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Select any attribute at random 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Least-Values: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Choose the attribute with the smallest number of possible values (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fewer branches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Most-Values: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Choose the attribute with the largest number of possible values (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smaller subsets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Max-Gain: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Choose the attribute that has the largest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expected information gain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i.e. select attribute that will result in the smallest expected size of the subtrees rooted at its children.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ID3 algorithm uses the </a:t>
            </a:r>
            <a:r>
              <a:rPr b="0" i="0" lang="en-US" sz="27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Max-Gain</a:t>
            </a:r>
            <a:r>
              <a:rPr b="0" i="0" lang="en-US" sz="27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method of selecting the best attribute.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381000" y="381000"/>
            <a:ext cx="84582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⚫"/>
            </a:pPr>
            <a:r>
              <a:rPr b="1" i="0" lang="en-US" sz="3600" u="sng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ID3 (Iterative Dichotomiser 3) Algorithm</a:t>
            </a:r>
            <a:endParaRPr b="0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Top-down, greedy search through space of possible decision trees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Remember, decision trees represent hypotheses, so this is a </a:t>
            </a:r>
            <a:r>
              <a:rPr b="0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through hypothesis space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is top-down?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start tree?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attribute should represent the root?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you proceed down tree,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choose attribute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successive node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1" i="1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backtracking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algorithm proceeds from top to bottom		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idx="1" type="body"/>
          </p:nvPr>
        </p:nvSpPr>
        <p:spPr>
          <a:xfrm>
            <a:off x="533400" y="2286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Question?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 you determine </a:t>
            </a:r>
            <a:r>
              <a:rPr b="0" i="1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which attribute best classifies data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Answer: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b="1" i="0" lang="en-US" sz="32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Entropy!</a:t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⚫"/>
            </a:pP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Entropy is a measure of disorder or impurity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⚫"/>
            </a:pPr>
            <a:r>
              <a:rPr b="1" i="1" lang="en-US" sz="32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gain</a:t>
            </a:r>
            <a:r>
              <a:rPr b="1" i="0" lang="en-US" sz="32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Measures the expected reduction in entropy caused by partitioning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Statistical quantity measuring </a:t>
            </a:r>
            <a:r>
              <a:rPr b="0" i="0" lang="en-US" sz="2800" u="sng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well an attribute classifies the data.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the information gain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each attribute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Choose attribute with 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greatest information gain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	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Information Theory Background</a:t>
            </a:r>
            <a:endParaRPr/>
          </a:p>
        </p:txBody>
      </p:sp>
      <p:sp>
        <p:nvSpPr>
          <p:cNvPr id="450" name="Google Shape;450;p27"/>
          <p:cNvSpPr txBox="1"/>
          <p:nvPr>
            <p:ph idx="1" type="body"/>
          </p:nvPr>
        </p:nvSpPr>
        <p:spPr>
          <a:xfrm>
            <a:off x="381000" y="1371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equally probable possible messages, then the probability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each is 1/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conveyed by a message is -log(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log(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Eg, if there are 16 messages, then log(16) = 4 and we need 4 bits to identify/send each message.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general, if we are given a probability distribution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 = (p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.., 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information conveyed by distribution (aka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Entropy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P) is: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H(P) = -(p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*log(p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+ 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*log(p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+ .. + 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*log(p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0" y="381000"/>
            <a:ext cx="9144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1" marL="547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60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Gain</a:t>
            </a:r>
            <a:endParaRPr b="1" i="1" sz="3600" u="none" cap="none" strike="noStrike">
              <a:solidFill>
                <a:srgbClr val="FF66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1" i="1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</a:t>
            </a:r>
            <a:r>
              <a:rPr b="0" i="1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our metric for how well one attribute 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b="1" baseline="30000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baseline="-25000" i="1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classifies the training data.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the </a:t>
            </a:r>
            <a:r>
              <a:rPr b="0" i="0" lang="en-US" sz="2400" u="sng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entropy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</a:t>
            </a:r>
            <a:r>
              <a:rPr b="0" i="0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training examples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positive and negative cases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 #pos/Tot	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 #neg/Tot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-p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- p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 which </a:t>
            </a:r>
            <a:r>
              <a:rPr b="1" i="1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1" i="0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attribute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classifies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training examples using information gain.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each attribute find:</a:t>
            </a:r>
            <a:endParaRPr/>
          </a:p>
          <a:p>
            <a:pPr indent="-12065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065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065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065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</a:t>
            </a:r>
            <a:r>
              <a:rPr b="0" i="0" lang="en-US" sz="20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 with greatest information gain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a root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 (S, A) = expected reduction in entropy due to sorting on A</a:t>
            </a:r>
            <a:endParaRPr/>
          </a:p>
        </p:txBody>
      </p:sp>
      <p:grpSp>
        <p:nvGrpSpPr>
          <p:cNvPr id="456" name="Google Shape;456;p28"/>
          <p:cNvGrpSpPr/>
          <p:nvPr/>
        </p:nvGrpSpPr>
        <p:grpSpPr>
          <a:xfrm>
            <a:off x="1066800" y="4600575"/>
            <a:ext cx="7848600" cy="1397000"/>
            <a:chOff x="228600" y="4600575"/>
            <a:chExt cx="8686800" cy="1900722"/>
          </a:xfrm>
        </p:grpSpPr>
        <p:pic>
          <p:nvPicPr>
            <p:cNvPr id="457" name="Google Shape;45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4600575"/>
              <a:ext cx="8686800" cy="1138238"/>
            </a:xfrm>
            <a:prstGeom prst="rect">
              <a:avLst/>
            </a:prstGeom>
            <a:noFill/>
            <a:ln cap="flat" cmpd="sng" w="762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58" name="Google Shape;458;p28"/>
            <p:cNvCxnSpPr/>
            <p:nvPr/>
          </p:nvCxnSpPr>
          <p:spPr>
            <a:xfrm flipH="1" rot="10800000">
              <a:off x="2590800" y="5286375"/>
              <a:ext cx="7620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28"/>
            <p:cNvSpPr txBox="1"/>
            <p:nvPr/>
          </p:nvSpPr>
          <p:spPr>
            <a:xfrm>
              <a:off x="1600200" y="5743575"/>
              <a:ext cx="1447800" cy="502625"/>
            </a:xfrm>
            <a:prstGeom prst="rect">
              <a:avLst/>
            </a:prstGeom>
            <a:solidFill>
              <a:srgbClr val="FFFFCC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entropy</a:t>
              </a:r>
              <a:endParaRPr/>
            </a:p>
          </p:txBody>
        </p:sp>
        <p:sp>
          <p:nvSpPr>
            <p:cNvPr id="460" name="Google Shape;460;p28"/>
            <p:cNvSpPr txBox="1"/>
            <p:nvPr/>
          </p:nvSpPr>
          <p:spPr>
            <a:xfrm>
              <a:off x="6324599" y="5705475"/>
              <a:ext cx="1447800" cy="795822"/>
            </a:xfrm>
            <a:prstGeom prst="rect">
              <a:avLst/>
            </a:prstGeom>
            <a:solidFill>
              <a:srgbClr val="FFFFCC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Entropy for value v</a:t>
              </a:r>
              <a:endParaRPr/>
            </a:p>
          </p:txBody>
        </p:sp>
        <p:cxnSp>
          <p:nvCxnSpPr>
            <p:cNvPr id="461" name="Google Shape;461;p28"/>
            <p:cNvCxnSpPr/>
            <p:nvPr/>
          </p:nvCxnSpPr>
          <p:spPr>
            <a:xfrm flipH="1" rot="10800000">
              <a:off x="7391400" y="5286375"/>
              <a:ext cx="8382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/>
          <p:nvPr>
            <p:ph idx="1" type="body"/>
          </p:nvPr>
        </p:nvSpPr>
        <p:spPr>
          <a:xfrm>
            <a:off x="304800" y="228600"/>
            <a:ext cx="8534400" cy="6400800"/>
          </a:xfrm>
          <a:prstGeom prst="rect">
            <a:avLst/>
          </a:prstGeom>
          <a:solidFill>
            <a:srgbClr val="FFFFCC"/>
          </a:solidFill>
          <a:ln cap="flat" cmpd="sng" w="762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⚫"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PlayTennis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Four attributes used for classification: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      = {Sunny, Overcast, Rain}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{Hot, Mild, Cool}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Humidity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{High, Normal}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     =  {Weak, Strong}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predicted (target) attribute (binary)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PlayTennis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= {Yes, No}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 14 Training examples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positive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 negative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which tasks ?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955675" y="1676400"/>
            <a:ext cx="7197725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Classification</a:t>
            </a: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(binary/categorical target)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Regression</a:t>
            </a: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</a:t>
            </a: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8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 series prediction</a:t>
            </a: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(continuous targets)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Clustering</a:t>
            </a: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(targets unknown)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CC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Rule discovery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457200" y="685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650" lvl="2" marL="822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b="22729" l="2352" r="-3529" t="20912"/>
          <a:stretch/>
        </p:blipFill>
        <p:spPr>
          <a:xfrm>
            <a:off x="66675" y="1066800"/>
            <a:ext cx="9144000" cy="55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0"/>
          <p:cNvSpPr txBox="1"/>
          <p:nvPr/>
        </p:nvSpPr>
        <p:spPr>
          <a:xfrm>
            <a:off x="2971800" y="304800"/>
            <a:ext cx="4114800" cy="6413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Examples</a:t>
            </a:r>
            <a:endParaRPr/>
          </a:p>
        </p:txBody>
      </p:sp>
      <p:cxnSp>
        <p:nvCxnSpPr>
          <p:cNvPr id="474" name="Google Shape;474;p30"/>
          <p:cNvCxnSpPr/>
          <p:nvPr/>
        </p:nvCxnSpPr>
        <p:spPr>
          <a:xfrm>
            <a:off x="304800" y="13716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5" name="Google Shape;475;p30"/>
          <p:cNvSpPr txBox="1"/>
          <p:nvPr/>
        </p:nvSpPr>
        <p:spPr>
          <a:xfrm>
            <a:off x="0" y="352425"/>
            <a:ext cx="12192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Examples, minterms, cases, objects, test cases,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idx="1" type="body"/>
          </p:nvPr>
        </p:nvSpPr>
        <p:spPr>
          <a:xfrm>
            <a:off x="0" y="5334000"/>
            <a:ext cx="838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 1: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6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</a:t>
            </a:r>
            <a:r>
              <a:rPr b="1" i="1" lang="en-US" sz="2600" u="sng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entropy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all cases: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9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5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14	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-(9/14)*log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(9/14) - (5/14)*log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(5/14) = 0.940</a:t>
            </a:r>
            <a:endParaRPr/>
          </a:p>
        </p:txBody>
      </p:sp>
      <p:pic>
        <p:nvPicPr>
          <p:cNvPr id="481" name="Google Shape;481;p31"/>
          <p:cNvPicPr preferRelativeResize="0"/>
          <p:nvPr/>
        </p:nvPicPr>
        <p:blipFill rotWithShape="1">
          <a:blip r:embed="rId3">
            <a:alphaModFix/>
          </a:blip>
          <a:srcRect b="22729" l="2352" r="-3529" t="20912"/>
          <a:stretch/>
        </p:blipFill>
        <p:spPr>
          <a:xfrm>
            <a:off x="0" y="0"/>
            <a:ext cx="8534400" cy="5157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31"/>
          <p:cNvCxnSpPr/>
          <p:nvPr/>
        </p:nvCxnSpPr>
        <p:spPr>
          <a:xfrm>
            <a:off x="6858000" y="0"/>
            <a:ext cx="0" cy="51054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3" name="Google Shape;483;p31"/>
          <p:cNvSpPr txBox="1"/>
          <p:nvPr/>
        </p:nvSpPr>
        <p:spPr>
          <a:xfrm>
            <a:off x="0" y="4800600"/>
            <a:ext cx="2286000" cy="3968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cases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6858000" y="4800600"/>
            <a:ext cx="2286000" cy="3968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positive cases</a:t>
            </a:r>
            <a:endParaRPr/>
          </a:p>
        </p:txBody>
      </p:sp>
      <p:cxnSp>
        <p:nvCxnSpPr>
          <p:cNvPr id="485" name="Google Shape;485;p31"/>
          <p:cNvCxnSpPr/>
          <p:nvPr/>
        </p:nvCxnSpPr>
        <p:spPr>
          <a:xfrm flipH="1" rot="10800000">
            <a:off x="990600" y="64770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6" name="Google Shape;486;p31"/>
          <p:cNvSpPr txBox="1"/>
          <p:nvPr/>
        </p:nvSpPr>
        <p:spPr>
          <a:xfrm>
            <a:off x="0" y="6491287"/>
            <a:ext cx="990600" cy="3667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>
            <p:ph idx="1" type="body"/>
          </p:nvPr>
        </p:nvSpPr>
        <p:spPr>
          <a:xfrm>
            <a:off x="228600" y="228600"/>
            <a:ext cx="7848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 2:</a:t>
            </a:r>
            <a:r>
              <a:rPr b="0" i="0" lang="en-US" sz="26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Loop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over all attributes, </a:t>
            </a:r>
            <a:r>
              <a:rPr b="0" i="0" lang="en-US" sz="26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gain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 =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over values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Sunny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5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H(Sunny)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-(2/5)*log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(2/5) - (3/5)*log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(3/5) = 0.971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Overcast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4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0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4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H(Overcast) = -(4/4)*log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4/4) - (0/4)*log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(0/4) = 0.00</a:t>
            </a:r>
            <a:endParaRPr/>
          </a:p>
        </p:txBody>
      </p:sp>
      <p:grpSp>
        <p:nvGrpSpPr>
          <p:cNvPr id="492" name="Google Shape;492;p32"/>
          <p:cNvGrpSpPr/>
          <p:nvPr/>
        </p:nvGrpSpPr>
        <p:grpSpPr>
          <a:xfrm>
            <a:off x="3429000" y="3776662"/>
            <a:ext cx="5410200" cy="2852737"/>
            <a:chOff x="3733800" y="4005263"/>
            <a:chExt cx="5410200" cy="2852737"/>
          </a:xfrm>
        </p:grpSpPr>
        <p:pic>
          <p:nvPicPr>
            <p:cNvPr id="493" name="Google Shape;493;p32"/>
            <p:cNvPicPr preferRelativeResize="0"/>
            <p:nvPr/>
          </p:nvPicPr>
          <p:blipFill rotWithShape="1">
            <a:blip r:embed="rId3">
              <a:alphaModFix/>
            </a:blip>
            <a:srcRect b="24548" l="5883" r="-3529" t="23638"/>
            <a:stretch/>
          </p:blipFill>
          <p:spPr>
            <a:xfrm>
              <a:off x="4191000" y="4005263"/>
              <a:ext cx="4953000" cy="28527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4" name="Google Shape;494;p32"/>
            <p:cNvCxnSpPr/>
            <p:nvPr/>
          </p:nvCxnSpPr>
          <p:spPr>
            <a:xfrm>
              <a:off x="3733800" y="43434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5" name="Google Shape;495;p32"/>
            <p:cNvCxnSpPr/>
            <p:nvPr/>
          </p:nvCxnSpPr>
          <p:spPr>
            <a:xfrm>
              <a:off x="3733800" y="4495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6" name="Google Shape;496;p32"/>
            <p:cNvCxnSpPr/>
            <p:nvPr/>
          </p:nvCxnSpPr>
          <p:spPr>
            <a:xfrm>
              <a:off x="3733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7" name="Google Shape;497;p32"/>
            <p:cNvCxnSpPr/>
            <p:nvPr/>
          </p:nvCxnSpPr>
          <p:spPr>
            <a:xfrm>
              <a:off x="3733800" y="5715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8" name="Google Shape;498;p32"/>
            <p:cNvCxnSpPr/>
            <p:nvPr/>
          </p:nvCxnSpPr>
          <p:spPr>
            <a:xfrm>
              <a:off x="3733800" y="6096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idx="1" type="body"/>
          </p:nvPr>
        </p:nvSpPr>
        <p:spPr>
          <a:xfrm>
            <a:off x="304800" y="228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3" marL="10969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Rain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3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		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5</a:t>
            </a:r>
            <a:endParaRPr/>
          </a:p>
          <a:p>
            <a:pPr indent="-228599" lvl="3" marL="10969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H(Rain) = -(3/5)*log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(3/5) - (2/5)*log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(2/5) = 0.971</a:t>
            </a:r>
            <a:endParaRPr/>
          </a:p>
          <a:p>
            <a:pPr indent="-228600" lvl="2" marL="822325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Gain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attribute Outlook</a:t>
            </a:r>
            <a:endParaRPr/>
          </a:p>
          <a:p>
            <a:pPr indent="-228600" lvl="2" marL="822325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 Outlook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H(S)   -  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Sunny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/N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*H(Sunny)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		       -  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Over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/N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*H(Overcast)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		       -  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/N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*H(Rain)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/>
          </a:p>
          <a:p>
            <a:pPr indent="-228600" lvl="2" marL="822325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 Outlook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0.940 - (5/14)*0.971 - (4/14)*0 - (5/14)*0.971  </a:t>
            </a:r>
            <a:endParaRPr/>
          </a:p>
          <a:p>
            <a:pPr indent="-228600" lvl="2" marL="822325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Gain(</a:t>
            </a:r>
            <a:r>
              <a:rPr b="0" i="1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 Outlook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0.246</a:t>
            </a:r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3657600" y="3886200"/>
            <a:ext cx="5410200" cy="2852736"/>
            <a:chOff x="3733800" y="4157663"/>
            <a:chExt cx="5410200" cy="2852736"/>
          </a:xfrm>
        </p:grpSpPr>
        <p:pic>
          <p:nvPicPr>
            <p:cNvPr id="505" name="Google Shape;505;p33"/>
            <p:cNvPicPr preferRelativeResize="0"/>
            <p:nvPr/>
          </p:nvPicPr>
          <p:blipFill rotWithShape="1">
            <a:blip r:embed="rId3">
              <a:alphaModFix/>
            </a:blip>
            <a:srcRect b="24548" l="5883" r="-3529" t="23638"/>
            <a:stretch/>
          </p:blipFill>
          <p:spPr>
            <a:xfrm>
              <a:off x="4191000" y="4157663"/>
              <a:ext cx="4953000" cy="28527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6" name="Google Shape;506;p33"/>
            <p:cNvCxnSpPr/>
            <p:nvPr/>
          </p:nvCxnSpPr>
          <p:spPr>
            <a:xfrm>
              <a:off x="3733800" y="43434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7" name="Google Shape;507;p33"/>
            <p:cNvCxnSpPr/>
            <p:nvPr/>
          </p:nvCxnSpPr>
          <p:spPr>
            <a:xfrm>
              <a:off x="3733800" y="4495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8" name="Google Shape;508;p33"/>
            <p:cNvCxnSpPr/>
            <p:nvPr/>
          </p:nvCxnSpPr>
          <p:spPr>
            <a:xfrm>
              <a:off x="3733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9" name="Google Shape;509;p33"/>
            <p:cNvCxnSpPr/>
            <p:nvPr/>
          </p:nvCxnSpPr>
          <p:spPr>
            <a:xfrm>
              <a:off x="3733800" y="5715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0" name="Google Shape;510;p33"/>
            <p:cNvCxnSpPr/>
            <p:nvPr/>
          </p:nvCxnSpPr>
          <p:spPr>
            <a:xfrm>
              <a:off x="3733800" y="6096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/>
          <p:nvPr>
            <p:ph idx="1" type="body"/>
          </p:nvPr>
        </p:nvSpPr>
        <p:spPr>
          <a:xfrm>
            <a:off x="228600" y="228600"/>
            <a:ext cx="8458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 = </a:t>
            </a:r>
            <a:r>
              <a:rPr b="1" i="1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</a:t>
            </a:r>
            <a:endParaRPr b="0" i="1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(Repeat process looping over {Hot, Mild, Cool})</a:t>
            </a:r>
            <a:endParaRPr b="0" i="1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 Temperature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0.029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 = </a:t>
            </a:r>
            <a:r>
              <a:rPr b="1" i="1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Humidity</a:t>
            </a:r>
            <a:endParaRPr b="1" i="1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(Repeat process looping over {High, Normal})</a:t>
            </a:r>
            <a:endParaRPr b="0" i="1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 Humidity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0.029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 = </a:t>
            </a:r>
            <a:r>
              <a:rPr b="1" i="1" lang="en-US" sz="24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Wind</a:t>
            </a:r>
            <a:endParaRPr b="1" i="1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(Repeat process looping over {Weak, Strong})</a:t>
            </a:r>
            <a:endParaRPr b="0" i="1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 Wind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0.048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attribute with greatest information gain: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S,Outlook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0.246,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Gain(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S,Temperature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0.029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Gain(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S,Humidity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 = 0.029, 		Gain(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S,Wind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         = 0.048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∴ Outlook is root node of tree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16" name="Google Shape;5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5257800"/>
            <a:ext cx="40767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5"/>
          <p:cNvGrpSpPr/>
          <p:nvPr/>
        </p:nvGrpSpPr>
        <p:grpSpPr>
          <a:xfrm>
            <a:off x="3657600" y="3733800"/>
            <a:ext cx="5410200" cy="2852737"/>
            <a:chOff x="3733800" y="4005263"/>
            <a:chExt cx="5410200" cy="2852737"/>
          </a:xfrm>
        </p:grpSpPr>
        <p:pic>
          <p:nvPicPr>
            <p:cNvPr id="522" name="Google Shape;522;p35"/>
            <p:cNvPicPr preferRelativeResize="0"/>
            <p:nvPr/>
          </p:nvPicPr>
          <p:blipFill rotWithShape="1">
            <a:blip r:embed="rId3">
              <a:alphaModFix/>
            </a:blip>
            <a:srcRect b="24548" l="5883" r="-3529" t="23638"/>
            <a:stretch/>
          </p:blipFill>
          <p:spPr>
            <a:xfrm>
              <a:off x="4191000" y="4005263"/>
              <a:ext cx="4953000" cy="28527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3" name="Google Shape;523;p35"/>
            <p:cNvCxnSpPr/>
            <p:nvPr/>
          </p:nvCxnSpPr>
          <p:spPr>
            <a:xfrm>
              <a:off x="3733800" y="43434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4" name="Google Shape;524;p35"/>
            <p:cNvCxnSpPr/>
            <p:nvPr/>
          </p:nvCxnSpPr>
          <p:spPr>
            <a:xfrm>
              <a:off x="3733800" y="4495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5" name="Google Shape;525;p35"/>
            <p:cNvCxnSpPr/>
            <p:nvPr/>
          </p:nvCxnSpPr>
          <p:spPr>
            <a:xfrm>
              <a:off x="3733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6" name="Google Shape;526;p35"/>
            <p:cNvCxnSpPr/>
            <p:nvPr/>
          </p:nvCxnSpPr>
          <p:spPr>
            <a:xfrm>
              <a:off x="3733800" y="5715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7" name="Google Shape;527;p35"/>
            <p:cNvCxnSpPr/>
            <p:nvPr/>
          </p:nvCxnSpPr>
          <p:spPr>
            <a:xfrm>
              <a:off x="3733800" y="6096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506100" y="145875"/>
            <a:ext cx="7848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Iterate algorithm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find attributes which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classify training examples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under the values of the root node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 continued</a:t>
            </a:r>
            <a:endParaRPr b="1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three subsets:</a:t>
            </a:r>
            <a:endParaRPr b="1" i="1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440"/>
              <a:buFont typeface="Noto Sans Symbols"/>
              <a:buChar char="⚫"/>
            </a:pPr>
            <a:r>
              <a:rPr b="1" i="1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Sunny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(N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5)		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440"/>
              <a:buFont typeface="Noto Sans Symbols"/>
              <a:buChar char="⚫"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Overcast	(N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4)		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</a:pPr>
            <a:r>
              <a:rPr b="1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Rainy	(N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5)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each subset, repeat the above calculation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looping over all attributes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other than </a:t>
            </a:r>
            <a:r>
              <a:rPr b="1" i="1" lang="en-US" sz="20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endParaRPr/>
          </a:p>
        </p:txBody>
      </p:sp>
      <p:pic>
        <p:nvPicPr>
          <p:cNvPr id="529" name="Google Shape;5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1600200"/>
            <a:ext cx="29718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875" y="4591050"/>
            <a:ext cx="42005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/>
          <p:nvPr>
            <p:ph idx="1" type="body"/>
          </p:nvPr>
        </p:nvSpPr>
        <p:spPr>
          <a:xfrm>
            <a:off x="204100" y="232675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example: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Sunny  (N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=3,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5)  H=0.971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Hot    (N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0,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=2,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2) 	H = 0.0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Mild  (N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1,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=1,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2) 	H = 1.0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</a:pP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Cool  (N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1,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=0,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1) 	H = 0.0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Sunny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Temperature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0.971 - (2/5)*0 - (2/5)*1 - (1/5)*0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Sunny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Temperature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0.571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Similarly:	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 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Sunny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Humidity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  = 0.971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 Gain(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Sunny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Wind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	    = 0.020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∴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Humidity classifies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=Sunny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instances best and is placed as the node under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Sunny outcome.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120650" lvl="2" marL="82232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this process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Overcast &amp; Rainy</a:t>
            </a:r>
            <a:endParaRPr/>
          </a:p>
        </p:txBody>
      </p:sp>
      <p:pic>
        <p:nvPicPr>
          <p:cNvPr id="536" name="Google Shape;5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2200" y="5070750"/>
            <a:ext cx="4200526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7"/>
          <p:cNvPicPr preferRelativeResize="0"/>
          <p:nvPr/>
        </p:nvPicPr>
        <p:blipFill rotWithShape="1">
          <a:blip r:embed="rId3">
            <a:alphaModFix/>
          </a:blip>
          <a:srcRect b="40913" l="11766" r="11765" t="10910"/>
          <a:stretch/>
        </p:blipFill>
        <p:spPr>
          <a:xfrm>
            <a:off x="228600" y="1066800"/>
            <a:ext cx="8686800" cy="5334000"/>
          </a:xfrm>
          <a:prstGeom prst="rect">
            <a:avLst/>
          </a:prstGeom>
          <a:noFill/>
          <a:ln cap="flat" cmpd="sng" w="762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42" name="Google Shape;542;p37"/>
          <p:cNvSpPr txBox="1"/>
          <p:nvPr>
            <p:ph idx="1" type="body"/>
          </p:nvPr>
        </p:nvSpPr>
        <p:spPr>
          <a:xfrm>
            <a:off x="304800" y="228600"/>
            <a:ext cx="518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up with tree: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/>
          <p:nvPr>
            <p:ph idx="1" type="body"/>
          </p:nvPr>
        </p:nvSpPr>
        <p:spPr>
          <a:xfrm>
            <a:off x="228600" y="304800"/>
            <a:ext cx="8610600" cy="5943600"/>
          </a:xfrm>
          <a:prstGeom prst="rect">
            <a:avLst/>
          </a:prstGeom>
          <a:solidFill>
            <a:srgbClr val="FFFFCC"/>
          </a:solidFill>
          <a:ln cap="flat" cmpd="sng" w="762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8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60"/>
              <a:buFont typeface="Noto Sans Symbols"/>
              <a:buChar char="⚫"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Important:</a:t>
            </a: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720"/>
              <a:buFont typeface="Noto Sans Symbols"/>
              <a:buChar char="⚫"/>
            </a:pPr>
            <a:r>
              <a:rPr b="0" i="0" lang="en-US" sz="3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Attributes are excluded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from consideration if they appear higher in the tree</a:t>
            </a:r>
            <a:endParaRPr/>
          </a:p>
          <a:p>
            <a:pPr indent="-228598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060"/>
              <a:buFont typeface="Noto Sans Symbols"/>
              <a:buChar char="⚫"/>
            </a:pP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Process </a:t>
            </a:r>
            <a:r>
              <a:rPr b="0" i="0" lang="en-US" sz="36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continues for each new leaf node</a:t>
            </a: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until: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Every attribute </a:t>
            </a:r>
            <a:r>
              <a:rPr b="0" i="0" lang="en-US" sz="3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 already been included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along path through the tree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720"/>
              <a:buFont typeface="Noto Sans Symbols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</a:t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examples associated with this leaf </a:t>
            </a:r>
            <a:r>
              <a:rPr b="0" i="0" lang="en-US" sz="3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have same target attribute value.</a:t>
            </a:r>
            <a:endParaRPr/>
          </a:p>
          <a:p>
            <a:pPr indent="-100329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</a:pPr>
            <a:r>
              <a:t/>
            </a:r>
            <a:endParaRPr b="0" i="0" sz="3200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 txBox="1"/>
          <p:nvPr>
            <p:ph idx="1" type="body"/>
          </p:nvPr>
        </p:nvSpPr>
        <p:spPr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example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were perfect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contradictions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Branches led to unambiguous </a:t>
            </a:r>
            <a:r>
              <a:rPr b="0" i="1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Yes, No</a:t>
            </a:r>
            <a:r>
              <a:rPr b="0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decisions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contradictions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the majority vote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handles noisy data.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Another note:</a:t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Attributes are eliminated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when they are assigned to a node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never reconsidered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 You would not go back and reconsider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Outlook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Humidity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ID3 uses all of the training data at once</a:t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Contrast to Candidate-Elimination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</a:t>
            </a:r>
            <a:r>
              <a:rPr b="0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handle noisy data.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>
            <a:off x="2959100" y="4148137"/>
            <a:ext cx="3806825" cy="1452562"/>
          </a:xfrm>
          <a:prstGeom prst="ellipse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Bioinformatics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672012" y="1982787"/>
            <a:ext cx="1987550" cy="6191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Quality control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4394200" y="2852737"/>
            <a:ext cx="2387600" cy="1536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Machine vision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2489200" y="1639887"/>
            <a:ext cx="2752725" cy="557212"/>
          </a:xfrm>
          <a:prstGeom prst="ellipse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 knowledge</a:t>
            </a:r>
            <a:endParaRPr/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which applications ?</a:t>
            </a:r>
            <a:endParaRPr/>
          </a:p>
        </p:txBody>
      </p:sp>
      <p:cxnSp>
        <p:nvCxnSpPr>
          <p:cNvPr id="171" name="Google Shape;171;p4"/>
          <p:cNvCxnSpPr/>
          <p:nvPr/>
        </p:nvCxnSpPr>
        <p:spPr>
          <a:xfrm flipH="1" rot="10800000">
            <a:off x="2266950" y="1652587"/>
            <a:ext cx="1587" cy="429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2" name="Google Shape;172;p4"/>
          <p:cNvCxnSpPr/>
          <p:nvPr/>
        </p:nvCxnSpPr>
        <p:spPr>
          <a:xfrm>
            <a:off x="2266950" y="5951537"/>
            <a:ext cx="525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3" name="Google Shape;173;p4"/>
          <p:cNvSpPr txBox="1"/>
          <p:nvPr/>
        </p:nvSpPr>
        <p:spPr>
          <a:xfrm>
            <a:off x="7696200" y="59436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inputs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461962" y="1447800"/>
            <a:ext cx="1371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training examples</a:t>
            </a:r>
            <a:endParaRPr/>
          </a:p>
        </p:txBody>
      </p:sp>
      <p:grpSp>
        <p:nvGrpSpPr>
          <p:cNvPr id="175" name="Google Shape;175;p4"/>
          <p:cNvGrpSpPr/>
          <p:nvPr/>
        </p:nvGrpSpPr>
        <p:grpSpPr>
          <a:xfrm>
            <a:off x="2266950" y="5908675"/>
            <a:ext cx="3200400" cy="130175"/>
            <a:chOff x="1872" y="3648"/>
            <a:chExt cx="2880" cy="144"/>
          </a:xfrm>
        </p:grpSpPr>
        <p:cxnSp>
          <p:nvCxnSpPr>
            <p:cNvPr id="176" name="Google Shape;176;p4"/>
            <p:cNvCxnSpPr/>
            <p:nvPr/>
          </p:nvCxnSpPr>
          <p:spPr>
            <a:xfrm>
              <a:off x="187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259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331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403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47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81" name="Google Shape;181;p4"/>
          <p:cNvCxnSpPr/>
          <p:nvPr/>
        </p:nvCxnSpPr>
        <p:spPr>
          <a:xfrm>
            <a:off x="5467350" y="5908675"/>
            <a:ext cx="1587" cy="130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4"/>
          <p:cNvCxnSpPr/>
          <p:nvPr/>
        </p:nvCxnSpPr>
        <p:spPr>
          <a:xfrm>
            <a:off x="6267450" y="5908675"/>
            <a:ext cx="1587" cy="130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83" name="Google Shape;183;p4"/>
          <p:cNvGrpSpPr/>
          <p:nvPr/>
        </p:nvGrpSpPr>
        <p:grpSpPr>
          <a:xfrm rot="-5400000">
            <a:off x="1064418" y="4685506"/>
            <a:ext cx="2406650" cy="125412"/>
            <a:chOff x="1872" y="3648"/>
            <a:chExt cx="2880" cy="144"/>
          </a:xfrm>
        </p:grpSpPr>
        <p:cxnSp>
          <p:nvCxnSpPr>
            <p:cNvPr id="184" name="Google Shape;184;p4"/>
            <p:cNvCxnSpPr/>
            <p:nvPr/>
          </p:nvCxnSpPr>
          <p:spPr>
            <a:xfrm>
              <a:off x="187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259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>
              <a:off x="331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403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47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89" name="Google Shape;189;p4"/>
          <p:cNvCxnSpPr/>
          <p:nvPr/>
        </p:nvCxnSpPr>
        <p:spPr>
          <a:xfrm rot="-5400000">
            <a:off x="2265362" y="2344737"/>
            <a:ext cx="1587" cy="125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4"/>
          <p:cNvSpPr/>
          <p:nvPr/>
        </p:nvSpPr>
        <p:spPr>
          <a:xfrm>
            <a:off x="3638550" y="2608262"/>
            <a:ext cx="987425" cy="2054225"/>
          </a:xfrm>
          <a:prstGeom prst="ellipse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HWR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2855912" y="2160587"/>
            <a:ext cx="2020887" cy="733425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Market Analysis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3486150" y="2978150"/>
            <a:ext cx="2882900" cy="628650"/>
          </a:xfrm>
          <a:prstGeom prst="ellipse">
            <a:avLst/>
          </a:prstGeom>
          <a:solidFill>
            <a:srgbClr val="FF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Categorization</a:t>
            </a:r>
            <a:endParaRPr/>
          </a:p>
        </p:txBody>
      </p:sp>
      <p:grpSp>
        <p:nvGrpSpPr>
          <p:cNvPr id="193" name="Google Shape;193;p4"/>
          <p:cNvGrpSpPr/>
          <p:nvPr/>
        </p:nvGrpSpPr>
        <p:grpSpPr>
          <a:xfrm>
            <a:off x="2667000" y="3017837"/>
            <a:ext cx="685800" cy="2286000"/>
            <a:chOff x="2667000" y="3505200"/>
            <a:chExt cx="685800" cy="2286000"/>
          </a:xfrm>
        </p:grpSpPr>
        <p:sp>
          <p:nvSpPr>
            <p:cNvPr id="194" name="Google Shape;194;p4"/>
            <p:cNvSpPr/>
            <p:nvPr/>
          </p:nvSpPr>
          <p:spPr>
            <a:xfrm>
              <a:off x="2667000" y="3505200"/>
              <a:ext cx="685800" cy="2286000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 rot="-5400000">
              <a:off x="2107129" y="4446070"/>
              <a:ext cx="1793875" cy="36933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System diagnosis</a:t>
              </a:r>
              <a:endParaRPr/>
            </a:p>
          </p:txBody>
        </p:sp>
      </p:grpSp>
      <p:grpSp>
        <p:nvGrpSpPr>
          <p:cNvPr id="196" name="Google Shape;196;p4"/>
          <p:cNvGrpSpPr/>
          <p:nvPr/>
        </p:nvGrpSpPr>
        <p:grpSpPr>
          <a:xfrm>
            <a:off x="2901950" y="6065837"/>
            <a:ext cx="3879850" cy="400050"/>
            <a:chOff x="2901950" y="6491288"/>
            <a:chExt cx="3879850" cy="400110"/>
          </a:xfrm>
        </p:grpSpPr>
        <p:sp>
          <p:nvSpPr>
            <p:cNvPr id="197" name="Google Shape;197;p4"/>
            <p:cNvSpPr txBox="1"/>
            <p:nvPr/>
          </p:nvSpPr>
          <p:spPr>
            <a:xfrm>
              <a:off x="2901950" y="6491288"/>
              <a:ext cx="6032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625850" y="6491288"/>
              <a:ext cx="6413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4438650" y="6491288"/>
              <a:ext cx="6667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</a:t>
              </a: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5238750" y="6491288"/>
              <a:ext cx="6286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6051550" y="6491288"/>
              <a:ext cx="7302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</a:t>
              </a: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1676400" y="2254250"/>
            <a:ext cx="665162" cy="3297237"/>
            <a:chOff x="1676400" y="2589213"/>
            <a:chExt cx="665163" cy="3297297"/>
          </a:xfrm>
        </p:grpSpPr>
        <p:sp>
          <p:nvSpPr>
            <p:cNvPr id="203" name="Google Shape;203;p4"/>
            <p:cNvSpPr txBox="1"/>
            <p:nvPr/>
          </p:nvSpPr>
          <p:spPr>
            <a:xfrm>
              <a:off x="1676400" y="5486400"/>
              <a:ext cx="457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1676400" y="4872335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  <a:endParaRPr/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1676400" y="4262735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</a:t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1676400" y="3657600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1676400" y="3124200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</a:t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1676400" y="2589213"/>
              <a:ext cx="6651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</a:t>
              </a:r>
              <a:endParaRPr/>
            </a:p>
          </p:txBody>
        </p:sp>
      </p:grpSp>
      <p:cxnSp>
        <p:nvCxnSpPr>
          <p:cNvPr id="209" name="Google Shape;209;p4"/>
          <p:cNvCxnSpPr/>
          <p:nvPr/>
        </p:nvCxnSpPr>
        <p:spPr>
          <a:xfrm rot="-5400000">
            <a:off x="2271712" y="2954337"/>
            <a:ext cx="1587" cy="125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/>
          <p:nvPr>
            <p:ph idx="1" type="body"/>
          </p:nvPr>
        </p:nvSpPr>
        <p:spPr>
          <a:xfrm>
            <a:off x="152400" y="228600"/>
            <a:ext cx="87630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0" i="0" lang="en-US" sz="1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ID3 algorithm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used to build a decision tree, given a set of non-categorical attributes C1, C2, .., Cn, the categorical attribute C, and a training set T of records.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ID3 (R: a set of non-categorical attributes,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C: the categorical attribute,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S: a training set) returns a decision tree;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S is empty, return a single node with value Failure;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every example in S has the same value for categorical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attribute, return single node with that value;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R is empty, then return a single node with most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frequent of the values of the categorical attribute found in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examples S; [note: there will be errors, i.e., improperly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classified records];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Let D be attribute with largest Gain(D,S) among R’s attributes;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Let {dj| j=1,2, .., m} be the values of attribute D;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Let {Sj| j=1,2, .., m} be the subsets of S consisting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respectively of records with value dj for attribute D;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a tree with root labeled D and arcs labeled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d1, d2, .., dm going respectively to the trees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ID3(R-{D},C,S1), ID3(R-{D},C,S2) ,.., ID3(R-{D},C,Sm);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 ID3;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About Entropy and Information Gain</a:t>
            </a:r>
            <a:endParaRPr/>
          </a:p>
        </p:txBody>
      </p:sp>
      <p:sp>
        <p:nvSpPr>
          <p:cNvPr id="563" name="Google Shape;563;p41"/>
          <p:cNvSpPr txBox="1"/>
          <p:nvPr>
            <p:ph idx="1" type="subTitle"/>
          </p:nvPr>
        </p:nvSpPr>
        <p:spPr>
          <a:xfrm>
            <a:off x="2057400" y="3352800"/>
            <a:ext cx="5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Learning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833755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302625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"/>
            <a:ext cx="81788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304800"/>
            <a:ext cx="8181975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33755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/>
          <p:nvPr>
            <p:ph idx="1" type="body"/>
          </p:nvPr>
        </p:nvSpPr>
        <p:spPr>
          <a:xfrm>
            <a:off x="457200" y="685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endParaRPr/>
          </a:p>
        </p:txBody>
      </p:sp>
      <p:pic>
        <p:nvPicPr>
          <p:cNvPr id="594" name="Google Shape;594;p47"/>
          <p:cNvPicPr preferRelativeResize="0"/>
          <p:nvPr/>
        </p:nvPicPr>
        <p:blipFill rotWithShape="1">
          <a:blip r:embed="rId3">
            <a:alphaModFix/>
          </a:blip>
          <a:srcRect b="15456" l="7059" r="5883" t="16365"/>
          <a:stretch/>
        </p:blipFill>
        <p:spPr>
          <a:xfrm>
            <a:off x="0" y="0"/>
            <a:ext cx="7696200" cy="6777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7"/>
          <p:cNvSpPr txBox="1"/>
          <p:nvPr/>
        </p:nvSpPr>
        <p:spPr>
          <a:xfrm>
            <a:off x="5486400" y="304800"/>
            <a:ext cx="3352800" cy="7016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cxnSp>
        <p:nvCxnSpPr>
          <p:cNvPr id="596" name="Google Shape;596;p47"/>
          <p:cNvCxnSpPr/>
          <p:nvPr/>
        </p:nvCxnSpPr>
        <p:spPr>
          <a:xfrm>
            <a:off x="2438400" y="304800"/>
            <a:ext cx="1524000" cy="457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7" name="Google Shape;597;p47"/>
          <p:cNvSpPr txBox="1"/>
          <p:nvPr/>
        </p:nvSpPr>
        <p:spPr>
          <a:xfrm>
            <a:off x="0" y="0"/>
            <a:ext cx="2057400" cy="8223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entropy</a:t>
            </a:r>
            <a:endParaRPr/>
          </a:p>
        </p:txBody>
      </p:sp>
      <p:sp>
        <p:nvSpPr>
          <p:cNvPr id="598" name="Google Shape;598;p47"/>
          <p:cNvSpPr txBox="1"/>
          <p:nvPr/>
        </p:nvSpPr>
        <p:spPr>
          <a:xfrm>
            <a:off x="7162800" y="3844925"/>
            <a:ext cx="1981200" cy="30130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functions with the same number of ones and zeros have largest entropy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"/>
          <p:cNvSpPr txBox="1"/>
          <p:nvPr>
            <p:ph idx="1" type="body"/>
          </p:nvPr>
        </p:nvSpPr>
        <p:spPr>
          <a:xfrm>
            <a:off x="0" y="12954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 event conveys information, </a:t>
            </a:r>
            <a:r>
              <a:rPr b="0" i="0" lang="en-US" sz="3200" u="sng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that means it’s a surprise.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 event </a:t>
            </a:r>
            <a:r>
              <a:rPr b="0" i="0" lang="en-US" sz="3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always occurs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P(A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)=1,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it carries no information. 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-log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(1) = 0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 event </a:t>
            </a:r>
            <a:r>
              <a:rPr b="0" i="0" lang="en-US" sz="3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rarely occurs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(e.g.  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P(A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)=0.001),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carries a lot of info. 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-log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(0.001) = 9.97</a:t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1" i="0" lang="en-US" sz="32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less likely (uncertain) the event, the more the information it carries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since,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P(A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1,  </a:t>
            </a:r>
            <a:b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-log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(P(A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))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increases as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P(A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goes from 1 to 0.</a:t>
            </a:r>
            <a:endParaRPr/>
          </a:p>
          <a:p>
            <a:pPr indent="-228600" lvl="2" marL="8223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(Note: ignore events with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P(A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1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)=0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since they never occur.)</a:t>
            </a:r>
            <a:endParaRPr/>
          </a:p>
        </p:txBody>
      </p:sp>
      <p:sp>
        <p:nvSpPr>
          <p:cNvPr id="604" name="Google Shape;604;p48"/>
          <p:cNvSpPr txBox="1"/>
          <p:nvPr/>
        </p:nvSpPr>
        <p:spPr>
          <a:xfrm>
            <a:off x="1371600" y="288925"/>
            <a:ext cx="7516812" cy="7016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400"/>
              <a:buFont typeface="Times New Roman"/>
              <a:buChar char="–"/>
            </a:pPr>
            <a:r>
              <a:rPr b="1" i="0" lang="en-US" sz="44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Entropy Make Sense?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Information Gain</a:t>
            </a:r>
            <a:endParaRPr/>
          </a:p>
        </p:txBody>
      </p:sp>
      <p:sp>
        <p:nvSpPr>
          <p:cNvPr id="610" name="Google Shape;610;p49"/>
          <p:cNvSpPr txBox="1"/>
          <p:nvPr>
            <p:ph idx="1" type="body"/>
          </p:nvPr>
        </p:nvSpPr>
        <p:spPr>
          <a:xfrm>
            <a:off x="9144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Measures the expected reduction in entropy caused by partitioning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Statistical quantity measuring </a:t>
            </a:r>
            <a:r>
              <a:rPr b="0" i="0" lang="en-US" sz="2800" u="sng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well an attribute classifies the data.</a:t>
            </a:r>
            <a:endParaRPr/>
          </a:p>
          <a:p>
            <a:pPr indent="-12192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sng">
              <a:solidFill>
                <a:srgbClr val="FF66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sng">
              <a:solidFill>
                <a:srgbClr val="FF66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sng">
              <a:solidFill>
                <a:srgbClr val="FF66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sng">
              <a:solidFill>
                <a:srgbClr val="FF66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Maximum gain means minimum entropy for attribute Ai, meaning Ai has less randomness in classifying</a:t>
            </a:r>
            <a:endParaRPr/>
          </a:p>
        </p:txBody>
      </p:sp>
      <p:grpSp>
        <p:nvGrpSpPr>
          <p:cNvPr id="611" name="Google Shape;611;p49"/>
          <p:cNvGrpSpPr/>
          <p:nvPr/>
        </p:nvGrpSpPr>
        <p:grpSpPr>
          <a:xfrm>
            <a:off x="1066800" y="3810000"/>
            <a:ext cx="7848600" cy="1397000"/>
            <a:chOff x="228600" y="4600575"/>
            <a:chExt cx="8686800" cy="1900722"/>
          </a:xfrm>
        </p:grpSpPr>
        <p:pic>
          <p:nvPicPr>
            <p:cNvPr id="612" name="Google Shape;61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4600575"/>
              <a:ext cx="8686800" cy="1138238"/>
            </a:xfrm>
            <a:prstGeom prst="rect">
              <a:avLst/>
            </a:prstGeom>
            <a:noFill/>
            <a:ln cap="flat" cmpd="sng" w="762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613" name="Google Shape;613;p49"/>
            <p:cNvCxnSpPr/>
            <p:nvPr/>
          </p:nvCxnSpPr>
          <p:spPr>
            <a:xfrm flipH="1" rot="10800000">
              <a:off x="2590800" y="5286375"/>
              <a:ext cx="7620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14" name="Google Shape;614;p49"/>
            <p:cNvSpPr txBox="1"/>
            <p:nvPr/>
          </p:nvSpPr>
          <p:spPr>
            <a:xfrm>
              <a:off x="1600200" y="5743575"/>
              <a:ext cx="1447800" cy="502625"/>
            </a:xfrm>
            <a:prstGeom prst="rect">
              <a:avLst/>
            </a:prstGeom>
            <a:solidFill>
              <a:srgbClr val="FFFFCC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entropy</a:t>
              </a:r>
              <a:endParaRPr/>
            </a:p>
          </p:txBody>
        </p:sp>
        <p:sp>
          <p:nvSpPr>
            <p:cNvPr id="615" name="Google Shape;615;p49"/>
            <p:cNvSpPr txBox="1"/>
            <p:nvPr/>
          </p:nvSpPr>
          <p:spPr>
            <a:xfrm>
              <a:off x="6324599" y="5705475"/>
              <a:ext cx="1447800" cy="795822"/>
            </a:xfrm>
            <a:prstGeom prst="rect">
              <a:avLst/>
            </a:prstGeom>
            <a:solidFill>
              <a:srgbClr val="FFFFCC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Entropy for value v</a:t>
              </a:r>
              <a:endParaRPr/>
            </a:p>
          </p:txBody>
        </p:sp>
        <p:cxnSp>
          <p:nvCxnSpPr>
            <p:cNvPr id="616" name="Google Shape;616;p49"/>
            <p:cNvCxnSpPr/>
            <p:nvPr/>
          </p:nvCxnSpPr>
          <p:spPr>
            <a:xfrm flipH="1" rot="10800000">
              <a:off x="7391400" y="5286375"/>
              <a:ext cx="8382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>
            <p:ph type="title"/>
          </p:nvPr>
        </p:nvSpPr>
        <p:spPr>
          <a:xfrm>
            <a:off x="7620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Banking / Telecom / Retail</a:t>
            </a:r>
            <a:endParaRPr/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4005262" y="1371600"/>
            <a:ext cx="4833937" cy="5138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200" spcFirstLastPara="1" rIns="457200" wrap="square" tIns="45700">
            <a:noAutofit/>
          </a:bodyPr>
          <a:lstStyle/>
          <a:p>
            <a:pPr indent="-175895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Identify: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Prospective customers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Dissatisfied customers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Good customers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Bad payers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Obtain: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effective advertising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Less credit risk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Fewer fraud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Decreased churn rate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90725"/>
            <a:ext cx="29146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Hypothesis Space</a:t>
            </a:r>
            <a:endParaRPr/>
          </a:p>
        </p:txBody>
      </p:sp>
      <p:sp>
        <p:nvSpPr>
          <p:cNvPr id="622" name="Google Shape;622;p50"/>
          <p:cNvSpPr txBox="1"/>
          <p:nvPr>
            <p:ph idx="1" type="subTitle"/>
          </p:nvPr>
        </p:nvSpPr>
        <p:spPr>
          <a:xfrm>
            <a:off x="2057400" y="3352800"/>
            <a:ext cx="5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Learning</a:t>
            </a:r>
            <a:endParaRPr/>
          </a:p>
        </p:txBody>
      </p:sp>
      <p:grpSp>
        <p:nvGrpSpPr>
          <p:cNvPr id="623" name="Google Shape;623;p50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cxnSp>
          <p:nvCxnSpPr>
            <p:cNvPr id="624" name="Google Shape;624;p50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50"/>
            <p:cNvCxnSpPr/>
            <p:nvPr/>
          </p:nvCxnSpPr>
          <p:spPr>
            <a:xfrm flipH="1"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7025" y="261937"/>
            <a:ext cx="4854575" cy="240506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1"/>
          <p:cNvSpPr txBox="1"/>
          <p:nvPr>
            <p:ph type="title"/>
          </p:nvPr>
        </p:nvSpPr>
        <p:spPr>
          <a:xfrm>
            <a:off x="304800" y="228600"/>
            <a:ext cx="41910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Hypothesis Space</a:t>
            </a:r>
            <a:endParaRPr/>
          </a:p>
        </p:txBody>
      </p:sp>
      <p:sp>
        <p:nvSpPr>
          <p:cNvPr id="632" name="Google Shape;632;p51"/>
          <p:cNvSpPr txBox="1"/>
          <p:nvPr/>
        </p:nvSpPr>
        <p:spPr>
          <a:xfrm>
            <a:off x="304800" y="2743200"/>
            <a:ext cx="5562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tree itself </a:t>
            </a:r>
            <a:r>
              <a:rPr b="0" i="0" lang="en-US" sz="2400" u="sng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forms hypothesis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Disjunction (OR’s) of conjunctions (AND’s)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path from root to leaf forms conjunction of constraints on attributes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Separate branches are disjunctions</a:t>
            </a:r>
            <a:endParaRPr/>
          </a:p>
          <a:p>
            <a:pPr indent="-273050" lvl="0" marL="2730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 from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PlayTennis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decision tree:</a:t>
            </a:r>
            <a:endParaRPr/>
          </a:p>
          <a:p>
            <a:pPr indent="-228599" lvl="1" marL="54768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(Outlook=Sunny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∧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Humidity=Normal)</a:t>
            </a:r>
            <a:endParaRPr b="1" i="0" sz="20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9" lvl="1" marL="547687" marR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            </a:t>
            </a:r>
            <a:endParaRPr/>
          </a:p>
          <a:p>
            <a:pPr indent="-228599" lvl="1" marL="547687" marR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(Outlook=Overcast)</a:t>
            </a:r>
            <a:endParaRPr/>
          </a:p>
          <a:p>
            <a:pPr indent="-228599" lvl="1" marL="547687" marR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∨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  </a:t>
            </a:r>
            <a:endParaRPr/>
          </a:p>
          <a:p>
            <a:pPr indent="-228599" lvl="1" marL="547687" marR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Libre Baskerville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(Outlook=Rain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b="1" i="0" lang="en-US" sz="20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Wind=Weak)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</p:txBody>
      </p:sp>
      <p:grpSp>
        <p:nvGrpSpPr>
          <p:cNvPr id="633" name="Google Shape;633;p5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cxnSp>
          <p:nvCxnSpPr>
            <p:cNvPr id="634" name="Google Shape;634;p51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5" name="Google Shape;635;p51"/>
            <p:cNvCxnSpPr/>
            <p:nvPr/>
          </p:nvCxnSpPr>
          <p:spPr>
            <a:xfrm flipH="1"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"/>
          <p:cNvSpPr txBox="1"/>
          <p:nvPr>
            <p:ph type="title"/>
          </p:nvPr>
        </p:nvSpPr>
        <p:spPr>
          <a:xfrm>
            <a:off x="990600" y="411162"/>
            <a:ext cx="49530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Expressiveness</a:t>
            </a:r>
            <a:endParaRPr/>
          </a:p>
        </p:txBody>
      </p:sp>
      <p:sp>
        <p:nvSpPr>
          <p:cNvPr id="641" name="Google Shape;641;p5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trees can express any function of the input attributes.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for Boolean functions, truth table row → path to leaf:</a:t>
            </a:r>
            <a:endParaRPr/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Trivially, there is a consistent decision tree for any training set with one path to leaf for each example (unless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nondeterministic in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but it probably won't generalize to new examples</a:t>
            </a:r>
            <a:endParaRPr/>
          </a:p>
          <a:p>
            <a:pPr indent="-16510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Prefer to find more </a:t>
            </a: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compact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decision trees</a:t>
            </a:r>
            <a:endParaRPr/>
          </a:p>
        </p:txBody>
      </p:sp>
      <p:pic>
        <p:nvPicPr>
          <p:cNvPr descr="xor-decision-tree" id="642" name="Google Shape;6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60637"/>
            <a:ext cx="5791200" cy="1935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" name="Google Shape;643;p5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cxnSp>
          <p:nvCxnSpPr>
            <p:cNvPr id="644" name="Google Shape;644;p52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5" name="Google Shape;645;p52"/>
            <p:cNvCxnSpPr/>
            <p:nvPr/>
          </p:nvCxnSpPr>
          <p:spPr>
            <a:xfrm flipH="1"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Hypothesis spaces</a:t>
            </a:r>
            <a:endParaRPr/>
          </a:p>
        </p:txBody>
      </p:sp>
      <p:sp>
        <p:nvSpPr>
          <p:cNvPr id="651" name="Google Shape;651;p53"/>
          <p:cNvSpPr txBox="1"/>
          <p:nvPr>
            <p:ph idx="1" type="body"/>
          </p:nvPr>
        </p:nvSpPr>
        <p:spPr>
          <a:xfrm>
            <a:off x="914400" y="1447800"/>
            <a:ext cx="7772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sng">
                <a:solidFill>
                  <a:srgbClr val="CC00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many distinct decision trees with </a:t>
            </a:r>
            <a:r>
              <a:rPr b="0" i="1" lang="en-US" sz="2400" u="sng">
                <a:solidFill>
                  <a:srgbClr val="CC00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sng">
                <a:solidFill>
                  <a:srgbClr val="CC00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Boolean attributes?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number of Boolean functions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number of distinct truth tables with 2</a:t>
            </a:r>
            <a:r>
              <a:rPr b="0" baseline="30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rows = 2</a:t>
            </a:r>
            <a:r>
              <a:rPr b="0" baseline="30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with 6 Boolean attributes, there are 18,446,744,073,709,551,616 trees</a:t>
            </a:r>
            <a:endParaRPr/>
          </a:p>
        </p:txBody>
      </p:sp>
      <p:sp>
        <p:nvSpPr>
          <p:cNvPr id="652" name="Google Shape;652;p53"/>
          <p:cNvSpPr txBox="1"/>
          <p:nvPr/>
        </p:nvSpPr>
        <p:spPr>
          <a:xfrm>
            <a:off x="914400" y="5181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Aim: find a small tree consistent with the training examples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(recursively) choose "most significant" attribute as root of (sub)tree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53" name="Google Shape;653;p5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cxnSp>
          <p:nvCxnSpPr>
            <p:cNvPr id="654" name="Google Shape;654;p53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5" name="Google Shape;655;p53"/>
            <p:cNvCxnSpPr/>
            <p:nvPr/>
          </p:nvCxnSpPr>
          <p:spPr>
            <a:xfrm flipH="1">
              <a:off x="0" y="0"/>
              <a:ext cx="9144000" cy="6858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Extensions of Decision Tree Learning</a:t>
            </a:r>
            <a:endParaRPr/>
          </a:p>
        </p:txBody>
      </p:sp>
      <p:sp>
        <p:nvSpPr>
          <p:cNvPr id="661" name="Google Shape;661;p5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/>
          <p:nvPr>
            <p:ph type="title"/>
          </p:nvPr>
        </p:nvSpPr>
        <p:spPr>
          <a:xfrm>
            <a:off x="457200" y="4572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Extensions</a:t>
            </a: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the Decision Tree Learning</a:t>
            </a:r>
            <a:endParaRPr/>
          </a:p>
        </p:txBody>
      </p:sp>
      <p:sp>
        <p:nvSpPr>
          <p:cNvPr id="667" name="Google Shape;667;p55"/>
          <p:cNvSpPr txBox="1"/>
          <p:nvPr>
            <p:ph idx="1" type="body"/>
          </p:nvPr>
        </p:nvSpPr>
        <p:spPr>
          <a:xfrm>
            <a:off x="457200" y="14478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Noisy data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Overfitting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Cross-Validation for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Experimental Validation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Performance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Pruning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Trees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Real-valued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data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Using </a:t>
            </a:r>
            <a:r>
              <a:rPr b="0" i="0" lang="en-US" sz="28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gain ratios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Generation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rules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Setting </a:t>
            </a:r>
            <a:r>
              <a:rPr b="0" i="0" lang="en-US" sz="28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Parameters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Incremental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learning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"/>
          <p:cNvSpPr txBox="1"/>
          <p:nvPr>
            <p:ph type="title"/>
          </p:nvPr>
        </p:nvSpPr>
        <p:spPr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Noisy data and Overfitting</a:t>
            </a:r>
            <a:endParaRPr/>
          </a:p>
        </p:txBody>
      </p:sp>
      <p:sp>
        <p:nvSpPr>
          <p:cNvPr id="673" name="Google Shape;673;p56"/>
          <p:cNvSpPr txBox="1"/>
          <p:nvPr>
            <p:ph idx="1" type="body"/>
          </p:nvPr>
        </p:nvSpPr>
        <p:spPr>
          <a:xfrm>
            <a:off x="228600" y="990600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kinds of "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noise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" that could occur in the examples: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examples have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same attribute/value pairs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but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classifications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values of attributes are incorrect because of:</a:t>
            </a:r>
            <a:endParaRPr/>
          </a:p>
          <a:p>
            <a:pPr indent="-233362" lvl="2" marL="976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Errors in the data acquisition process</a:t>
            </a:r>
            <a:endParaRPr/>
          </a:p>
          <a:p>
            <a:pPr indent="-233362" lvl="2" marL="976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Errors in the preprocessing phase 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classification is wrong (e.g., + instead of -) because of some error 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attributes are irrelevant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the decision-making process,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e.g., color of a die is irrelevant to its outcome. 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Irrelevant attributes can result in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overfitting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training data.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7"/>
          <p:cNvSpPr txBox="1"/>
          <p:nvPr>
            <p:ph type="title"/>
          </p:nvPr>
        </p:nvSpPr>
        <p:spPr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Noisy data and Overfitting</a:t>
            </a:r>
            <a:endParaRPr/>
          </a:p>
        </p:txBody>
      </p:sp>
      <p:sp>
        <p:nvSpPr>
          <p:cNvPr id="679" name="Google Shape;679;p57"/>
          <p:cNvSpPr txBox="1"/>
          <p:nvPr>
            <p:ph idx="1" type="body"/>
          </p:nvPr>
        </p:nvSpPr>
        <p:spPr>
          <a:xfrm>
            <a:off x="228600" y="990600"/>
            <a:ext cx="5029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Black dots are positive, others negative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lines represent two hypothesis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Thick line is complex hypothesis correctly classifies all data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Thin line is simple hypothesis but incorrectly classifies some data</a:t>
            </a:r>
            <a:endParaRPr/>
          </a:p>
        </p:txBody>
      </p:sp>
      <p:pic>
        <p:nvPicPr>
          <p:cNvPr id="680" name="Google Shape;68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990600"/>
            <a:ext cx="3048000" cy="15335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681" name="Google Shape;68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809875"/>
            <a:ext cx="3048000" cy="1457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82" name="Google Shape;682;p57"/>
          <p:cNvSpPr txBox="1"/>
          <p:nvPr/>
        </p:nvSpPr>
        <p:spPr>
          <a:xfrm>
            <a:off x="228600" y="34290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simple hypothesis makes some errors but reasonably closely represents the trend in the data </a:t>
            </a:r>
            <a:endParaRPr/>
          </a:p>
        </p:txBody>
      </p:sp>
      <p:sp>
        <p:nvSpPr>
          <p:cNvPr id="683" name="Google Shape;683;p57"/>
          <p:cNvSpPr txBox="1"/>
          <p:nvPr/>
        </p:nvSpPr>
        <p:spPr>
          <a:xfrm>
            <a:off x="304800" y="44958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complex solution does not at all represent the full set of data</a:t>
            </a:r>
            <a:endParaRPr/>
          </a:p>
        </p:txBody>
      </p:sp>
      <p:pic>
        <p:nvPicPr>
          <p:cNvPr id="684" name="Google Shape;68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4495800"/>
            <a:ext cx="3046412" cy="144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85" name="Google Shape;685;p57"/>
          <p:cNvSpPr txBox="1"/>
          <p:nvPr/>
        </p:nvSpPr>
        <p:spPr>
          <a:xfrm>
            <a:off x="304800" y="5410200"/>
            <a:ext cx="4953000" cy="1295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Fix overfitting /overlearning problem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 validation</a:t>
            </a:r>
            <a:endParaRPr/>
          </a:p>
          <a:p>
            <a:pPr indent="-223837" lvl="1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pruning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 nodes in the decision tree.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8"/>
          <p:cNvSpPr txBox="1"/>
          <p:nvPr>
            <p:ph type="title"/>
          </p:nvPr>
        </p:nvSpPr>
        <p:spPr>
          <a:xfrm>
            <a:off x="762000" y="3048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 Validation: An Evaluation Methodology</a:t>
            </a:r>
            <a:endParaRPr/>
          </a:p>
        </p:txBody>
      </p:sp>
      <p:sp>
        <p:nvSpPr>
          <p:cNvPr id="691" name="Google Shape;691;p58"/>
          <p:cNvSpPr txBox="1"/>
          <p:nvPr>
            <p:ph idx="1" type="body"/>
          </p:nvPr>
        </p:nvSpPr>
        <p:spPr>
          <a:xfrm>
            <a:off x="685800" y="1143000"/>
            <a:ext cx="7467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Standard methodology: </a:t>
            </a:r>
            <a:r>
              <a:rPr b="1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 validation</a:t>
            </a:r>
            <a:endParaRPr/>
          </a:p>
          <a:p>
            <a:pPr indent="-227011" lvl="1" marL="571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Collect a large set of examples (all with correct classifications!).</a:t>
            </a:r>
            <a:endParaRPr/>
          </a:p>
          <a:p>
            <a:pPr indent="-227011" lvl="1" marL="571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Randomly divide collection into two disjoint sets: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27011" lvl="1" marL="571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Apply learning algorithm to training set giving hypothesis H</a:t>
            </a:r>
            <a:endParaRPr/>
          </a:p>
          <a:p>
            <a:pPr indent="-227011" lvl="1" marL="571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Measure performance of H w.r.t. test set</a:t>
            </a:r>
            <a:endParaRPr/>
          </a:p>
          <a:p>
            <a:pPr indent="-230186" lvl="0" marL="23018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Important: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keep the training and test sets disjoint!</a:t>
            </a:r>
            <a:endParaRPr/>
          </a:p>
          <a:p>
            <a:pPr indent="-230186" lvl="0" marL="23018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 is not to minimize training error (wrt data) but the error for test/cross-validation: </a:t>
            </a:r>
            <a: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way to fix overfitting</a:t>
            </a:r>
            <a:endParaRPr/>
          </a:p>
          <a:p>
            <a:pPr indent="-230186" lvl="0" marL="23018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study the efficiency and robustness of an algorithm, repeat steps 2-4 for different training sets and sizes of training sets.</a:t>
            </a:r>
            <a:endParaRPr/>
          </a:p>
          <a:p>
            <a:pPr indent="-230186" lvl="0" marL="23018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you improve your algorithm, start again with step 1 to avoid evolving the algorithm to work well on just this collection.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Pruning Decision Trees</a:t>
            </a:r>
            <a:endParaRPr/>
          </a:p>
        </p:txBody>
      </p:sp>
      <p:sp>
        <p:nvSpPr>
          <p:cNvPr id="697" name="Google Shape;697;p59"/>
          <p:cNvSpPr txBox="1"/>
          <p:nvPr>
            <p:ph idx="1" type="body"/>
          </p:nvPr>
        </p:nvSpPr>
        <p:spPr>
          <a:xfrm>
            <a:off x="609600" y="1600200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 Pruning: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Stop growing before a fully grown tree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 Pruning : 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Trim fully grown tree from the bottom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Reduced Error Pruning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Rule post pruning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698" name="Google Shape;69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676400"/>
            <a:ext cx="25812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ictures\vitamins.jpg" id="221" name="Google Shape;2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36712"/>
            <a:ext cx="7848600" cy="35321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Biomedical / Biometrics</a:t>
            </a:r>
            <a:endParaRPr/>
          </a:p>
        </p:txBody>
      </p:sp>
      <p:sp>
        <p:nvSpPr>
          <p:cNvPr id="223" name="Google Shape;223;p6"/>
          <p:cNvSpPr txBox="1"/>
          <p:nvPr>
            <p:ph idx="1" type="body"/>
          </p:nvPr>
        </p:nvSpPr>
        <p:spPr>
          <a:xfrm>
            <a:off x="3435350" y="1600200"/>
            <a:ext cx="5413375" cy="50006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457200" wrap="square" tIns="45700">
            <a:noAutofit/>
          </a:bodyPr>
          <a:lstStyle/>
          <a:p>
            <a:pPr indent="-219075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0" lang="en-US" sz="26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Medicine: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Screening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Diagnosis and prognosis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Drug discovery</a:t>
            </a:r>
            <a:endParaRPr/>
          </a:p>
          <a:p>
            <a:pPr indent="-9905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1" i="0" lang="en-US" sz="26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Security: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Face recognition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Signature / fingerprint / iris verification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 fingerprinting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24" name="Google Shape;224;p6"/>
          <p:cNvGraphicFramePr/>
          <p:nvPr/>
        </p:nvGraphicFramePr>
        <p:xfrm>
          <a:off x="0" y="4284662"/>
          <a:ext cx="3422650" cy="2573337"/>
        </p:xfrm>
        <a:graphic>
          <a:graphicData uri="http://schemas.openxmlformats.org/presentationml/2006/ole">
            <mc:AlternateContent>
              <mc:Choice Requires="v">
                <p:oleObj r:id="rId5" imgH="2573337" imgW="3422650" progId="Paint.Picture" spid="_x0000_s1">
                  <p:embed/>
                </p:oleObj>
              </mc:Choice>
              <mc:Fallback>
                <p:oleObj r:id="rId6" imgH="2573337" imgW="3422650" progId="Paint.Picture">
                  <p:embed/>
                  <p:pic>
                    <p:nvPicPr>
                      <p:cNvPr id="224" name="Google Shape;224;p6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284662"/>
                        <a:ext cx="3422650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62000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0"/>
          <p:cNvSpPr txBox="1"/>
          <p:nvPr/>
        </p:nvSpPr>
        <p:spPr>
          <a:xfrm>
            <a:off x="914400" y="1533525"/>
            <a:ext cx="50053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 data in tree induction</a:t>
            </a:r>
            <a:endParaRPr/>
          </a:p>
        </p:txBody>
      </p:sp>
      <p:sp>
        <p:nvSpPr>
          <p:cNvPr id="705" name="Google Shape;705;p6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Reduced Error Pruning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62" y="685800"/>
            <a:ext cx="7640637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6" name="Google Shape;716;p62"/>
          <p:cNvSpPr txBox="1"/>
          <p:nvPr>
            <p:ph type="title"/>
          </p:nvPr>
        </p:nvSpPr>
        <p:spPr>
          <a:xfrm>
            <a:off x="914400" y="5334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Reduced Error Pruning</a:t>
            </a:r>
            <a:endParaRPr/>
          </a:p>
        </p:txBody>
      </p:sp>
      <p:sp>
        <p:nvSpPr>
          <p:cNvPr id="717" name="Google Shape;717;p62"/>
          <p:cNvSpPr txBox="1"/>
          <p:nvPr>
            <p:ph idx="1" type="body"/>
          </p:nvPr>
        </p:nvSpPr>
        <p:spPr>
          <a:xfrm>
            <a:off x="762000" y="1447800"/>
            <a:ext cx="77724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post-pruning, cross-validation approach.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8" name="Google Shape;718;p62"/>
          <p:cNvSpPr txBox="1"/>
          <p:nvPr/>
        </p:nvSpPr>
        <p:spPr>
          <a:xfrm>
            <a:off x="374650" y="2170112"/>
            <a:ext cx="856615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training data in “grow” and “validation” sets.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complete tree from the “grow”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accuracy on validation set decreases 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each non-leaf node, n, in the tree 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Temporarily prune the subtree below n and replace it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leaf labeled with the current majority class at that node.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Measure and record the accuracy of the pruned tree on the validation 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Permanently prune the node that results in the greatest increase in accuracy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 validation 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Ockham’s Razor </a:t>
            </a:r>
            <a:endParaRPr/>
          </a:p>
        </p:txBody>
      </p:sp>
      <p:sp>
        <p:nvSpPr>
          <p:cNvPr id="724" name="Google Shape;724;p63"/>
          <p:cNvSpPr txBox="1"/>
          <p:nvPr>
            <p:ph idx="1" type="body"/>
          </p:nvPr>
        </p:nvSpPr>
        <p:spPr>
          <a:xfrm>
            <a:off x="3390900" y="2157412"/>
            <a:ext cx="5372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Principle proposed by William of Ockham in the fourteenth century: “</a:t>
            </a: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Pluralitas non est ponenda sine neccesitate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two theories providing similarly good predictions, prefer </a:t>
            </a:r>
            <a:r>
              <a:rPr b="0" i="1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simplest one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Shave off unnecessary parameters of your models. </a:t>
            </a:r>
            <a:endParaRPr/>
          </a:p>
        </p:txBody>
      </p:sp>
      <p:pic>
        <p:nvPicPr>
          <p:cNvPr descr="C:\Users\Pictures\Occam.jpg" id="725" name="Google Shape;72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343150"/>
            <a:ext cx="254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4"/>
          <p:cNvSpPr txBox="1"/>
          <p:nvPr>
            <p:ph type="title"/>
          </p:nvPr>
        </p:nvSpPr>
        <p:spPr>
          <a:xfrm>
            <a:off x="6096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Real-valued data</a:t>
            </a:r>
            <a:endParaRPr/>
          </a:p>
        </p:txBody>
      </p:sp>
      <p:sp>
        <p:nvSpPr>
          <p:cNvPr id="731" name="Google Shape;731;p64"/>
          <p:cNvSpPr txBox="1"/>
          <p:nvPr>
            <p:ph idx="1" type="body"/>
          </p:nvPr>
        </p:nvSpPr>
        <p:spPr>
          <a:xfrm>
            <a:off x="533400" y="17526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a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of thresholds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defining intervals;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interval becomes a discrete value of the attribute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can use some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simple heuristics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always divide into quartiles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can use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domain knowledge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divide age into infant (0-2), toddler (3 - 5), and school aged (5-8)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treat this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another learning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problem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try a </a:t>
            </a:r>
            <a:r>
              <a:rPr b="0" i="0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range of ways to discretize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continuous variable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out which yield “better results” with respect to some metric.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Evaluation</a:t>
            </a:r>
            <a:endParaRPr/>
          </a:p>
        </p:txBody>
      </p:sp>
      <p:sp>
        <p:nvSpPr>
          <p:cNvPr id="737" name="Google Shape;737;p6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Tree Learning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 txBox="1"/>
          <p:nvPr>
            <p:ph type="title"/>
          </p:nvPr>
        </p:nvSpPr>
        <p:spPr>
          <a:xfrm>
            <a:off x="609600" y="228600"/>
            <a:ext cx="75438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b="1" i="0" lang="en-US" sz="3200" u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Metrics for Performance Evaluation</a:t>
            </a:r>
            <a:endParaRPr/>
          </a:p>
        </p:txBody>
      </p:sp>
      <p:sp>
        <p:nvSpPr>
          <p:cNvPr id="743" name="Google Shape;743;p66"/>
          <p:cNvSpPr txBox="1"/>
          <p:nvPr>
            <p:ph idx="1" type="body"/>
          </p:nvPr>
        </p:nvSpPr>
        <p:spPr>
          <a:xfrm>
            <a:off x="228600" y="533400"/>
            <a:ext cx="7543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 on the predictive capability of a model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Rather than how fast it takes to classify or build models, scalability, etc.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Confusion Matrix: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TP: predicted to be in YES, and is actually in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FP: predicted to be in YES, but is not actually in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TN: predicted not to be in YES, and is not actually in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FN: predicted not to be in YES, but is actually in it</a:t>
            </a:r>
            <a:endParaRPr/>
          </a:p>
        </p:txBody>
      </p:sp>
      <p:graphicFrame>
        <p:nvGraphicFramePr>
          <p:cNvPr id="744" name="Google Shape;744;p66"/>
          <p:cNvGraphicFramePr/>
          <p:nvPr/>
        </p:nvGraphicFramePr>
        <p:xfrm>
          <a:off x="457200" y="1992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{617F0D63-1023-47EE-9D59-0EF1DBA16599}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 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 hMerge="1"/>
                <a:tc hMerge="1"/>
              </a:tr>
              <a:tr h="4984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b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b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5" name="Google Shape;745;p66"/>
          <p:cNvSpPr txBox="1"/>
          <p:nvPr/>
        </p:nvSpPr>
        <p:spPr>
          <a:xfrm>
            <a:off x="6477000" y="3429000"/>
            <a:ext cx="2362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 (true positive)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 (false negative)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 (false positive)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TN (true negative)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Metrics for Performance Evaluation…</a:t>
            </a:r>
            <a:endParaRPr/>
          </a:p>
        </p:txBody>
      </p:sp>
      <p:sp>
        <p:nvSpPr>
          <p:cNvPr id="751" name="Google Shape;751;p67"/>
          <p:cNvSpPr txBox="1"/>
          <p:nvPr>
            <p:ph idx="1" type="body"/>
          </p:nvPr>
        </p:nvSpPr>
        <p:spPr>
          <a:xfrm>
            <a:off x="1295400" y="47244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Most widely-used metric:</a:t>
            </a:r>
            <a:endParaRPr/>
          </a:p>
        </p:txBody>
      </p:sp>
      <p:graphicFrame>
        <p:nvGraphicFramePr>
          <p:cNvPr id="752" name="Google Shape;752;p67"/>
          <p:cNvGraphicFramePr/>
          <p:nvPr/>
        </p:nvGraphicFramePr>
        <p:xfrm>
          <a:off x="1219200" y="16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{617F0D63-1023-47EE-9D59-0EF1DBA16599}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 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 hMerge="1"/>
                <a:tc hMerge="1"/>
              </a:tr>
              <a:tr h="6858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b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b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3" name="Google Shape;75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5410200"/>
            <a:ext cx="396081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7"/>
          <p:cNvSpPr txBox="1"/>
          <p:nvPr/>
        </p:nvSpPr>
        <p:spPr>
          <a:xfrm>
            <a:off x="1143000" y="457200"/>
            <a:ext cx="556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8"/>
          <p:cNvSpPr txBox="1"/>
          <p:nvPr>
            <p:ph type="title"/>
          </p:nvPr>
        </p:nvSpPr>
        <p:spPr>
          <a:xfrm>
            <a:off x="990600" y="381000"/>
            <a:ext cx="75438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Limitation of Accuracy</a:t>
            </a:r>
            <a:endParaRPr/>
          </a:p>
        </p:txBody>
      </p:sp>
      <p:sp>
        <p:nvSpPr>
          <p:cNvPr id="760" name="Google Shape;760;p68"/>
          <p:cNvSpPr txBox="1"/>
          <p:nvPr>
            <p:ph idx="1" type="body"/>
          </p:nvPr>
        </p:nvSpPr>
        <p:spPr>
          <a:xfrm>
            <a:off x="533400" y="1752600"/>
            <a:ext cx="754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a 2-class problem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Class 0 examples = 9990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Class 1 examples = 10</a:t>
            </a:r>
            <a:endParaRPr/>
          </a:p>
          <a:p>
            <a:pPr indent="-9905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model predicts everything to be class 0, accuracy is 9990/10000 = 99.9 %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Accuracy is misleading because model does not detect any class 1 example</a:t>
            </a:r>
            <a:endParaRPr/>
          </a:p>
        </p:txBody>
      </p:sp>
      <p:sp>
        <p:nvSpPr>
          <p:cNvPr id="761" name="Google Shape;761;p68"/>
          <p:cNvSpPr txBox="1"/>
          <p:nvPr/>
        </p:nvSpPr>
        <p:spPr>
          <a:xfrm>
            <a:off x="6096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imbalance problem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9"/>
          <p:cNvSpPr txBox="1"/>
          <p:nvPr>
            <p:ph type="title"/>
          </p:nvPr>
        </p:nvSpPr>
        <p:spPr>
          <a:xfrm>
            <a:off x="304800" y="228600"/>
            <a:ext cx="8402637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 Evaluation Metrics: 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Accuracy, Error Rate, Sensitivity and Specificity</a:t>
            </a:r>
            <a:endParaRPr/>
          </a:p>
        </p:txBody>
      </p:sp>
      <p:sp>
        <p:nvSpPr>
          <p:cNvPr id="767" name="Google Shape;767;p69"/>
          <p:cNvSpPr txBox="1"/>
          <p:nvPr>
            <p:ph idx="1" type="body"/>
          </p:nvPr>
        </p:nvSpPr>
        <p:spPr>
          <a:xfrm>
            <a:off x="152400" y="3581400"/>
            <a:ext cx="472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Classifier Accuracy,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recognition rate: percentage of test set tuples that are correctly classified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Accuracy = (TP + TN)/All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 rate: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–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accuracy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or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 rate = (FP + FN)/All</a:t>
            </a: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029200" y="1524000"/>
            <a:ext cx="3810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Sensitivity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True Positive recognition rate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Sensitivity = TP/P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Specificity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True Negative recognition rate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Specificity = TN/N</a:t>
            </a:r>
            <a:endParaRPr/>
          </a:p>
        </p:txBody>
      </p:sp>
      <p:graphicFrame>
        <p:nvGraphicFramePr>
          <p:cNvPr id="769" name="Google Shape;769;p69"/>
          <p:cNvGraphicFramePr/>
          <p:nvPr/>
        </p:nvGraphicFramePr>
        <p:xfrm>
          <a:off x="1524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{617F0D63-1023-47EE-9D59-0EF1DBA16599}</a:tableStyleId>
              </a:tblPr>
              <a:tblGrid>
                <a:gridCol w="533400"/>
                <a:gridCol w="533400"/>
                <a:gridCol w="457200"/>
                <a:gridCol w="457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A\P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0" name="Google Shape;770;p6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9144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Computer / Internet</a:t>
            </a:r>
            <a:endParaRPr/>
          </a:p>
        </p:txBody>
      </p:sp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3667125" y="1320800"/>
            <a:ext cx="5172075" cy="477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200" spcFirstLastPara="1" rIns="457200" wrap="square" tIns="45700">
            <a:noAutofit/>
          </a:bodyPr>
          <a:lstStyle/>
          <a:p>
            <a:pPr indent="-16510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Computer interfaces: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Troubleshooting wizards 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Handwriting and speech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Brain waves</a:t>
            </a:r>
            <a:endParaRPr/>
          </a:p>
          <a:p>
            <a:pPr indent="-9905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Internet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Hit ranking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Spam filtering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Text categorization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Text translation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Recommendation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31" name="Google Shape;231;p7"/>
          <p:cNvGraphicFramePr/>
          <p:nvPr/>
        </p:nvGraphicFramePr>
        <p:xfrm>
          <a:off x="214312" y="1447800"/>
          <a:ext cx="2986087" cy="2651125"/>
        </p:xfrm>
        <a:graphic>
          <a:graphicData uri="http://schemas.openxmlformats.org/presentationml/2006/ole">
            <mc:AlternateContent>
              <mc:Choice Requires="v">
                <p:oleObj r:id="rId4" imgH="2651125" imgW="2986087" progId="Paint.Picture" spid="_x0000_s1">
                  <p:embed/>
                </p:oleObj>
              </mc:Choice>
              <mc:Fallback>
                <p:oleObj r:id="rId5" imgH="2651125" imgW="2986087" progId="Paint.Picture">
                  <p:embed/>
                  <p:pic>
                    <p:nvPicPr>
                      <p:cNvPr id="231" name="Google Shape;231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4312" y="1447800"/>
                        <a:ext cx="2986087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Google Shape;232;p7"/>
          <p:cNvGraphicFramePr/>
          <p:nvPr/>
        </p:nvGraphicFramePr>
        <p:xfrm>
          <a:off x="236537" y="4114800"/>
          <a:ext cx="2582862" cy="2519362"/>
        </p:xfrm>
        <a:graphic>
          <a:graphicData uri="http://schemas.openxmlformats.org/presentationml/2006/ole">
            <mc:AlternateContent>
              <mc:Choice Requires="v">
                <p:oleObj r:id="rId7" imgH="2519362" imgW="2582862" progId="Paint.Picture" spid="_x0000_s2">
                  <p:embed/>
                </p:oleObj>
              </mc:Choice>
              <mc:Fallback>
                <p:oleObj r:id="rId8" imgH="2519362" imgW="2582862" progId="Paint.Picture">
                  <p:embed/>
                  <p:pic>
                    <p:nvPicPr>
                      <p:cNvPr id="232" name="Google Shape;232;p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6537" y="4114800"/>
                        <a:ext cx="2582862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0"/>
          <p:cNvSpPr txBox="1"/>
          <p:nvPr>
            <p:ph type="title"/>
          </p:nvPr>
        </p:nvSpPr>
        <p:spPr>
          <a:xfrm>
            <a:off x="436562" y="228600"/>
            <a:ext cx="84026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 Evaluation Metrics: 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Precision and Recall, and F-measures</a:t>
            </a:r>
            <a:endParaRPr/>
          </a:p>
        </p:txBody>
      </p:sp>
      <p:sp>
        <p:nvSpPr>
          <p:cNvPr id="776" name="Google Shape;776;p70"/>
          <p:cNvSpPr txBox="1"/>
          <p:nvPr>
            <p:ph idx="1" type="body"/>
          </p:nvPr>
        </p:nvSpPr>
        <p:spPr>
          <a:xfrm>
            <a:off x="485775" y="1371600"/>
            <a:ext cx="842962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Precision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exactness – what % of tuples that the classifier labeled as positive are actually positive</a:t>
            </a:r>
            <a:endParaRPr/>
          </a:p>
          <a:p>
            <a:pPr indent="-9905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Recall: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 – what % of positive tuples did the classifier label as positive?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Perfect score is 1.0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-measure (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score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-score)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harmonic mean of precision and recall,</a:t>
            </a:r>
            <a:endParaRPr b="1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7" name="Google Shape;777;p70"/>
          <p:cNvSpPr txBox="1"/>
          <p:nvPr/>
        </p:nvSpPr>
        <p:spPr>
          <a:xfrm>
            <a:off x="1050925" y="5010150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8" name="Google Shape;77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962" y="3581400"/>
            <a:ext cx="259873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350" y="2971800"/>
            <a:ext cx="22034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4800600"/>
            <a:ext cx="3143250" cy="6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0"/>
          <p:cNvSpPr txBox="1"/>
          <p:nvPr/>
        </p:nvSpPr>
        <p:spPr>
          <a:xfrm>
            <a:off x="914400" y="5562600"/>
            <a:ext cx="541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is biased towards </a:t>
            </a:r>
            <a:r>
              <a:rPr b="0" i="0" lang="en-US" sz="16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 &amp; FP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is biased towards </a:t>
            </a:r>
            <a:r>
              <a:rPr b="0" i="0" lang="en-US" sz="16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 &amp; FN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F-measure is biased towards all except </a:t>
            </a:r>
            <a:r>
              <a:rPr b="0" i="0" lang="en-US" sz="16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1"/>
          <p:cNvSpPr txBox="1"/>
          <p:nvPr>
            <p:ph type="title"/>
          </p:nvPr>
        </p:nvSpPr>
        <p:spPr>
          <a:xfrm>
            <a:off x="436562" y="228600"/>
            <a:ext cx="84026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 Evaluation Metrics: 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Matthews correlation coefficient (MCC)</a:t>
            </a:r>
            <a:endParaRPr/>
          </a:p>
        </p:txBody>
      </p:sp>
      <p:sp>
        <p:nvSpPr>
          <p:cNvPr id="787" name="Google Shape;787;p71"/>
          <p:cNvSpPr txBox="1"/>
          <p:nvPr>
            <p:ph idx="1" type="body"/>
          </p:nvPr>
        </p:nvSpPr>
        <p:spPr>
          <a:xfrm>
            <a:off x="228600" y="1524000"/>
            <a:ext cx="8534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MCC takes into account true and false positives and negatives.</a:t>
            </a:r>
            <a:endParaRPr/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Generally regarded as a balanced measure which can be used even if the classes are of very different sizes.</a:t>
            </a:r>
            <a:endParaRPr/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returns a value between −1 and +1.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represents a perfect prediction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 no better than random prediction 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−1 indicates total disagreement between prediction and observation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2"/>
          <p:cNvSpPr txBox="1"/>
          <p:nvPr>
            <p:ph type="title"/>
          </p:nvPr>
        </p:nvSpPr>
        <p:spPr>
          <a:xfrm>
            <a:off x="436562" y="228600"/>
            <a:ext cx="84026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 Evaluation Metrics: 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Matthews correlation coefficient (MCC)</a:t>
            </a:r>
            <a:endParaRPr/>
          </a:p>
        </p:txBody>
      </p:sp>
      <p:pic>
        <p:nvPicPr>
          <p:cNvPr id="793" name="Google Shape;79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1676400"/>
            <a:ext cx="8350250" cy="397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3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799" name="Google Shape;799;p7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Tree Learning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4"/>
          <p:cNvSpPr txBox="1"/>
          <p:nvPr>
            <p:ph idx="1" type="body"/>
          </p:nvPr>
        </p:nvSpPr>
        <p:spPr>
          <a:xfrm>
            <a:off x="228600" y="1524000"/>
            <a:ext cx="8534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make decision which makes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greatest improvement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whatever you are trying optimize.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 not backtrack (unless you hit a dead end)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type of search is likely not to be a globally optimum solution, but generally </a:t>
            </a:r>
            <a:r>
              <a:rPr b="0" i="0" lang="en-US" sz="32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works well.</a:t>
            </a:r>
            <a:endParaRPr/>
          </a:p>
        </p:txBody>
      </p:sp>
      <p:sp>
        <p:nvSpPr>
          <p:cNvPr id="805" name="Google Shape;805;p74"/>
          <p:cNvSpPr txBox="1"/>
          <p:nvPr>
            <p:ph type="title"/>
          </p:nvPr>
        </p:nvSpPr>
        <p:spPr>
          <a:xfrm>
            <a:off x="6096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</a:t>
            </a: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greedy search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approach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5"/>
          <p:cNvSpPr txBox="1"/>
          <p:nvPr>
            <p:ph idx="1" type="body"/>
          </p:nvPr>
        </p:nvSpPr>
        <p:spPr>
          <a:xfrm>
            <a:off x="228600" y="304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Char char="⚫"/>
            </a:pPr>
            <a:r>
              <a:rPr b="1" i="0" lang="en-US" sz="33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Types of problems decision tree learning is good for: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55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Instances represented by attribute-value pairs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algorithm in book, </a:t>
            </a:r>
            <a:r>
              <a:rPr b="0" i="0" lang="en-US" sz="26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 take on </a:t>
            </a:r>
            <a:r>
              <a:rPr b="0" i="0" lang="en-US" sz="2600" u="sng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small number of discrete values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Robust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imperfect training data</a:t>
            </a:r>
            <a:endParaRPr/>
          </a:p>
          <a:p>
            <a:pPr indent="-228599" lvl="3" marL="10969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520"/>
              <a:buFont typeface="Noto Sans Symbols"/>
              <a:buChar char="⚫"/>
            </a:pPr>
            <a:r>
              <a:rPr b="0" i="0" lang="en-US" sz="19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classification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errors</a:t>
            </a:r>
            <a:endParaRPr/>
          </a:p>
          <a:p>
            <a:pPr indent="-228599" lvl="3" marL="10969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520"/>
              <a:buFont typeface="Noto Sans Symbols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errors </a:t>
            </a:r>
            <a:r>
              <a:rPr b="0" i="0" lang="en-US" sz="19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attribute values</a:t>
            </a:r>
            <a:endParaRPr b="0" i="0" sz="19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3" marL="10969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520"/>
              <a:buFont typeface="Noto Sans Symbols"/>
              <a:buChar char="⚫"/>
            </a:pPr>
            <a:r>
              <a:rPr b="0" i="0" lang="en-US" sz="19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missing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attribute values</a:t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extended to 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real-valued attributes</a:t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3" marL="10969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28E6A"/>
              </a:buClr>
              <a:buSzPts val="176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(numerical data)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Target function has </a:t>
            </a:r>
            <a:r>
              <a:rPr b="1" i="0" lang="en-US" sz="26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discrete output values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 in book assumes </a:t>
            </a:r>
            <a:r>
              <a:rPr b="0" i="0" lang="en-US" sz="2600" u="sng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Boolean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functions</a:t>
            </a:r>
            <a:endParaRPr/>
          </a:p>
          <a:p>
            <a:pPr indent="-228600" lvl="2" marL="8223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extended to 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multiple output values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6"/>
          <p:cNvSpPr txBox="1"/>
          <p:nvPr>
            <p:ph idx="1" type="body"/>
          </p:nvPr>
        </p:nvSpPr>
        <p:spPr>
          <a:xfrm>
            <a:off x="457200" y="1600200"/>
            <a:ext cx="8305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Equipment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diagnosis</a:t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FF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Medical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diagnosis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Credit card risk analysis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Robot movement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Pattern Recognition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face recognition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hexapod walking gates</a:t>
            </a:r>
            <a:endParaRPr/>
          </a:p>
        </p:txBody>
      </p:sp>
      <p:sp>
        <p:nvSpPr>
          <p:cNvPr id="816" name="Google Shape;816;p76"/>
          <p:cNvSpPr txBox="1"/>
          <p:nvPr>
            <p:ph type="title"/>
          </p:nvPr>
        </p:nvSpPr>
        <p:spPr>
          <a:xfrm>
            <a:off x="6096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Use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7"/>
          <p:cNvSpPr txBox="1"/>
          <p:nvPr>
            <p:ph type="title"/>
          </p:nvPr>
        </p:nvSpPr>
        <p:spPr>
          <a:xfrm>
            <a:off x="3810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well does it work?</a:t>
            </a:r>
            <a:endParaRPr/>
          </a:p>
        </p:txBody>
      </p:sp>
      <p:sp>
        <p:nvSpPr>
          <p:cNvPr id="822" name="Google Shape;822;p77"/>
          <p:cNvSpPr txBox="1"/>
          <p:nvPr>
            <p:ph idx="1" type="body"/>
          </p:nvPr>
        </p:nvSpPr>
        <p:spPr>
          <a:xfrm>
            <a:off x="304800" y="11430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case studies have shown that decision trees are </a:t>
            </a:r>
            <a:r>
              <a:rPr b="0" i="0" lang="en-US" sz="28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least as accurate as human experts. </a:t>
            </a:r>
            <a:endParaRPr/>
          </a:p>
          <a:p>
            <a:pPr indent="-223836" lvl="1" marL="3381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study for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diagnosing breast cancer:</a:t>
            </a:r>
            <a:endParaRPr/>
          </a:p>
          <a:p>
            <a:pPr indent="-233362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humans correctly classifying the examples 65% of the time, </a:t>
            </a:r>
            <a:endParaRPr/>
          </a:p>
          <a:p>
            <a:pPr indent="-233362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decision tree classified 72% correct.</a:t>
            </a:r>
            <a:endParaRPr/>
          </a:p>
          <a:p>
            <a:pPr indent="-223836" lvl="1" marL="3381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British Petroleum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designed a decision tree for gas-oil separation for offshore oil platforms/</a:t>
            </a:r>
            <a:endParaRPr/>
          </a:p>
          <a:p>
            <a:pPr indent="-233362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 replaced an earlier  rule-based expert system.</a:t>
            </a:r>
            <a:endParaRPr/>
          </a:p>
          <a:p>
            <a:pPr indent="-223836" lvl="1" marL="3381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Cessna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designed an </a:t>
            </a:r>
            <a:r>
              <a:rPr b="0" i="0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airplane flight controller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using 90,000 examples and 20 attributes per example.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8"/>
          <p:cNvSpPr txBox="1"/>
          <p:nvPr>
            <p:ph type="title"/>
          </p:nvPr>
        </p:nvSpPr>
        <p:spPr>
          <a:xfrm>
            <a:off x="3810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DT Learning</a:t>
            </a:r>
            <a:endParaRPr/>
          </a:p>
        </p:txBody>
      </p:sp>
      <p:sp>
        <p:nvSpPr>
          <p:cNvPr id="828" name="Google Shape;828;p78"/>
          <p:cNvSpPr txBox="1"/>
          <p:nvPr>
            <p:ph idx="1" type="body"/>
          </p:nvPr>
        </p:nvSpPr>
        <p:spPr>
          <a:xfrm>
            <a:off x="304800" y="12954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Inducing decision trees is one of the most widely used learning methods in practice 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out-perform human experts in many problems 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Strengths include</a:t>
            </a:r>
            <a:endParaRPr/>
          </a:p>
          <a:p>
            <a:pPr indent="-227012" lvl="1" marL="5667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</a:t>
            </a:r>
            <a:endParaRPr/>
          </a:p>
          <a:p>
            <a:pPr indent="-227012" lvl="1" marL="5667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simple to implement</a:t>
            </a:r>
            <a:endParaRPr/>
          </a:p>
          <a:p>
            <a:pPr indent="-227012" lvl="1" marL="5667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convert result to a set of easily interpretable rules</a:t>
            </a:r>
            <a:endParaRPr/>
          </a:p>
          <a:p>
            <a:pPr indent="-227012" lvl="1" marL="5667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empirically valid in many commercial products</a:t>
            </a:r>
            <a:endParaRPr/>
          </a:p>
          <a:p>
            <a:pPr indent="-227012" lvl="1" marL="5667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handles noisy data 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Weaknesses include: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"Univariate" splits/partitioning using only one attribute at a time so limits types of possible trees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large decision trees may be hard to understand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requires fixed-length feature vectors 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834" name="Google Shape;834;p7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18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10 of “AI Illuminated” by Ben Coppin.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ML in a Nutshell</a:t>
            </a:r>
            <a:endParaRPr/>
          </a:p>
        </p:txBody>
      </p:sp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Tens of thousands of machine learning algorithms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Hundreds new every year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Every machine learning algorithm has three components: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Optimization</a:t>
            </a:r>
            <a:endParaRPr/>
          </a:p>
        </p:txBody>
      </p:sp>
      <p:sp>
        <p:nvSpPr>
          <p:cNvPr id="239" name="Google Shape;239;p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Representation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trees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Sets of rules / Logic programs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Instances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Graphical models (Bayes/Markov nets)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ensembles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Etc.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1999-02-14T18:41:17Z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