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msword" PartName="/ppt/embeddings/Microsoft_Office_Word_97_-_2003_Document1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</p:sldIdLst>
  <p:sldSz cy="6858000" cx="9144000"/>
  <p:notesSz cx="6896100" cy="9182100"/>
  <p:embeddedFontLst>
    <p:embeddedFont>
      <p:font typeface="Libre Franklin"/>
      <p:regular r:id="rId56"/>
      <p:bold r:id="rId57"/>
      <p:italic r:id="rId58"/>
      <p:boldItalic r:id="rId59"/>
    </p:embeddedFont>
    <p:embeddedFont>
      <p:font typeface="Libre Baskerville"/>
      <p:regular r:id="rId60"/>
      <p:bold r:id="rId61"/>
      <p: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3" roundtripDataSignature="AMtx7mjZJwH5CtqlWJKREk/i7rl7fa9E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A9995E-FD62-49DB-B87D-D85E7A529DD2}">
  <a:tblStyle styleId="{ACA9995E-FD62-49DB-B87D-D85E7A529D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font" Target="fonts/LibreBaskerville-italic.fntdata"/><Relationship Id="rId61" Type="http://schemas.openxmlformats.org/officeDocument/2006/relationships/font" Target="fonts/LibreBaskerville-bold.fntdata"/><Relationship Id="rId20" Type="http://schemas.openxmlformats.org/officeDocument/2006/relationships/slide" Target="slides/slide9.xml"/><Relationship Id="rId63" Type="http://customschemas.google.com/relationships/presentationmetadata" Target="metadata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60" Type="http://schemas.openxmlformats.org/officeDocument/2006/relationships/font" Target="fonts/LibreBaskerville-regular.fntdata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font" Target="fonts/LibreFranklin-bold.fntdata"/><Relationship Id="rId12" Type="http://schemas.openxmlformats.org/officeDocument/2006/relationships/slide" Target="slides/slide1.xml"/><Relationship Id="rId56" Type="http://schemas.openxmlformats.org/officeDocument/2006/relationships/font" Target="fonts/LibreFranklin-regular.fntdata"/><Relationship Id="rId15" Type="http://schemas.openxmlformats.org/officeDocument/2006/relationships/slide" Target="slides/slide4.xml"/><Relationship Id="rId59" Type="http://schemas.openxmlformats.org/officeDocument/2006/relationships/font" Target="fonts/LibreFranklin-boldItalic.fntdata"/><Relationship Id="rId14" Type="http://schemas.openxmlformats.org/officeDocument/2006/relationships/slide" Target="slides/slide3.xml"/><Relationship Id="rId58" Type="http://schemas.openxmlformats.org/officeDocument/2006/relationships/font" Target="fonts/LibreFranklin-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8425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6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9" name="Google Shape;139;p6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4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45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5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5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5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5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50"/>
          <p:cNvSpPr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5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5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5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5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Google Shape;98;p5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5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3" name="Google Shape;113;p5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4" name="Google Shape;114;p5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Google Shape;116;p5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6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1" name="Google Shape;131;p6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2" name="Google Shape;132;p6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6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6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Relationship Id="rId7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14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Relationship Id="rId8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9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0.png"/><Relationship Id="rId7" Type="http://schemas.openxmlformats.org/officeDocument/2006/relationships/image" Target="../media/image47.png"/><Relationship Id="rId8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19.png"/><Relationship Id="rId7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png"/><Relationship Id="rId4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50.png"/><Relationship Id="rId7" Type="http://schemas.openxmlformats.org/officeDocument/2006/relationships/image" Target="../media/image58.png"/><Relationship Id="rId8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Relationship Id="rId6" Type="http://schemas.openxmlformats.org/officeDocument/2006/relationships/image" Target="../media/image46.png"/><Relationship Id="rId7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</a:t>
            </a: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Neurons vs. Units (1)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381000" y="1143000"/>
            <a:ext cx="84582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NN is a node called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are connected by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Each link has a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weight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86200"/>
            <a:ext cx="38322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495800"/>
            <a:ext cx="4305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NN vs. Artificial NN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81200"/>
            <a:ext cx="32861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052637"/>
            <a:ext cx="5181600" cy="320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4191000" y="5334000"/>
            <a:ext cx="45720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NASA: A Prediction of Plant Growth in Space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600200"/>
            <a:ext cx="43053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810000"/>
            <a:ext cx="6553200" cy="270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12"/>
          <p:cNvGrpSpPr/>
          <p:nvPr/>
        </p:nvGrpSpPr>
        <p:grpSpPr>
          <a:xfrm>
            <a:off x="3352800" y="2362200"/>
            <a:ext cx="3733800" cy="4343400"/>
            <a:chOff x="3352800" y="2362197"/>
            <a:chExt cx="3733800" cy="4343403"/>
          </a:xfrm>
        </p:grpSpPr>
        <p:sp>
          <p:nvSpPr>
            <p:cNvPr id="230" name="Google Shape;230;p12"/>
            <p:cNvSpPr/>
            <p:nvPr/>
          </p:nvSpPr>
          <p:spPr>
            <a:xfrm>
              <a:off x="3352800" y="3886198"/>
              <a:ext cx="2971800" cy="2819402"/>
            </a:xfrm>
            <a:prstGeom prst="ellipse">
              <a:avLst/>
            </a:prstGeom>
            <a:noFill/>
            <a:ln cap="flat" cmpd="sng" w="254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12"/>
            <p:cNvCxnSpPr/>
            <p:nvPr/>
          </p:nvCxnSpPr>
          <p:spPr>
            <a:xfrm flipH="1">
              <a:off x="3787775" y="2362197"/>
              <a:ext cx="2308225" cy="1936751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32" name="Google Shape;232;p12"/>
            <p:cNvCxnSpPr/>
            <p:nvPr/>
          </p:nvCxnSpPr>
          <p:spPr>
            <a:xfrm rot="5400000">
              <a:off x="5429249" y="3638548"/>
              <a:ext cx="2552702" cy="7620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33" name="Google Shape;233;p12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or Node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381000" y="1524000"/>
            <a:ext cx="3581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Transfer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Level or Threshold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810000"/>
            <a:ext cx="65532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/>
          <p:nvPr/>
        </p:nvSpPr>
        <p:spPr>
          <a:xfrm>
            <a:off x="3352800" y="3886200"/>
            <a:ext cx="2971800" cy="28194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381000" y="1524000"/>
            <a:ext cx="3581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Transfer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Level or Threshold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or Node</a:t>
            </a: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325" y="914400"/>
            <a:ext cx="4765675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13"/>
          <p:cNvGrpSpPr/>
          <p:nvPr/>
        </p:nvGrpSpPr>
        <p:grpSpPr>
          <a:xfrm>
            <a:off x="5257800" y="3352800"/>
            <a:ext cx="1905000" cy="990600"/>
            <a:chOff x="5257800" y="3352800"/>
            <a:chExt cx="1905000" cy="990600"/>
          </a:xfrm>
        </p:grpSpPr>
        <p:cxnSp>
          <p:nvCxnSpPr>
            <p:cNvPr id="245" name="Google Shape;245;p13"/>
            <p:cNvCxnSpPr/>
            <p:nvPr/>
          </p:nvCxnSpPr>
          <p:spPr>
            <a:xfrm flipH="1" rot="5400000">
              <a:off x="4876800" y="3733800"/>
              <a:ext cx="990600" cy="2286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46" name="Google Shape;246;p13"/>
            <p:cNvCxnSpPr/>
            <p:nvPr/>
          </p:nvCxnSpPr>
          <p:spPr>
            <a:xfrm flipH="1" rot="10800000">
              <a:off x="5486400" y="3352800"/>
              <a:ext cx="1676400" cy="9906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pic>
        <p:nvPicPr>
          <p:cNvPr id="247" name="Google Shape;24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228600"/>
            <a:ext cx="1676400" cy="59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152400"/>
            <a:ext cx="1608137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810000"/>
            <a:ext cx="65532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/>
          <p:nvPr/>
        </p:nvSpPr>
        <p:spPr>
          <a:xfrm>
            <a:off x="3352800" y="3886200"/>
            <a:ext cx="2971800" cy="28194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381000" y="1524000"/>
            <a:ext cx="3581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Transfer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Level or Threshold</a:t>
            </a:r>
            <a:endParaRPr/>
          </a:p>
        </p:txBody>
      </p:sp>
      <p:pic>
        <p:nvPicPr>
          <p:cNvPr id="256" name="Google Shape;25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743200"/>
            <a:ext cx="1752600" cy="801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14"/>
          <p:cNvCxnSpPr/>
          <p:nvPr/>
        </p:nvCxnSpPr>
        <p:spPr>
          <a:xfrm flipH="1" rot="5400000">
            <a:off x="3086100" y="4152900"/>
            <a:ext cx="1295400" cy="152400"/>
          </a:xfrm>
          <a:prstGeom prst="straightConnector1">
            <a:avLst/>
          </a:prstGeom>
          <a:noFill/>
          <a:ln cap="flat" cmpd="sng" w="25400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258" name="Google Shape;25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295400"/>
            <a:ext cx="21097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3025775"/>
            <a:ext cx="2209800" cy="7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4"/>
          <p:cNvGrpSpPr/>
          <p:nvPr/>
        </p:nvGrpSpPr>
        <p:grpSpPr>
          <a:xfrm>
            <a:off x="5486400" y="3657600"/>
            <a:ext cx="1524000" cy="609600"/>
            <a:chOff x="5486400" y="3657600"/>
            <a:chExt cx="1524000" cy="609600"/>
          </a:xfrm>
        </p:grpSpPr>
        <p:cxnSp>
          <p:nvCxnSpPr>
            <p:cNvPr id="261" name="Google Shape;261;p14"/>
            <p:cNvCxnSpPr/>
            <p:nvPr/>
          </p:nvCxnSpPr>
          <p:spPr>
            <a:xfrm rot="-5400000">
              <a:off x="5219700" y="3924300"/>
              <a:ext cx="609600" cy="762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62" name="Google Shape;262;p14"/>
            <p:cNvCxnSpPr/>
            <p:nvPr/>
          </p:nvCxnSpPr>
          <p:spPr>
            <a:xfrm flipH="1" rot="10800000">
              <a:off x="5486400" y="3733800"/>
              <a:ext cx="1524000" cy="5334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263" name="Google Shape;263;p14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or Node</a:t>
            </a:r>
            <a:endParaRPr/>
          </a:p>
        </p:txBody>
      </p:sp>
      <p:grpSp>
        <p:nvGrpSpPr>
          <p:cNvPr id="264" name="Google Shape;264;p14"/>
          <p:cNvGrpSpPr/>
          <p:nvPr/>
        </p:nvGrpSpPr>
        <p:grpSpPr>
          <a:xfrm>
            <a:off x="4267200" y="228600"/>
            <a:ext cx="2265362" cy="685800"/>
            <a:chOff x="4267199" y="228600"/>
            <a:chExt cx="2265219" cy="685800"/>
          </a:xfrm>
        </p:grpSpPr>
        <p:pic>
          <p:nvPicPr>
            <p:cNvPr id="265" name="Google Shape;265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67199" y="228600"/>
              <a:ext cx="1021405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38800" y="228600"/>
              <a:ext cx="893618" cy="68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4"/>
          <p:cNvGrpSpPr/>
          <p:nvPr/>
        </p:nvGrpSpPr>
        <p:grpSpPr>
          <a:xfrm>
            <a:off x="3657600" y="990600"/>
            <a:ext cx="4800600" cy="609600"/>
            <a:chOff x="3657600" y="990600"/>
            <a:chExt cx="4800600" cy="609600"/>
          </a:xfrm>
        </p:grpSpPr>
        <p:pic>
          <p:nvPicPr>
            <p:cNvPr id="268" name="Google Shape;268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81600" y="1136918"/>
              <a:ext cx="3276600" cy="290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57600" y="990600"/>
              <a:ext cx="1331651" cy="6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4"/>
            <p:cNvSpPr txBox="1"/>
            <p:nvPr/>
          </p:nvSpPr>
          <p:spPr>
            <a:xfrm>
              <a:off x="4845978" y="1072520"/>
              <a:ext cx="3577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810000"/>
            <a:ext cx="65532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>
            <a:off x="3352800" y="3886200"/>
            <a:ext cx="2971800" cy="28194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609600" y="2286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381000" y="1524000"/>
            <a:ext cx="3581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Transfer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Level or Threshold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533400" y="914400"/>
            <a:ext cx="8305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neuron used to classify inputs into one of two categories</a:t>
            </a:r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743200"/>
            <a:ext cx="1752600" cy="801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15"/>
          <p:cNvCxnSpPr/>
          <p:nvPr/>
        </p:nvCxnSpPr>
        <p:spPr>
          <a:xfrm flipH="1" rot="5400000">
            <a:off x="3086100" y="4152900"/>
            <a:ext cx="1295400" cy="152400"/>
          </a:xfrm>
          <a:prstGeom prst="straightConnector1">
            <a:avLst/>
          </a:prstGeom>
          <a:noFill/>
          <a:ln cap="flat" cmpd="sng" w="25400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282" name="Google Shape;2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295400"/>
            <a:ext cx="21097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3025775"/>
            <a:ext cx="2209800" cy="7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5"/>
          <p:cNvGrpSpPr/>
          <p:nvPr/>
        </p:nvGrpSpPr>
        <p:grpSpPr>
          <a:xfrm>
            <a:off x="5486400" y="3657600"/>
            <a:ext cx="1524000" cy="609600"/>
            <a:chOff x="5486400" y="3657600"/>
            <a:chExt cx="1524000" cy="609600"/>
          </a:xfrm>
        </p:grpSpPr>
        <p:cxnSp>
          <p:nvCxnSpPr>
            <p:cNvPr id="285" name="Google Shape;285;p15"/>
            <p:cNvCxnSpPr/>
            <p:nvPr/>
          </p:nvCxnSpPr>
          <p:spPr>
            <a:xfrm rot="-5400000">
              <a:off x="5219700" y="3924300"/>
              <a:ext cx="609600" cy="762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86" name="Google Shape;286;p15"/>
            <p:cNvCxnSpPr/>
            <p:nvPr/>
          </p:nvCxnSpPr>
          <p:spPr>
            <a:xfrm flipH="1" rot="10800000">
              <a:off x="5486400" y="3733800"/>
              <a:ext cx="1524000" cy="5334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810000"/>
            <a:ext cx="65532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/>
          <p:nvPr/>
        </p:nvSpPr>
        <p:spPr>
          <a:xfrm>
            <a:off x="3352800" y="3886200"/>
            <a:ext cx="2971800" cy="28194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3886200" y="228600"/>
            <a:ext cx="510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Perceptron Learns?</a:t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743200"/>
            <a:ext cx="1752600" cy="801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16"/>
          <p:cNvCxnSpPr/>
          <p:nvPr/>
        </p:nvCxnSpPr>
        <p:spPr>
          <a:xfrm flipH="1" rot="5400000">
            <a:off x="3086100" y="4152900"/>
            <a:ext cx="1295400" cy="152400"/>
          </a:xfrm>
          <a:prstGeom prst="straightConnector1">
            <a:avLst/>
          </a:prstGeom>
          <a:noFill/>
          <a:ln cap="flat" cmpd="sng" w="25400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296" name="Google Shape;2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295400"/>
            <a:ext cx="21097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3025775"/>
            <a:ext cx="2209800" cy="7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6"/>
          <p:cNvGrpSpPr/>
          <p:nvPr/>
        </p:nvGrpSpPr>
        <p:grpSpPr>
          <a:xfrm>
            <a:off x="5486400" y="3657600"/>
            <a:ext cx="1524000" cy="609600"/>
            <a:chOff x="5486400" y="3657600"/>
            <a:chExt cx="1524000" cy="609600"/>
          </a:xfrm>
        </p:grpSpPr>
        <p:cxnSp>
          <p:nvCxnSpPr>
            <p:cNvPr id="299" name="Google Shape;299;p16"/>
            <p:cNvCxnSpPr/>
            <p:nvPr/>
          </p:nvCxnSpPr>
          <p:spPr>
            <a:xfrm rot="-5400000">
              <a:off x="5219700" y="3924300"/>
              <a:ext cx="609600" cy="762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00" name="Google Shape;300;p16"/>
            <p:cNvCxnSpPr/>
            <p:nvPr/>
          </p:nvCxnSpPr>
          <p:spPr>
            <a:xfrm flipH="1" rot="10800000">
              <a:off x="5486400" y="3733800"/>
              <a:ext cx="1524000" cy="5334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301" name="Google Shape;301;p16"/>
          <p:cNvSpPr txBox="1"/>
          <p:nvPr/>
        </p:nvSpPr>
        <p:spPr>
          <a:xfrm>
            <a:off x="76200" y="74525"/>
            <a:ext cx="4495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weights of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1" baseline="-2500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1" baseline="-2500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apply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find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different than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error as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 learning rate, where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adjust 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1" baseline="-2500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1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150" y="3096725"/>
            <a:ext cx="2438401" cy="26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6"/>
          <p:cNvGrpSpPr/>
          <p:nvPr/>
        </p:nvGrpSpPr>
        <p:grpSpPr>
          <a:xfrm>
            <a:off x="3287712" y="1600200"/>
            <a:ext cx="762000" cy="260350"/>
            <a:chOff x="3276600" y="1569027"/>
            <a:chExt cx="1217468" cy="342900"/>
          </a:xfrm>
        </p:grpSpPr>
        <p:pic>
          <p:nvPicPr>
            <p:cNvPr id="304" name="Google Shape;3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76600" y="1600200"/>
              <a:ext cx="438150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89218" y="1569027"/>
              <a:ext cx="704850" cy="34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914400" y="0"/>
            <a:ext cx="7772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Perceptrons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685800" y="611175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us learn logical – OR function for two inputs, using threshold of zero (t = 0) and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 rate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0.2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685800" y="400617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Initialize weights to a random value between -1 and +1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438400"/>
            <a:ext cx="1295400" cy="757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p17"/>
          <p:cNvGraphicFramePr/>
          <p:nvPr/>
        </p:nvGraphicFramePr>
        <p:xfrm>
          <a:off x="1063625" y="188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{ACA9995E-FD62-49DB-B87D-D85E7A529DD2}</a:tableStyleId>
              </a:tblPr>
              <a:tblGrid>
                <a:gridCol w="463550"/>
                <a:gridCol w="463550"/>
                <a:gridCol w="904875"/>
              </a:tblGrid>
              <a:tr h="37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23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17"/>
          <p:cNvSpPr txBox="1"/>
          <p:nvPr/>
        </p:nvSpPr>
        <p:spPr>
          <a:xfrm>
            <a:off x="685800" y="4738013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 training data x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0, x</a:t>
            </a:r>
            <a:r>
              <a:rPr b="0" baseline="-2500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0 and expected output is 0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362200"/>
            <a:ext cx="1752600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2362200"/>
            <a:ext cx="2209800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/>
        </p:nvSpPr>
        <p:spPr>
          <a:xfrm>
            <a:off x="685800" y="5399325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the two formula, get X = (0  x – 0.2) + (0 x 0.4) = 0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 Y = 0, so no error, i.e. e =0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no change of threshold or no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902175" y="0"/>
            <a:ext cx="7772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Perceptrons</a:t>
            </a:r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685800" y="440475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us learn logical – OR function for two inputs, using threshold of zero (t = 0) and learning rate of 0.2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685800" y="40767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for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and expected output is 1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438400"/>
            <a:ext cx="1295400" cy="757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18"/>
          <p:cNvGraphicFramePr/>
          <p:nvPr/>
        </p:nvGraphicFramePr>
        <p:xfrm>
          <a:off x="1063625" y="175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{ACA9995E-FD62-49DB-B87D-D85E7A529DD2}</a:tableStyleId>
              </a:tblPr>
              <a:tblGrid>
                <a:gridCol w="463550"/>
                <a:gridCol w="463550"/>
                <a:gridCol w="9048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pic>
        <p:nvPicPr>
          <p:cNvPr id="328" name="Google Shape;3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362200"/>
            <a:ext cx="1752600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2362200"/>
            <a:ext cx="2209800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685800" y="45720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the two formula, get X = (0  x – 0.2) + (1 x 0.4) = 0.4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 Y = 1, so no error, i.e. e =0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no change of threshold or no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914400" y="-27625"/>
            <a:ext cx="7772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Perceptrons</a:t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685800" y="427275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us learn logical – OR function for two inputs, using threshold of zero (t = 0) and learning rate of 0.2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685800" y="3562375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for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and expected output is 1</a:t>
            </a:r>
            <a:endParaRPr/>
          </a:p>
        </p:txBody>
      </p:sp>
      <p:pic>
        <p:nvPicPr>
          <p:cNvPr id="338" name="Google Shape;3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438400"/>
            <a:ext cx="1295400" cy="757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9" name="Google Shape;339;p19"/>
          <p:cNvGraphicFramePr/>
          <p:nvPr/>
        </p:nvGraphicFramePr>
        <p:xfrm>
          <a:off x="1063625" y="15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{ACA9995E-FD62-49DB-B87D-D85E7A529DD2}</a:tableStyleId>
              </a:tblPr>
              <a:tblGrid>
                <a:gridCol w="463550"/>
                <a:gridCol w="463550"/>
                <a:gridCol w="904875"/>
              </a:tblGrid>
              <a:tr h="57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3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pic>
        <p:nvPicPr>
          <p:cNvPr id="340" name="Google Shape;3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362200"/>
            <a:ext cx="1752600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2362200"/>
            <a:ext cx="2209800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9"/>
          <p:cNvSpPr txBox="1"/>
          <p:nvPr/>
        </p:nvSpPr>
        <p:spPr>
          <a:xfrm>
            <a:off x="685800" y="393221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the two formula, get X = (1  x – 0.2) + (0 x 0.4) = – 0.2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 Y = 0, so error, e = (target – output) = 1 – 0 = 1</a:t>
            </a:r>
            <a:endParaRPr/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8562" y="5583237"/>
            <a:ext cx="344963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800" y="6096000"/>
            <a:ext cx="2362200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33800" y="6096000"/>
            <a:ext cx="2286000" cy="4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>
            <a:off x="6324600" y="6019800"/>
            <a:ext cx="2514600" cy="584200"/>
          </a:xfrm>
          <a:prstGeom prst="rect">
            <a:avLst/>
          </a:prstGeom>
          <a:solidFill>
            <a:srgbClr val="C49F9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 not adjusted, because it did not contributed to error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3800475" y="2438400"/>
            <a:ext cx="6858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685800" y="5486400"/>
            <a:ext cx="444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change weights according to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Biological inspiration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685800" y="1600200"/>
            <a:ext cx="7848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Animals are able to react adaptively to changes in their external and internal environment, and they use their nervous system to perform these behaviours.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appropriate model/simulation of the nervous system should be able to produce similar responses and behaviours in artificial systems.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nervous system is build by relatively simple units, the neurons, so copying their behavior and functionality should be the solution.</a:t>
            </a:r>
            <a:endParaRPr/>
          </a:p>
        </p:txBody>
      </p:sp>
      <p:graphicFrame>
        <p:nvGraphicFramePr>
          <p:cNvPr id="154" name="Google Shape;154;p2"/>
          <p:cNvGraphicFramePr/>
          <p:nvPr/>
        </p:nvGraphicFramePr>
        <p:xfrm>
          <a:off x="6858000" y="234950"/>
          <a:ext cx="2108200" cy="1670050"/>
        </p:xfrm>
        <a:graphic>
          <a:graphicData uri="http://schemas.openxmlformats.org/presentationml/2006/ole">
            <mc:AlternateContent>
              <mc:Choice Requires="v">
                <p:oleObj r:id="rId4" imgH="1670050" imgW="2108200" progId="MS_ClipArt_Gallery" spid="_x0000_s1">
                  <p:embed/>
                </p:oleObj>
              </mc:Choice>
              <mc:Fallback>
                <p:oleObj r:id="rId5" imgH="1670050" imgW="2108200" progId="MS_ClipArt_Gallery">
                  <p:embed/>
                  <p:pic>
                    <p:nvPicPr>
                      <p:cNvPr id="154" name="Google Shape;154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29301" l="0" r="0" t="0"/>
                      <a:stretch/>
                    </p:blipFill>
                    <p:spPr>
                      <a:xfrm>
                        <a:off x="6858000" y="234950"/>
                        <a:ext cx="21082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914400" y="-85575"/>
            <a:ext cx="7772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Perceptrons</a:t>
            </a:r>
            <a:endParaRPr/>
          </a:p>
        </p:txBody>
      </p:sp>
      <p:sp>
        <p:nvSpPr>
          <p:cNvPr id="354" name="Google Shape;354;p20"/>
          <p:cNvSpPr txBox="1"/>
          <p:nvPr>
            <p:ph idx="1" type="body"/>
          </p:nvPr>
        </p:nvSpPr>
        <p:spPr>
          <a:xfrm>
            <a:off x="685800" y="442525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us learn logical – OR function for two inputs, using threshold of zero (t = 0) and learning rate of 0.2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685800" y="382635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for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x</a:t>
            </a:r>
            <a:r>
              <a:rPr b="0" baseline="-2500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and expected output is 1</a:t>
            </a:r>
            <a:endParaRPr/>
          </a:p>
        </p:txBody>
      </p:sp>
      <p:graphicFrame>
        <p:nvGraphicFramePr>
          <p:cNvPr id="356" name="Google Shape;356;p20"/>
          <p:cNvGraphicFramePr/>
          <p:nvPr/>
        </p:nvGraphicFramePr>
        <p:xfrm>
          <a:off x="1005675" y="1699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{ACA9995E-FD62-49DB-B87D-D85E7A529DD2}</a:tableStyleId>
              </a:tblPr>
              <a:tblGrid>
                <a:gridCol w="463550"/>
                <a:gridCol w="463550"/>
                <a:gridCol w="9048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r>
                        <a:rPr b="1" baseline="-25000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pic>
        <p:nvPicPr>
          <p:cNvPr id="357" name="Google Shape;3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362200"/>
            <a:ext cx="1752600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362200"/>
            <a:ext cx="2209800" cy="7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/>
        </p:nvSpPr>
        <p:spPr>
          <a:xfrm>
            <a:off x="685800" y="4245375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Apply the two formula, get X = (0  x – 0.2) + (1 x 0.4) = 0.4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 Y = 1, so no error, no change of weights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end of first </a:t>
            </a:r>
            <a:r>
              <a:rPr b="0" i="0" lang="en-US" sz="2600" u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epoch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method runs again and repeat until classified correctly</a:t>
            </a:r>
            <a:endParaRPr/>
          </a:p>
        </p:txBody>
      </p:sp>
      <p:grpSp>
        <p:nvGrpSpPr>
          <p:cNvPr id="360" name="Google Shape;360;p20"/>
          <p:cNvGrpSpPr/>
          <p:nvPr/>
        </p:nvGrpSpPr>
        <p:grpSpPr>
          <a:xfrm>
            <a:off x="3200400" y="2438400"/>
            <a:ext cx="1295400" cy="757237"/>
            <a:chOff x="3200400" y="2438400"/>
            <a:chExt cx="1295400" cy="757544"/>
          </a:xfrm>
        </p:grpSpPr>
        <p:pic>
          <p:nvPicPr>
            <p:cNvPr id="361" name="Google Shape;36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00400" y="2438400"/>
              <a:ext cx="1295400" cy="757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0"/>
            <p:cNvSpPr txBox="1"/>
            <p:nvPr/>
          </p:nvSpPr>
          <p:spPr>
            <a:xfrm>
              <a:off x="3800475" y="2438400"/>
              <a:ext cx="685800" cy="30492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Baskerville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2" y="123825"/>
            <a:ext cx="7496175" cy="661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1"/>
          <p:cNvGrpSpPr/>
          <p:nvPr/>
        </p:nvGrpSpPr>
        <p:grpSpPr>
          <a:xfrm>
            <a:off x="762000" y="1371600"/>
            <a:ext cx="7620000" cy="1676400"/>
            <a:chOff x="762000" y="1371600"/>
            <a:chExt cx="7620000" cy="1676400"/>
          </a:xfrm>
        </p:grpSpPr>
        <p:sp>
          <p:nvSpPr>
            <p:cNvPr id="369" name="Google Shape;369;p21"/>
            <p:cNvSpPr txBox="1"/>
            <p:nvPr/>
          </p:nvSpPr>
          <p:spPr>
            <a:xfrm>
              <a:off x="762000" y="1371600"/>
              <a:ext cx="7620000" cy="1676400"/>
            </a:xfrm>
            <a:prstGeom prst="rect">
              <a:avLst/>
            </a:prstGeom>
            <a:noFill/>
            <a:ln cap="flat" cmpd="sng" w="254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21"/>
            <p:cNvSpPr txBox="1"/>
            <p:nvPr/>
          </p:nvSpPr>
          <p:spPr>
            <a:xfrm>
              <a:off x="914400" y="2209800"/>
              <a:ext cx="7239000" cy="38100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Separability</a:t>
            </a:r>
            <a:endParaRPr/>
          </a:p>
        </p:txBody>
      </p:sp>
      <p:sp>
        <p:nvSpPr>
          <p:cNvPr id="376" name="Google Shape;376;p22"/>
          <p:cNvSpPr txBox="1"/>
          <p:nvPr>
            <p:ph idx="1" type="body"/>
          </p:nvPr>
        </p:nvSpPr>
        <p:spPr>
          <a:xfrm>
            <a:off x="914400" y="1447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Perceptrons can only learn models that are linearly separable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Thus it can classify AND, OR functions but not XOR</a:t>
            </a:r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00" y="3134400"/>
            <a:ext cx="60293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/>
          <p:nvPr/>
        </p:nvSpPr>
        <p:spPr>
          <a:xfrm>
            <a:off x="2667000" y="5334000"/>
            <a:ext cx="6127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5791200" y="5329237"/>
            <a:ext cx="835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914400" y="5943600"/>
            <a:ext cx="784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However, most real-world problems are not linearly separable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Multilayer Neural Networks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479425" y="165100"/>
            <a:ext cx="82296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Multilayer Feed Forward NN</a:t>
            </a:r>
            <a:endParaRPr/>
          </a:p>
        </p:txBody>
      </p:sp>
      <p:pic>
        <p:nvPicPr>
          <p:cNvPr id="391" name="Google Shape;3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12" y="1814512"/>
            <a:ext cx="7034212" cy="3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4"/>
          <p:cNvSpPr txBox="1"/>
          <p:nvPr/>
        </p:nvSpPr>
        <p:spPr>
          <a:xfrm>
            <a:off x="3800475" y="6246812"/>
            <a:ext cx="5038725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http://www.teco.uni-karlsruhe.de/~albrecht/neuro/html/node18.html</a:t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500062" y="6138862"/>
            <a:ext cx="2582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architectures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479425" y="165100"/>
            <a:ext cx="82296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Multilayer Feed Forward NN</a:t>
            </a:r>
            <a:endParaRPr/>
          </a:p>
        </p:txBody>
      </p:sp>
      <p:sp>
        <p:nvSpPr>
          <p:cNvPr id="399" name="Google Shape;399;p25"/>
          <p:cNvSpPr txBox="1"/>
          <p:nvPr/>
        </p:nvSpPr>
        <p:spPr>
          <a:xfrm>
            <a:off x="533400" y="990600"/>
            <a:ext cx="80772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Hidden layers solve the classification problem for non linear sets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additional hidden layers can be interpreted geometrically as additional hyper-planes, which enhance the separation capacity of the network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train the hidden units for which the desired output is not known. 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Backpropagation algorithm offers a solution to this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 txBox="1"/>
          <p:nvPr>
            <p:ph type="title"/>
          </p:nvPr>
        </p:nvSpPr>
        <p:spPr>
          <a:xfrm>
            <a:off x="838200" y="334962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</a:t>
            </a:r>
            <a:endParaRPr/>
          </a:p>
        </p:txBody>
      </p:sp>
      <p:pic>
        <p:nvPicPr>
          <p:cNvPr id="405" name="Google Shape;4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" y="1219200"/>
            <a:ext cx="86010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143000"/>
            <a:ext cx="84010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type="title"/>
          </p:nvPr>
        </p:nvSpPr>
        <p:spPr>
          <a:xfrm>
            <a:off x="838200" y="334962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</a:t>
            </a:r>
            <a:endParaRPr/>
          </a:p>
        </p:txBody>
      </p:sp>
      <p:sp>
        <p:nvSpPr>
          <p:cNvPr id="412" name="Google Shape;412;p27"/>
          <p:cNvSpPr txBox="1"/>
          <p:nvPr/>
        </p:nvSpPr>
        <p:spPr>
          <a:xfrm>
            <a:off x="381000" y="5153025"/>
            <a:ext cx="8077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network is initialized with weights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the input pattern is applied and output is calculated (forward pass)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error, then adjust the weights so that error will get smaller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the process until the error is minimal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>
            <p:ph type="title"/>
          </p:nvPr>
        </p:nvSpPr>
        <p:spPr>
          <a:xfrm>
            <a:off x="838200" y="334962"/>
            <a:ext cx="8153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</a:t>
            </a:r>
            <a:endParaRPr/>
          </a:p>
        </p:txBody>
      </p:sp>
      <p:sp>
        <p:nvSpPr>
          <p:cNvPr id="418" name="Google Shape;418;p28"/>
          <p:cNvSpPr txBox="1"/>
          <p:nvPr/>
        </p:nvSpPr>
        <p:spPr>
          <a:xfrm>
            <a:off x="152400" y="3733800"/>
            <a:ext cx="54864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Initialize network with weights, work out the output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error for neuron B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(1 – Output) </a:t>
            </a:r>
            <a:r>
              <a:rPr b="0" i="0" lang="en-US" sz="2000" u="none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necessary for sigmoid function, otherwise it would be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(Target – Output)</a:t>
            </a:r>
            <a:r>
              <a:rPr b="0" i="0" lang="en-US" sz="2000" u="none">
                <a:solidFill>
                  <a:srgbClr val="0070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explained latter on</a:t>
            </a:r>
            <a:endParaRPr/>
          </a:p>
        </p:txBody>
      </p:sp>
      <p:pic>
        <p:nvPicPr>
          <p:cNvPr id="419" name="Google Shape;4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43000"/>
            <a:ext cx="67818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333875"/>
            <a:ext cx="4686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500" y="4951412"/>
            <a:ext cx="3340100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850450" y="12"/>
            <a:ext cx="8153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</a:t>
            </a: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381000" y="579675"/>
            <a:ext cx="5455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Initialize network with weights, work</a:t>
            </a: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 the output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error for neuron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pic>
        <p:nvPicPr>
          <p:cNvPr id="428" name="Google Shape;4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110575"/>
            <a:ext cx="4686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295400"/>
            <a:ext cx="2590800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/>
          <p:nvPr/>
        </p:nvSpPr>
        <p:spPr>
          <a:xfrm>
            <a:off x="381000" y="2359025"/>
            <a:ext cx="5943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 startAt="3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the weight. Let W</a:t>
            </a:r>
            <a:r>
              <a:rPr b="0" baseline="30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the new weight of W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</a:t>
            </a:r>
            <a:endParaRPr/>
          </a:p>
        </p:txBody>
      </p:sp>
      <p:pic>
        <p:nvPicPr>
          <p:cNvPr id="431" name="Google Shape;4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175788"/>
            <a:ext cx="3076575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29"/>
          <p:cNvGrpSpPr/>
          <p:nvPr/>
        </p:nvGrpSpPr>
        <p:grpSpPr>
          <a:xfrm>
            <a:off x="990600" y="3352799"/>
            <a:ext cx="2743200" cy="684213"/>
            <a:chOff x="990600" y="3352799"/>
            <a:chExt cx="2743200" cy="683982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990600" y="3505148"/>
              <a:ext cx="2743200" cy="531633"/>
              <a:chOff x="990600" y="3505148"/>
              <a:chExt cx="2743200" cy="531633"/>
            </a:xfrm>
          </p:grpSpPr>
          <p:pic>
            <p:nvPicPr>
              <p:cNvPr id="434" name="Google Shape;434;p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90600" y="3733800"/>
                <a:ext cx="2743200" cy="30298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5" name="Google Shape;435;p29"/>
              <p:cNvCxnSpPr/>
              <p:nvPr/>
            </p:nvCxnSpPr>
            <p:spPr>
              <a:xfrm flipH="1" rot="10800000">
                <a:off x="2971800" y="3505148"/>
                <a:ext cx="457200" cy="228523"/>
              </a:xfrm>
              <a:prstGeom prst="straightConnector1">
                <a:avLst/>
              </a:prstGeom>
              <a:noFill/>
              <a:ln cap="flat" cmpd="sng" w="25400">
                <a:solidFill>
                  <a:srgbClr val="AF3408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436" name="Google Shape;436;p29"/>
              <p:cNvCxnSpPr/>
              <p:nvPr/>
            </p:nvCxnSpPr>
            <p:spPr>
              <a:xfrm rot="10800000">
                <a:off x="2667000" y="3505148"/>
                <a:ext cx="762000" cy="228523"/>
              </a:xfrm>
              <a:prstGeom prst="straightConnector1">
                <a:avLst/>
              </a:prstGeom>
              <a:noFill/>
              <a:ln cap="flat" cmpd="sng" w="25400">
                <a:solidFill>
                  <a:srgbClr val="AF3408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</p:grpSp>
        <p:cxnSp>
          <p:nvCxnSpPr>
            <p:cNvPr id="437" name="Google Shape;437;p29"/>
            <p:cNvCxnSpPr/>
            <p:nvPr/>
          </p:nvCxnSpPr>
          <p:spPr>
            <a:xfrm flipH="1" rot="5400000">
              <a:off x="2095565" y="3467034"/>
              <a:ext cx="380871" cy="152400"/>
            </a:xfrm>
            <a:prstGeom prst="straightConnector1">
              <a:avLst/>
            </a:prstGeom>
            <a:noFill/>
            <a:ln cap="flat" cmpd="sng" w="2540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sp>
        <p:nvSpPr>
          <p:cNvPr id="438" name="Google Shape;438;p29"/>
          <p:cNvSpPr txBox="1"/>
          <p:nvPr/>
        </p:nvSpPr>
        <p:spPr>
          <a:xfrm>
            <a:off x="342900" y="4098262"/>
            <a:ext cx="8458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 startAt="4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 the Errors for the hidden layer neurons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Hidden layers do not have output target, So calculate error from output errors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 startAt="4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Now, go back to step 3 to change the hidden layer weights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39" name="Google Shape;43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1650" y="5502725"/>
            <a:ext cx="56007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381000" y="228600"/>
            <a:ext cx="44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Neurons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" y="1752600"/>
            <a:ext cx="43783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513137"/>
            <a:ext cx="3124200" cy="311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381000"/>
            <a:ext cx="453548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838200" y="334962"/>
            <a:ext cx="8153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 Example</a:t>
            </a:r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243012"/>
            <a:ext cx="74390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/>
          <p:nvPr>
            <p:ph type="title"/>
          </p:nvPr>
        </p:nvSpPr>
        <p:spPr>
          <a:xfrm>
            <a:off x="838200" y="334962"/>
            <a:ext cx="8153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 Example</a:t>
            </a:r>
            <a:endParaRPr/>
          </a:p>
        </p:txBody>
      </p:sp>
      <p:pic>
        <p:nvPicPr>
          <p:cNvPr id="451" name="Google Shape;4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9200"/>
            <a:ext cx="5791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352800"/>
            <a:ext cx="67437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3124200"/>
            <a:ext cx="1608137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4933950"/>
            <a:ext cx="59340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6837" y="4867275"/>
            <a:ext cx="4686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7200" y="5608637"/>
            <a:ext cx="30765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"/>
          <p:cNvSpPr txBox="1"/>
          <p:nvPr/>
        </p:nvSpPr>
        <p:spPr>
          <a:xfrm>
            <a:off x="457200" y="3554412"/>
            <a:ext cx="6400800" cy="18557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2"/>
          <p:cNvSpPr txBox="1"/>
          <p:nvPr>
            <p:ph type="title"/>
          </p:nvPr>
        </p:nvSpPr>
        <p:spPr>
          <a:xfrm>
            <a:off x="419100" y="487362"/>
            <a:ext cx="8153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 Example</a:t>
            </a:r>
            <a:endParaRPr/>
          </a:p>
        </p:txBody>
      </p:sp>
      <p:pic>
        <p:nvPicPr>
          <p:cNvPr id="463" name="Google Shape;4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19200"/>
            <a:ext cx="5791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675050"/>
            <a:ext cx="6086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0637" y="3571875"/>
            <a:ext cx="4686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3800" y="4343400"/>
            <a:ext cx="3076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5791200"/>
            <a:ext cx="54578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5543550"/>
            <a:ext cx="56007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84987" y="5105400"/>
            <a:ext cx="203041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838200" y="334962"/>
            <a:ext cx="8153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Propagation Algorithm Example</a:t>
            </a:r>
            <a:endParaRPr/>
          </a:p>
        </p:txBody>
      </p:sp>
      <p:pic>
        <p:nvPicPr>
          <p:cNvPr id="475" name="Google Shape;4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19200"/>
            <a:ext cx="5791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429000"/>
            <a:ext cx="54578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4648200"/>
            <a:ext cx="42291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4419600"/>
            <a:ext cx="2743200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6096000"/>
            <a:ext cx="68389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type="title"/>
          </p:nvPr>
        </p:nvSpPr>
        <p:spPr>
          <a:xfrm>
            <a:off x="762000" y="258762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Gradient Descent Method</a:t>
            </a:r>
            <a:endParaRPr/>
          </a:p>
        </p:txBody>
      </p:sp>
      <p:sp>
        <p:nvSpPr>
          <p:cNvPr id="485" name="Google Shape;485;p34"/>
          <p:cNvSpPr txBox="1"/>
          <p:nvPr>
            <p:ph idx="1" type="body"/>
          </p:nvPr>
        </p:nvSpPr>
        <p:spPr>
          <a:xfrm>
            <a:off x="838200" y="1219200"/>
            <a:ext cx="37496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sigmoid function</a:t>
            </a:r>
            <a:endParaRPr/>
          </a:p>
        </p:txBody>
      </p:sp>
      <p:pic>
        <p:nvPicPr>
          <p:cNvPr id="486" name="Google Shape;4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712912"/>
            <a:ext cx="1676400" cy="64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514600"/>
            <a:ext cx="4343400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371600"/>
            <a:ext cx="2490787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4"/>
          <p:cNvSpPr txBox="1"/>
          <p:nvPr>
            <p:ph idx="2" type="body"/>
          </p:nvPr>
        </p:nvSpPr>
        <p:spPr>
          <a:xfrm>
            <a:off x="609600" y="52578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represents node of input layer, j for hidden layer nodes and k for output layer nodes, then</a:t>
            </a:r>
            <a:endParaRPr/>
          </a:p>
        </p:txBody>
      </p:sp>
      <p:pic>
        <p:nvPicPr>
          <p:cNvPr id="490" name="Google Shape;49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810000"/>
            <a:ext cx="1981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 txBox="1"/>
          <p:nvPr/>
        </p:nvSpPr>
        <p:spPr>
          <a:xfrm>
            <a:off x="5638800" y="5791200"/>
            <a:ext cx="1276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 signal</a:t>
            </a:r>
            <a:endParaRPr/>
          </a:p>
        </p:txBody>
      </p:sp>
      <p:pic>
        <p:nvPicPr>
          <p:cNvPr id="492" name="Google Shape;49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5200" y="5867400"/>
            <a:ext cx="1371600" cy="3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4"/>
          <p:cNvSpPr txBox="1"/>
          <p:nvPr/>
        </p:nvSpPr>
        <p:spPr>
          <a:xfrm>
            <a:off x="3276600" y="6248400"/>
            <a:ext cx="55753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 desired value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the output</a:t>
            </a:r>
            <a:endParaRPr/>
          </a:p>
        </p:txBody>
      </p:sp>
      <p:grpSp>
        <p:nvGrpSpPr>
          <p:cNvPr id="494" name="Google Shape;494;p34"/>
          <p:cNvGrpSpPr/>
          <p:nvPr/>
        </p:nvGrpSpPr>
        <p:grpSpPr>
          <a:xfrm>
            <a:off x="3733800" y="3962400"/>
            <a:ext cx="4554537" cy="461962"/>
            <a:chOff x="3733800" y="5212239"/>
            <a:chExt cx="4555314" cy="461665"/>
          </a:xfrm>
        </p:grpSpPr>
        <p:pic>
          <p:nvPicPr>
            <p:cNvPr id="495" name="Google Shape;495;p3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33800" y="5257800"/>
              <a:ext cx="228600" cy="378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34"/>
            <p:cNvSpPr txBox="1"/>
            <p:nvPr/>
          </p:nvSpPr>
          <p:spPr>
            <a:xfrm>
              <a:off x="4038652" y="5212239"/>
              <a:ext cx="42504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Baskerville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is the threshold value used for node </a:t>
              </a:r>
              <a:r>
                <a:rPr b="0" i="1" lang="en-US" sz="24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j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762000" y="258762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Gradient Descent Method</a:t>
            </a:r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838200" y="1447800"/>
            <a:ext cx="3486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Error gradient for output node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is:</a:t>
            </a:r>
            <a:endParaRPr/>
          </a:p>
        </p:txBody>
      </p:sp>
      <p:pic>
        <p:nvPicPr>
          <p:cNvPr id="503" name="Google Shape;5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121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 txBox="1"/>
          <p:nvPr/>
        </p:nvSpPr>
        <p:spPr>
          <a:xfrm>
            <a:off x="762000" y="2571750"/>
            <a:ext cx="4827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Since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defined as the sigmoid function of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endParaRPr/>
          </a:p>
        </p:txBody>
      </p:sp>
      <p:pic>
        <p:nvPicPr>
          <p:cNvPr id="505" name="Google Shape;50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438400"/>
            <a:ext cx="2424112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3048000"/>
            <a:ext cx="1905000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/>
          <p:nvPr/>
        </p:nvSpPr>
        <p:spPr>
          <a:xfrm>
            <a:off x="762000" y="3409950"/>
            <a:ext cx="660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Similarly, error gradient for each node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hidden layer, as follows</a:t>
            </a:r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800" y="3810000"/>
            <a:ext cx="271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/>
          <p:nvPr/>
        </p:nvSpPr>
        <p:spPr>
          <a:xfrm>
            <a:off x="785812" y="4724400"/>
            <a:ext cx="7291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each weight in the network,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</a:t>
            </a:r>
            <a:r>
              <a:rPr b="0" baseline="-2500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jk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updated, as follows</a:t>
            </a:r>
            <a:endParaRPr/>
          </a:p>
        </p:txBody>
      </p:sp>
      <p:pic>
        <p:nvPicPr>
          <p:cNvPr id="510" name="Google Shape;51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" y="5334000"/>
            <a:ext cx="2743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Example</a:t>
            </a:r>
            <a:endParaRPr/>
          </a:p>
        </p:txBody>
      </p:sp>
      <p:sp>
        <p:nvSpPr>
          <p:cNvPr id="516" name="Google Shape;516;p36"/>
          <p:cNvSpPr txBox="1"/>
          <p:nvPr>
            <p:ph idx="1" type="body"/>
          </p:nvPr>
        </p:nvSpPr>
        <p:spPr>
          <a:xfrm>
            <a:off x="914400" y="21336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 the first four letters of the alphabet</a:t>
            </a:r>
            <a:endParaRPr/>
          </a:p>
        </p:txBody>
      </p:sp>
      <p:pic>
        <p:nvPicPr>
          <p:cNvPr id="517" name="Google Shape;5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52800"/>
            <a:ext cx="5086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685800" y="258762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Example</a:t>
            </a:r>
            <a:endParaRPr/>
          </a:p>
        </p:txBody>
      </p:sp>
      <p:pic>
        <p:nvPicPr>
          <p:cNvPr id="523" name="Google Shape;5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71525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98425"/>
            <a:ext cx="6324600" cy="66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8"/>
          <p:cNvSpPr txBox="1"/>
          <p:nvPr>
            <p:ph type="title"/>
          </p:nvPr>
        </p:nvSpPr>
        <p:spPr>
          <a:xfrm>
            <a:off x="304800" y="45720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Stopping 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endParaRPr/>
          </a:p>
        </p:txBody>
      </p:sp>
      <p:sp>
        <p:nvSpPr>
          <p:cNvPr id="530" name="Google Shape;530;p38"/>
          <p:cNvSpPr txBox="1"/>
          <p:nvPr/>
        </p:nvSpPr>
        <p:spPr>
          <a:xfrm>
            <a:off x="304800" y="2057400"/>
            <a:ext cx="29718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 training?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Network recognizes all characters successfully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practice, let the error fall to a lower value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ensures all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are being well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recognized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/>
          <p:nvPr>
            <p:ph idx="1" type="body"/>
          </p:nvPr>
        </p:nvSpPr>
        <p:spPr>
          <a:xfrm>
            <a:off x="228600" y="1587175"/>
            <a:ext cx="5029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Black dots are positive, others negative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lines represent two hypothesis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Thick line is complex hypothesis correctly classifies all data</a:t>
            </a:r>
            <a:endParaRPr/>
          </a:p>
          <a:p>
            <a:pPr indent="-230186" lvl="0" marL="23018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Thin line is simple hypothesis but incorrectly classifies some data</a:t>
            </a:r>
            <a:endParaRPr/>
          </a:p>
        </p:txBody>
      </p:sp>
      <p:pic>
        <p:nvPicPr>
          <p:cNvPr id="536" name="Google Shape;5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990600"/>
            <a:ext cx="3048000" cy="15335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37" name="Google Shape;5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2809875"/>
            <a:ext cx="3048000" cy="1457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38" name="Google Shape;538;p39"/>
          <p:cNvSpPr txBox="1"/>
          <p:nvPr/>
        </p:nvSpPr>
        <p:spPr>
          <a:xfrm>
            <a:off x="228600" y="3983175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simple hypothesis makes some errors but reasonably closely represents the trend in the data </a:t>
            </a:r>
            <a:endParaRPr/>
          </a:p>
        </p:txBody>
      </p:sp>
      <p:sp>
        <p:nvSpPr>
          <p:cNvPr id="539" name="Google Shape;539;p39"/>
          <p:cNvSpPr txBox="1"/>
          <p:nvPr/>
        </p:nvSpPr>
        <p:spPr>
          <a:xfrm>
            <a:off x="304800" y="50292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complex solution does not at all represent the full set of data</a:t>
            </a:r>
            <a:endParaRPr/>
          </a:p>
        </p:txBody>
      </p:sp>
      <p:pic>
        <p:nvPicPr>
          <p:cNvPr id="540" name="Google Shape;54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4495800"/>
            <a:ext cx="3046412" cy="144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41" name="Google Shape;541;p39"/>
          <p:cNvSpPr txBox="1"/>
          <p:nvPr/>
        </p:nvSpPr>
        <p:spPr>
          <a:xfrm>
            <a:off x="685800" y="304800"/>
            <a:ext cx="80010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Stopping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Validation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</a:t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228600" y="767700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6" lvl="0" marL="2301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1" i="0" lang="en-US" sz="2000" u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stops overtraining or over fitting problem</a:t>
            </a:r>
            <a:endParaRPr/>
          </a:p>
        </p:txBody>
      </p:sp>
      <p:sp>
        <p:nvSpPr>
          <p:cNvPr id="543" name="Google Shape;543;p39"/>
          <p:cNvSpPr txBox="1"/>
          <p:nvPr/>
        </p:nvSpPr>
        <p:spPr>
          <a:xfrm>
            <a:off x="533400" y="6019800"/>
            <a:ext cx="4151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error fall to a lower value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76200" y="1143000"/>
            <a:ext cx="5791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neuron only fires if its input signal exceeds a certain amount (the </a:t>
            </a: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a short time period.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Synapses play role in formation of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neurons are strengthened when both neurons are active at the same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strength of connection is thought to result in the storage of information, resulting in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Synapses vary in strength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connections allowing a large signal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 connections allow only a weak signal.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Synapses can be either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excitatory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inhibitory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381000" y="228600"/>
            <a:ext cx="5410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Neurons</a:t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5" y="0"/>
            <a:ext cx="32861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914400" y="6096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 fitting problem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762000" y="4800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over trained (becoming too accurate) the validation set error starts rising.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over trained it won’t be able to handle noisy data so well</a:t>
            </a:r>
            <a:endParaRPr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65436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914400" y="106350"/>
            <a:ext cx="7772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Problems with Backpropagation</a:t>
            </a:r>
            <a:endParaRPr/>
          </a:p>
        </p:txBody>
      </p:sp>
      <p:sp>
        <p:nvSpPr>
          <p:cNvPr id="556" name="Google Shape;556;p41"/>
          <p:cNvSpPr txBox="1"/>
          <p:nvPr>
            <p:ph idx="1" type="body"/>
          </p:nvPr>
        </p:nvSpPr>
        <p:spPr>
          <a:xfrm>
            <a:off x="685800" y="626725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Stuck with local minima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Because, algorithm always changes to cause the error to fall</a:t>
            </a:r>
            <a:endParaRPr/>
          </a:p>
        </p:txBody>
      </p:sp>
      <p:pic>
        <p:nvPicPr>
          <p:cNvPr id="557" name="Google Shape;5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88" y="1847025"/>
            <a:ext cx="635317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1"/>
          <p:cNvSpPr txBox="1"/>
          <p:nvPr/>
        </p:nvSpPr>
        <p:spPr>
          <a:xfrm>
            <a:off x="301575" y="4309725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solution is to start with different random weights, train again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Another solution is to use </a:t>
            </a:r>
            <a:r>
              <a:rPr b="0" i="0" lang="en-US" sz="2400" u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momentum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the weight change</a:t>
            </a:r>
            <a:endParaRPr/>
          </a:p>
        </p:txBody>
      </p:sp>
      <p:sp>
        <p:nvSpPr>
          <p:cNvPr id="559" name="Google Shape;559;p41"/>
          <p:cNvSpPr txBox="1"/>
          <p:nvPr/>
        </p:nvSpPr>
        <p:spPr>
          <a:xfrm>
            <a:off x="685800" y="5761125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Weight change of an iteration depends on previous change</a:t>
            </a:r>
            <a:endParaRPr/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6272850"/>
            <a:ext cx="737235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Network Size</a:t>
            </a:r>
            <a:endParaRPr/>
          </a:p>
        </p:txBody>
      </p: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Most common use is one input, one hidden and one output layer, Input output depends on problem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we like to recognize 5x7 grid (35 inputs) characters and 26 such characters (26 outputs)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hidden units and layers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hard and fast rule. For above problem 6 – 22 is fine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‘traditional’ back-propagation a long NN gets stuck in local minima and does not learn well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228600"/>
            <a:ext cx="8191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Strengths and Weakness of BP</a:t>
            </a:r>
            <a:endParaRPr/>
          </a:p>
        </p:txBody>
      </p:sp>
      <p:sp>
        <p:nvSpPr>
          <p:cNvPr id="573" name="Google Shape;573;p4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Recognize patterns of the example type we provided (usually better than human)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can’t handle noisy data like face in a crowd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that case data preprocessing is necessary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579" name="Google Shape;579;p4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11 of “AI Illuminated” by Ben Coppin.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PDF provided in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/>
        </p:nvSpPr>
        <p:spPr>
          <a:xfrm>
            <a:off x="914400" y="68580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Neural Network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914400" y="2286000"/>
            <a:ext cx="7543800" cy="3157537"/>
          </a:xfrm>
          <a:prstGeom prst="rect">
            <a:avLst/>
          </a:prstGeom>
          <a:noFill/>
          <a:ln cap="flat" cmpd="sng" w="762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Neural Network is a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composed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simple processing elements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can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acquire, store, and utilize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experiential knowledge.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1219200" y="6096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the Brain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1066800" y="1981200"/>
            <a:ext cx="7848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 billion (10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neurons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 switching time &gt;10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 ~0.1secs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average, each neuron has several thousand connections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Hundreds of operations per second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degree of parallel computation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representations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 off frequently (never replaced)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Compensated for problems by massive parallelism</a:t>
            </a:r>
            <a:endParaRPr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1143000"/>
            <a:ext cx="12096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1295400" y="5334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vs. Digital Computer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2895600" y="1676400"/>
            <a:ext cx="5867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Von Neumann architecture uses a single processing unit;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 of millions of operations per second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arithmetic precision</a:t>
            </a:r>
            <a:endParaRPr/>
          </a:p>
        </p:txBody>
      </p:sp>
      <p:graphicFrame>
        <p:nvGraphicFramePr>
          <p:cNvPr id="193" name="Google Shape;193;p7"/>
          <p:cNvGraphicFramePr/>
          <p:nvPr/>
        </p:nvGraphicFramePr>
        <p:xfrm>
          <a:off x="969962" y="2230437"/>
          <a:ext cx="1773237" cy="1476375"/>
        </p:xfrm>
        <a:graphic>
          <a:graphicData uri="http://schemas.openxmlformats.org/presentationml/2006/ole">
            <mc:AlternateContent>
              <mc:Choice Requires="v">
                <p:oleObj r:id="rId4" imgH="1476375" imgW="1773237" progId="MS_ClipArt_Gallery" spid="_x0000_s1">
                  <p:embed/>
                </p:oleObj>
              </mc:Choice>
              <mc:Fallback>
                <p:oleObj r:id="rId5" imgH="1476375" imgW="1773237" progId="MS_ClipArt_Gallery">
                  <p:embed/>
                  <p:pic>
                    <p:nvPicPr>
                      <p:cNvPr id="193" name="Google Shape;193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69962" y="2230437"/>
                        <a:ext cx="1773237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6519862" y="4578350"/>
          <a:ext cx="1557337" cy="1693862"/>
        </p:xfrm>
        <a:graphic>
          <a:graphicData uri="http://schemas.openxmlformats.org/presentationml/2006/ole">
            <mc:AlternateContent>
              <mc:Choice Requires="v">
                <p:oleObj r:id="rId7" imgH="1693862" imgW="1557337" progId="MS_ClipArt_Gallery" spid="_x0000_s2">
                  <p:embed/>
                </p:oleObj>
              </mc:Choice>
              <mc:Fallback>
                <p:oleObj r:id="rId8" imgH="1693862" imgW="1557337" progId="MS_ClipArt_Gallery">
                  <p:embed/>
                  <p:pic>
                    <p:nvPicPr>
                      <p:cNvPr id="194" name="Google Shape;194;p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19862" y="4578350"/>
                        <a:ext cx="1557337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Google Shape;195;p7"/>
          <p:cNvSpPr txBox="1"/>
          <p:nvPr/>
        </p:nvSpPr>
        <p:spPr>
          <a:xfrm>
            <a:off x="609600" y="4392612"/>
            <a:ext cx="6019800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brain uses many slow unreliable processors acting in parallel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8"/>
          <p:cNvGraphicFramePr/>
          <p:nvPr/>
        </p:nvGraphicFramePr>
        <p:xfrm>
          <a:off x="481012" y="1600200"/>
          <a:ext cx="8129587" cy="4565650"/>
        </p:xfrm>
        <a:graphic>
          <a:graphicData uri="http://schemas.openxmlformats.org/presentationml/2006/ole">
            <mc:AlternateContent>
              <mc:Choice Requires="v">
                <p:oleObj r:id="rId4" imgH="4565650" imgW="8129587" progId="Word.Document.8" spid="_x0000_s1">
                  <p:embed/>
                </p:oleObj>
              </mc:Choice>
              <mc:Fallback>
                <p:oleObj r:id="rId5" imgH="4565650" imgW="8129587" progId="Word.Document.8">
                  <p:embed/>
                  <p:pic>
                    <p:nvPicPr>
                      <p:cNvPr id="200" name="Google Shape;200;p8"/>
                      <p:cNvPicPr preferRelativeResize="0"/>
                      <p:nvPr>
                        <p:ph idx="2" type="tbl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81012" y="1600200"/>
                        <a:ext cx="8129587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Google Shape;201;p8"/>
          <p:cNvSpPr txBox="1"/>
          <p:nvPr/>
        </p:nvSpPr>
        <p:spPr>
          <a:xfrm>
            <a:off x="1295400" y="5334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vs. Digital Computer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Artificial Neural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1999-02-14T18:41:17Z</dcterms:created>
  <dc:creator/>
</cp:coreProperties>
</file>