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2"/>
  </p:notesMasterIdLst>
  <p:sldIdLst>
    <p:sldId id="256" r:id="rId2"/>
    <p:sldId id="324" r:id="rId3"/>
    <p:sldId id="325" r:id="rId4"/>
    <p:sldId id="326" r:id="rId5"/>
    <p:sldId id="327" r:id="rId6"/>
    <p:sldId id="328" r:id="rId7"/>
    <p:sldId id="349" r:id="rId8"/>
    <p:sldId id="350" r:id="rId9"/>
    <p:sldId id="371" r:id="rId10"/>
    <p:sldId id="372" r:id="rId11"/>
    <p:sldId id="373" r:id="rId12"/>
    <p:sldId id="374" r:id="rId13"/>
    <p:sldId id="375" r:id="rId14"/>
    <p:sldId id="376" r:id="rId15"/>
    <p:sldId id="329" r:id="rId16"/>
    <p:sldId id="337" r:id="rId17"/>
    <p:sldId id="377" r:id="rId18"/>
    <p:sldId id="386" r:id="rId19"/>
    <p:sldId id="378" r:id="rId20"/>
    <p:sldId id="379" r:id="rId21"/>
    <p:sldId id="380" r:id="rId22"/>
    <p:sldId id="381" r:id="rId23"/>
    <p:sldId id="382" r:id="rId24"/>
    <p:sldId id="383" r:id="rId25"/>
    <p:sldId id="384" r:id="rId26"/>
    <p:sldId id="385" r:id="rId27"/>
    <p:sldId id="342" r:id="rId28"/>
    <p:sldId id="343" r:id="rId29"/>
    <p:sldId id="344" r:id="rId30"/>
    <p:sldId id="34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16C8E-FEC2-4191-806D-18E464506E4F}" type="datetimeFigureOut">
              <a:rPr lang="en-US" smtClean="0"/>
              <a:t>8/29/2018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EFD8D-5034-439A-B91B-761C32B66722}" type="slidenum">
              <a:rPr lang="en-US" smtClean="0"/>
              <a:t>‹#›</a:t>
            </a:fld>
            <a:endParaRPr lang="en-US"/>
          </a:p>
        </p:txBody>
      </p:sp>
    </p:spTree>
    <p:extLst>
      <p:ext uri="{BB962C8B-B14F-4D97-AF65-F5344CB8AC3E}">
        <p14:creationId xmlns:p14="http://schemas.microsoft.com/office/powerpoint/2010/main" val="67845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DNN: input and output are both vector</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3</a:t>
            </a:fld>
            <a:endParaRPr lang="zh-TW" altLang="en-US"/>
          </a:p>
        </p:txBody>
      </p:sp>
    </p:spTree>
    <p:extLst>
      <p:ext uri="{BB962C8B-B14F-4D97-AF65-F5344CB8AC3E}">
        <p14:creationId xmlns:p14="http://schemas.microsoft.com/office/powerpoint/2010/main" val="302773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what we’re going to do is pass u1 through our input gate i1,</a:t>
            </a:r>
            <a:r>
              <a:rPr lang="en-US" baseline="0" dirty="0" smtClean="0"/>
              <a:t> and pass c0 through our forget gate f1, and take their sum. When I say information is “passed through” a gate, I mean take the elementwise product of the input vector and the gate vector. </a:t>
            </a:r>
          </a:p>
        </p:txBody>
      </p:sp>
      <p:sp>
        <p:nvSpPr>
          <p:cNvPr id="4" name="Slide Number Placeholder 3"/>
          <p:cNvSpPr>
            <a:spLocks noGrp="1"/>
          </p:cNvSpPr>
          <p:nvPr>
            <p:ph type="sldNum" sz="quarter" idx="10"/>
          </p:nvPr>
        </p:nvSpPr>
        <p:spPr/>
        <p:txBody>
          <a:bodyPr/>
          <a:lstStyle/>
          <a:p>
            <a:fld id="{30226FD9-D5E8-4013-8A37-2D238425876F}" type="slidenum">
              <a:rPr lang="en-US" smtClean="0"/>
              <a:t>21</a:t>
            </a:fld>
            <a:endParaRPr lang="en-US"/>
          </a:p>
        </p:txBody>
      </p:sp>
    </p:spTree>
    <p:extLst>
      <p:ext uri="{BB962C8B-B14F-4D97-AF65-F5344CB8AC3E}">
        <p14:creationId xmlns:p14="http://schemas.microsoft.com/office/powerpoint/2010/main" val="156270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It’s a big deal that c is calculated using a linear function. </a:t>
            </a:r>
          </a:p>
        </p:txBody>
      </p:sp>
      <p:sp>
        <p:nvSpPr>
          <p:cNvPr id="4" name="Slide Number Placeholder 3"/>
          <p:cNvSpPr>
            <a:spLocks noGrp="1"/>
          </p:cNvSpPr>
          <p:nvPr>
            <p:ph type="sldNum" sz="quarter" idx="10"/>
          </p:nvPr>
        </p:nvSpPr>
        <p:spPr/>
        <p:txBody>
          <a:bodyPr/>
          <a:lstStyle/>
          <a:p>
            <a:fld id="{30226FD9-D5E8-4013-8A37-2D238425876F}" type="slidenum">
              <a:rPr lang="en-US" smtClean="0"/>
              <a:t>22</a:t>
            </a:fld>
            <a:endParaRPr lang="en-US"/>
          </a:p>
        </p:txBody>
      </p:sp>
    </p:spTree>
    <p:extLst>
      <p:ext uri="{BB962C8B-B14F-4D97-AF65-F5344CB8AC3E}">
        <p14:creationId xmlns:p14="http://schemas.microsoft.com/office/powerpoint/2010/main" val="159708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gate vector will have values from 0 to 1. A gate value of 0 is closed: it doesn’t let information pass through it. A gate value of 1 lets all of the information pass through 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this first time step, the gates aren’t doing much, because we initialized c0 and h0 to vectors of zeros. But at the next time step, our gates give the network the option of treating the input c as a vector of zeros. So if </a:t>
            </a:r>
            <a:r>
              <a:rPr lang="en-US" baseline="0" dirty="0" err="1" smtClean="0"/>
              <a:t>ct</a:t>
            </a:r>
            <a:r>
              <a:rPr lang="en-US" baseline="0" dirty="0" smtClean="0"/>
              <a:t> is a memory of everything we’ve seen in the network up to time t, we can totally close our gate and use all 0s for </a:t>
            </a:r>
            <a:r>
              <a:rPr lang="en-US" baseline="0" dirty="0" err="1" smtClean="0"/>
              <a:t>ct</a:t>
            </a:r>
            <a:r>
              <a:rPr lang="en-US" baseline="0" dirty="0" smtClean="0"/>
              <a:t> at the next step – effectively forgetting everything and going back to our starting value for c. The gate vector will have values from 0 to 1. A gate value of 0 is closed: it doesn’t let information pass through it. A gate value of 1 lets all of the information pass through it.</a:t>
            </a:r>
          </a:p>
          <a:p>
            <a:endParaRPr lang="en-US" baseline="0" dirty="0" smtClean="0"/>
          </a:p>
        </p:txBody>
      </p:sp>
      <p:sp>
        <p:nvSpPr>
          <p:cNvPr id="4" name="Slide Number Placeholder 3"/>
          <p:cNvSpPr>
            <a:spLocks noGrp="1"/>
          </p:cNvSpPr>
          <p:nvPr>
            <p:ph type="sldNum" sz="quarter" idx="10"/>
          </p:nvPr>
        </p:nvSpPr>
        <p:spPr/>
        <p:txBody>
          <a:bodyPr/>
          <a:lstStyle/>
          <a:p>
            <a:fld id="{30226FD9-D5E8-4013-8A37-2D238425876F}" type="slidenum">
              <a:rPr lang="en-US" smtClean="0"/>
              <a:t>23</a:t>
            </a:fld>
            <a:endParaRPr lang="en-US"/>
          </a:p>
        </p:txBody>
      </p:sp>
    </p:spTree>
    <p:extLst>
      <p:ext uri="{BB962C8B-B14F-4D97-AF65-F5344CB8AC3E}">
        <p14:creationId xmlns:p14="http://schemas.microsoft.com/office/powerpoint/2010/main" val="3934309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where do the magic gates come from? Why, we multiply some input vectors by weights and apply the sigmoid function, of course! The forget gate gets one set of weights…</a:t>
            </a:r>
          </a:p>
        </p:txBody>
      </p:sp>
      <p:sp>
        <p:nvSpPr>
          <p:cNvPr id="4" name="Slide Number Placeholder 3"/>
          <p:cNvSpPr>
            <a:spLocks noGrp="1"/>
          </p:cNvSpPr>
          <p:nvPr>
            <p:ph type="sldNum" sz="quarter" idx="10"/>
          </p:nvPr>
        </p:nvSpPr>
        <p:spPr/>
        <p:txBody>
          <a:bodyPr/>
          <a:lstStyle/>
          <a:p>
            <a:fld id="{30226FD9-D5E8-4013-8A37-2D238425876F}" type="slidenum">
              <a:rPr lang="en-US" smtClean="0"/>
              <a:t>24</a:t>
            </a:fld>
            <a:endParaRPr lang="en-US"/>
          </a:p>
        </p:txBody>
      </p:sp>
    </p:spTree>
    <p:extLst>
      <p:ext uri="{BB962C8B-B14F-4D97-AF65-F5344CB8AC3E}">
        <p14:creationId xmlns:p14="http://schemas.microsoft.com/office/powerpoint/2010/main" val="4135296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the input gate gets a different set. </a:t>
            </a:r>
          </a:p>
        </p:txBody>
      </p:sp>
      <p:sp>
        <p:nvSpPr>
          <p:cNvPr id="4" name="Slide Number Placeholder 3"/>
          <p:cNvSpPr>
            <a:spLocks noGrp="1"/>
          </p:cNvSpPr>
          <p:nvPr>
            <p:ph type="sldNum" sz="quarter" idx="10"/>
          </p:nvPr>
        </p:nvSpPr>
        <p:spPr/>
        <p:txBody>
          <a:bodyPr/>
          <a:lstStyle/>
          <a:p>
            <a:fld id="{30226FD9-D5E8-4013-8A37-2D238425876F}" type="slidenum">
              <a:rPr lang="en-US" smtClean="0"/>
              <a:t>25</a:t>
            </a:fld>
            <a:endParaRPr lang="en-US"/>
          </a:p>
        </p:txBody>
      </p:sp>
    </p:spTree>
    <p:extLst>
      <p:ext uri="{BB962C8B-B14F-4D97-AF65-F5344CB8AC3E}">
        <p14:creationId xmlns:p14="http://schemas.microsoft.com/office/powerpoint/2010/main" val="946500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we apply a non-linearity to our memory cell, c1, and pass that through the output gate to give us h1</a:t>
            </a:r>
          </a:p>
        </p:txBody>
      </p:sp>
      <p:sp>
        <p:nvSpPr>
          <p:cNvPr id="4" name="Slide Number Placeholder 3"/>
          <p:cNvSpPr>
            <a:spLocks noGrp="1"/>
          </p:cNvSpPr>
          <p:nvPr>
            <p:ph type="sldNum" sz="quarter" idx="10"/>
          </p:nvPr>
        </p:nvSpPr>
        <p:spPr/>
        <p:txBody>
          <a:bodyPr/>
          <a:lstStyle/>
          <a:p>
            <a:fld id="{30226FD9-D5E8-4013-8A37-2D238425876F}" type="slidenum">
              <a:rPr lang="en-US" smtClean="0"/>
              <a:t>26</a:t>
            </a:fld>
            <a:endParaRPr lang="en-US"/>
          </a:p>
        </p:txBody>
      </p:sp>
    </p:spTree>
    <p:extLst>
      <p:ext uri="{BB962C8B-B14F-4D97-AF65-F5344CB8AC3E}">
        <p14:creationId xmlns:p14="http://schemas.microsoft.com/office/powerpoint/2010/main" val="1436886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27</a:t>
            </a:fld>
            <a:endParaRPr lang="zh-TW" altLang="en-US"/>
          </a:p>
        </p:txBody>
      </p:sp>
    </p:spTree>
    <p:extLst>
      <p:ext uri="{BB962C8B-B14F-4D97-AF65-F5344CB8AC3E}">
        <p14:creationId xmlns:p14="http://schemas.microsoft.com/office/powerpoint/2010/main" val="4154427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Use a same set</a:t>
            </a:r>
            <a:r>
              <a:rPr lang="en-US" altLang="zh-TW" baseline="0" dirty="0" smtClean="0"/>
              <a:t> of information</a:t>
            </a:r>
          </a:p>
          <a:p>
            <a:endParaRPr lang="en-US" altLang="zh-TW" baseline="0" dirty="0" smtClean="0"/>
          </a:p>
          <a:p>
            <a:r>
              <a:rPr lang="en-US" altLang="zh-TW" baseline="0" dirty="0" smtClean="0"/>
              <a:t>Note about the memory</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28</a:t>
            </a:fld>
            <a:endParaRPr lang="zh-TW" altLang="en-US"/>
          </a:p>
        </p:txBody>
      </p:sp>
    </p:spTree>
    <p:extLst>
      <p:ext uri="{BB962C8B-B14F-4D97-AF65-F5344CB8AC3E}">
        <p14:creationId xmlns:p14="http://schemas.microsoft.com/office/powerpoint/2010/main" val="1242688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Use a same set</a:t>
            </a:r>
            <a:r>
              <a:rPr lang="en-US" altLang="zh-TW" baseline="0" dirty="0" smtClean="0"/>
              <a:t> of information</a:t>
            </a:r>
          </a:p>
          <a:p>
            <a:endParaRPr lang="en-US" altLang="zh-TW" baseline="0" dirty="0" smtClean="0"/>
          </a:p>
          <a:p>
            <a:r>
              <a:rPr lang="en-US" altLang="zh-TW" baseline="0" dirty="0" smtClean="0"/>
              <a:t>Note about the memory</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29</a:t>
            </a:fld>
            <a:endParaRPr lang="zh-TW" altLang="en-US"/>
          </a:p>
        </p:txBody>
      </p:sp>
    </p:spTree>
    <p:extLst>
      <p:ext uri="{BB962C8B-B14F-4D97-AF65-F5344CB8AC3E}">
        <p14:creationId xmlns:p14="http://schemas.microsoft.com/office/powerpoint/2010/main" val="2523981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Identiy</a:t>
            </a:r>
            <a:endParaRPr lang="en-US" altLang="zh-TW" dirty="0" smtClean="0"/>
          </a:p>
          <a:p>
            <a:endParaRPr lang="en-US" altLang="zh-TW" dirty="0" smtClean="0"/>
          </a:p>
          <a:p>
            <a:r>
              <a:rPr lang="en-US" altLang="zh-TW" dirty="0" smtClean="0"/>
              <a:t>C is vector</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30</a:t>
            </a:fld>
            <a:endParaRPr lang="zh-TW" altLang="en-US"/>
          </a:p>
        </p:txBody>
      </p:sp>
    </p:spTree>
    <p:extLst>
      <p:ext uri="{BB962C8B-B14F-4D97-AF65-F5344CB8AC3E}">
        <p14:creationId xmlns:p14="http://schemas.microsoft.com/office/powerpoint/2010/main" val="795439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4</a:t>
            </a:fld>
            <a:endParaRPr lang="zh-TW" altLang="en-US"/>
          </a:p>
        </p:txBody>
      </p:sp>
    </p:spTree>
    <p:extLst>
      <p:ext uri="{BB962C8B-B14F-4D97-AF65-F5344CB8AC3E}">
        <p14:creationId xmlns:p14="http://schemas.microsoft.com/office/powerpoint/2010/main" val="446875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General idea</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5</a:t>
            </a:fld>
            <a:endParaRPr lang="zh-TW" altLang="en-US"/>
          </a:p>
        </p:txBody>
      </p:sp>
    </p:spTree>
    <p:extLst>
      <p:ext uri="{BB962C8B-B14F-4D97-AF65-F5344CB8AC3E}">
        <p14:creationId xmlns:p14="http://schemas.microsoft.com/office/powerpoint/2010/main" val="1662855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General idea</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6</a:t>
            </a:fld>
            <a:endParaRPr lang="zh-TW" altLang="en-US"/>
          </a:p>
        </p:txBody>
      </p:sp>
    </p:spTree>
    <p:extLst>
      <p:ext uri="{BB962C8B-B14F-4D97-AF65-F5344CB8AC3E}">
        <p14:creationId xmlns:p14="http://schemas.microsoft.com/office/powerpoint/2010/main" val="333656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Not</a:t>
            </a:r>
            <a:r>
              <a:rPr lang="en-US" altLang="zh-TW" baseline="0" dirty="0" smtClean="0"/>
              <a:t> because you have bug </a:t>
            </a:r>
            <a:r>
              <a:rPr lang="en-US" altLang="zh-TW" baseline="0" dirty="0" err="1" smtClean="0"/>
              <a:t>haha</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16</a:t>
            </a:fld>
            <a:endParaRPr lang="zh-TW" altLang="en-US"/>
          </a:p>
        </p:txBody>
      </p:sp>
    </p:spTree>
    <p:extLst>
      <p:ext uri="{BB962C8B-B14F-4D97-AF65-F5344CB8AC3E}">
        <p14:creationId xmlns:p14="http://schemas.microsoft.com/office/powerpoint/2010/main" val="263985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E47A52-EDBE-4128-A1AF-FB91DAABE4F5}" type="slidenum">
              <a:rPr lang="en-US" smtClean="0"/>
              <a:t>17</a:t>
            </a:fld>
            <a:endParaRPr lang="en-US"/>
          </a:p>
        </p:txBody>
      </p:sp>
    </p:spTree>
    <p:extLst>
      <p:ext uri="{BB962C8B-B14F-4D97-AF65-F5344CB8AC3E}">
        <p14:creationId xmlns:p14="http://schemas.microsoft.com/office/powerpoint/2010/main" val="269205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Normal neuron</a:t>
            </a:r>
          </a:p>
          <a:p>
            <a:r>
              <a:rPr lang="en-US" altLang="zh-TW" dirty="0" smtClean="0"/>
              <a:t>1</a:t>
            </a:r>
            <a:r>
              <a:rPr lang="en-US" altLang="zh-TW" baseline="0" dirty="0" smtClean="0"/>
              <a:t> input, 1 output</a:t>
            </a:r>
          </a:p>
          <a:p>
            <a:endParaRPr lang="en-US" altLang="zh-TW" baseline="0" dirty="0" smtClean="0"/>
          </a:p>
          <a:p>
            <a:r>
              <a:rPr lang="en-US" altLang="zh-TW" baseline="0" dirty="0" smtClean="0"/>
              <a:t>This one</a:t>
            </a:r>
          </a:p>
          <a:p>
            <a:r>
              <a:rPr lang="en-US" altLang="zh-TW" baseline="0" dirty="0" smtClean="0"/>
              <a:t>4 input, 1 output</a:t>
            </a:r>
            <a:endParaRPr lang="zh-TW" altLang="en-US" dirty="0"/>
          </a:p>
        </p:txBody>
      </p:sp>
      <p:sp>
        <p:nvSpPr>
          <p:cNvPr id="4" name="投影片編號版面配置區 3"/>
          <p:cNvSpPr>
            <a:spLocks noGrp="1"/>
          </p:cNvSpPr>
          <p:nvPr>
            <p:ph type="sldNum" sz="quarter" idx="10"/>
          </p:nvPr>
        </p:nvSpPr>
        <p:spPr/>
        <p:txBody>
          <a:bodyPr/>
          <a:lstStyle/>
          <a:p>
            <a:fld id="{B0F65742-51E4-418D-8157-79EC9C21EBA9}" type="slidenum">
              <a:rPr lang="zh-TW" altLang="en-US" smtClean="0"/>
              <a:t>18</a:t>
            </a:fld>
            <a:endParaRPr lang="zh-TW" altLang="en-US"/>
          </a:p>
        </p:txBody>
      </p:sp>
    </p:spTree>
    <p:extLst>
      <p:ext uri="{BB962C8B-B14F-4D97-AF65-F5344CB8AC3E}">
        <p14:creationId xmlns:p14="http://schemas.microsoft.com/office/powerpoint/2010/main" val="2025058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a:t>
            </a:r>
            <a:r>
              <a:rPr lang="en-US" baseline="0" dirty="0" smtClean="0"/>
              <a:t> with the same basic structure as our RNN, but call the output vector u1 instead of h1. </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19</a:t>
            </a:fld>
            <a:endParaRPr lang="en-US"/>
          </a:p>
        </p:txBody>
      </p:sp>
    </p:spTree>
    <p:extLst>
      <p:ext uri="{BB962C8B-B14F-4D97-AF65-F5344CB8AC3E}">
        <p14:creationId xmlns:p14="http://schemas.microsoft.com/office/powerpoint/2010/main" val="1680621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we’re going to add another vector, c, which will be our memory cell. C0 is usually initialized to all 0s, and we’ll see how c is calculated for each time-step in a moment. </a:t>
            </a:r>
          </a:p>
          <a:p>
            <a:r>
              <a:rPr lang="en-US" baseline="0" dirty="0" smtClean="0"/>
              <a:t>Basically, we’re going to want to somehow combine c0 with u1 to get c1. There’s a temptation to apply a set of weights to each and then apply some non-linear function, but that’s what got us into this mess, so let’s not do that. </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20</a:t>
            </a:fld>
            <a:endParaRPr lang="en-US"/>
          </a:p>
        </p:txBody>
      </p:sp>
    </p:spTree>
    <p:extLst>
      <p:ext uri="{BB962C8B-B14F-4D97-AF65-F5344CB8AC3E}">
        <p14:creationId xmlns:p14="http://schemas.microsoft.com/office/powerpoint/2010/main" val="160792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3654250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04152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98973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73FFDC-7F71-486A-BCE4-B7BEA86D97AF}"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130943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73FFDC-7F71-486A-BCE4-B7BEA86D97AF}"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52781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73FFDC-7F71-486A-BCE4-B7BEA86D97AF}"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72508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73FFDC-7F71-486A-BCE4-B7BEA86D97AF}"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135469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73FFDC-7F71-486A-BCE4-B7BEA86D97AF}"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289430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3FFDC-7F71-486A-BCE4-B7BEA86D97AF}"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3174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73FFDC-7F71-486A-BCE4-B7BEA86D97AF}"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318653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73FFDC-7F71-486A-BCE4-B7BEA86D97AF}"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40FF9-6B57-4A5B-B058-9B7A3FEC3F33}" type="slidenum">
              <a:rPr lang="en-US" smtClean="0"/>
              <a:t>‹#›</a:t>
            </a:fld>
            <a:endParaRPr lang="en-US"/>
          </a:p>
        </p:txBody>
      </p:sp>
    </p:spTree>
    <p:extLst>
      <p:ext uri="{BB962C8B-B14F-4D97-AF65-F5344CB8AC3E}">
        <p14:creationId xmlns:p14="http://schemas.microsoft.com/office/powerpoint/2010/main" val="191762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3FFDC-7F71-486A-BCE4-B7BEA86D97AF}" type="datetimeFigureOut">
              <a:rPr lang="en-US" smtClean="0"/>
              <a:t>8/29/2018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40FF9-6B57-4A5B-B058-9B7A3FEC3F33}" type="slidenum">
              <a:rPr lang="en-US" smtClean="0"/>
              <a:t>‹#›</a:t>
            </a:fld>
            <a:endParaRPr lang="en-US"/>
          </a:p>
        </p:txBody>
      </p:sp>
    </p:spTree>
    <p:extLst>
      <p:ext uri="{BB962C8B-B14F-4D97-AF65-F5344CB8AC3E}">
        <p14:creationId xmlns:p14="http://schemas.microsoft.com/office/powerpoint/2010/main" val="123964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31.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notesSlide" Target="../notesSlides/notesSlide16.xml"/><Relationship Id="rId16" Type="http://schemas.openxmlformats.org/officeDocument/2006/relationships/image" Target="../media/image32.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Recurrent Neural Network (RNN) and Long Short Term Memory (LSTM)</a:t>
            </a:r>
            <a:endParaRPr lang="en-US" dirty="0"/>
          </a:p>
        </p:txBody>
      </p:sp>
      <p:sp>
        <p:nvSpPr>
          <p:cNvPr id="3" name="Subtitle 2"/>
          <p:cNvSpPr>
            <a:spLocks noGrp="1"/>
          </p:cNvSpPr>
          <p:nvPr>
            <p:ph type="subTitle" idx="1"/>
          </p:nvPr>
        </p:nvSpPr>
        <p:spPr/>
        <p:txBody>
          <a:bodyPr/>
          <a:lstStyle/>
          <a:p>
            <a:r>
              <a:rPr lang="en-US" dirty="0" smtClean="0"/>
              <a:t>Instructor: Dr. Mohammad </a:t>
            </a:r>
            <a:r>
              <a:rPr lang="en-US" dirty="0" err="1" smtClean="0"/>
              <a:t>Rashedur</a:t>
            </a:r>
            <a:r>
              <a:rPr lang="en-US" dirty="0" smtClean="0"/>
              <a:t> Rahman</a:t>
            </a:r>
            <a:endParaRPr lang="en-US" dirty="0"/>
          </a:p>
        </p:txBody>
      </p:sp>
    </p:spTree>
    <p:extLst>
      <p:ext uri="{BB962C8B-B14F-4D97-AF65-F5344CB8AC3E}">
        <p14:creationId xmlns:p14="http://schemas.microsoft.com/office/powerpoint/2010/main" val="140744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smtClean="0">
                <a:solidFill>
                  <a:srgbClr val="FF0000"/>
                </a:solidFill>
              </a:rPr>
              <a:t>BPTT (cont..)</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Goal</a:t>
            </a:r>
          </a:p>
          <a:p>
            <a:pPr marL="457200" lvl="1" indent="0">
              <a:buNone/>
            </a:pPr>
            <a:r>
              <a:rPr lang="es-ES" dirty="0"/>
              <a:t>• </a:t>
            </a:r>
            <a:r>
              <a:rPr lang="es-ES" dirty="0" err="1"/>
              <a:t>Calculate</a:t>
            </a:r>
            <a:r>
              <a:rPr lang="es-ES" dirty="0"/>
              <a:t> error </a:t>
            </a:r>
            <a:r>
              <a:rPr lang="es-ES" dirty="0" err="1"/>
              <a:t>gradients</a:t>
            </a:r>
            <a:r>
              <a:rPr lang="es-ES" dirty="0"/>
              <a:t> w.r.t. U, V and W</a:t>
            </a:r>
          </a:p>
          <a:p>
            <a:pPr marL="457200" lvl="1" indent="0">
              <a:buNone/>
            </a:pPr>
            <a:r>
              <a:rPr lang="en-US" dirty="0"/>
              <a:t>• Learn weights using SGD</a:t>
            </a:r>
          </a:p>
          <a:p>
            <a:pPr marL="0" indent="0">
              <a:buNone/>
            </a:pPr>
            <a:endParaRPr lang="en-US" dirty="0" smtClean="0"/>
          </a:p>
          <a:p>
            <a:r>
              <a:rPr lang="en-US" dirty="0" smtClean="0"/>
              <a:t> </a:t>
            </a:r>
            <a:r>
              <a:rPr lang="en-US" dirty="0"/>
              <a:t>Just like we sum up errors, we also sum up </a:t>
            </a:r>
            <a:r>
              <a:rPr lang="en-US" dirty="0" smtClean="0"/>
              <a:t>gradients at </a:t>
            </a:r>
            <a:r>
              <a:rPr lang="en-US" dirty="0"/>
              <a:t>each </a:t>
            </a:r>
            <a:r>
              <a:rPr lang="en-US" dirty="0" smtClean="0"/>
              <a:t> </a:t>
            </a:r>
            <a:r>
              <a:rPr lang="en-US" dirty="0"/>
              <a:t>step for one training example</a:t>
            </a:r>
          </a:p>
        </p:txBody>
      </p:sp>
      <p:pic>
        <p:nvPicPr>
          <p:cNvPr id="4" name="Picture 3"/>
          <p:cNvPicPr>
            <a:picLocks noChangeAspect="1"/>
          </p:cNvPicPr>
          <p:nvPr/>
        </p:nvPicPr>
        <p:blipFill>
          <a:blip r:embed="rId2"/>
          <a:stretch>
            <a:fillRect/>
          </a:stretch>
        </p:blipFill>
        <p:spPr>
          <a:xfrm>
            <a:off x="4518350" y="4610637"/>
            <a:ext cx="1869571" cy="714957"/>
          </a:xfrm>
          <a:prstGeom prst="rect">
            <a:avLst/>
          </a:prstGeom>
        </p:spPr>
      </p:pic>
    </p:spTree>
    <p:extLst>
      <p:ext uri="{BB962C8B-B14F-4D97-AF65-F5344CB8AC3E}">
        <p14:creationId xmlns:p14="http://schemas.microsoft.com/office/powerpoint/2010/main" val="1887069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BPTT (cont..)</a:t>
            </a:r>
            <a:endParaRPr lang="en-US" dirty="0"/>
          </a:p>
        </p:txBody>
      </p:sp>
      <p:sp>
        <p:nvSpPr>
          <p:cNvPr id="3" name="Content Placeholder 2"/>
          <p:cNvSpPr>
            <a:spLocks noGrp="1"/>
          </p:cNvSpPr>
          <p:nvPr>
            <p:ph idx="1"/>
          </p:nvPr>
        </p:nvSpPr>
        <p:spPr>
          <a:xfrm>
            <a:off x="838200" y="1493950"/>
            <a:ext cx="10515600" cy="5087154"/>
          </a:xfrm>
        </p:spPr>
        <p:txBody>
          <a:bodyPr/>
          <a:lstStyle/>
          <a:p>
            <a:endParaRPr lang="en-US" dirty="0" smtClean="0"/>
          </a:p>
          <a:p>
            <a:endParaRPr lang="en-US" dirty="0"/>
          </a:p>
          <a:p>
            <a:endParaRPr lang="en-US" dirty="0" smtClean="0"/>
          </a:p>
          <a:p>
            <a:endParaRPr lang="en-US" dirty="0"/>
          </a:p>
          <a:p>
            <a:pPr marL="0" indent="0">
              <a:buNone/>
            </a:pPr>
            <a:r>
              <a:rPr lang="en-US" dirty="0" smtClean="0"/>
              <a:t>Where </a:t>
            </a:r>
            <a:r>
              <a:rPr lang="en-US" dirty="0"/>
              <a:t>z3 = Vs3 and is </a:t>
            </a:r>
            <a:r>
              <a:rPr lang="en-US" dirty="0" smtClean="0"/>
              <a:t>X is outer product</a:t>
            </a:r>
          </a:p>
          <a:p>
            <a:r>
              <a:rPr lang="en-US" dirty="0"/>
              <a:t>What do you think about gradient </a:t>
            </a:r>
            <a:r>
              <a:rPr lang="en-US" dirty="0" smtClean="0"/>
              <a:t>of E3 </a:t>
            </a:r>
            <a:r>
              <a:rPr lang="en-US" dirty="0"/>
              <a:t>w.r.t. W</a:t>
            </a:r>
            <a:r>
              <a:rPr lang="en-US" dirty="0" smtClean="0"/>
              <a:t>?</a:t>
            </a:r>
          </a:p>
          <a:p>
            <a:endParaRPr lang="en-US" dirty="0"/>
          </a:p>
          <a:p>
            <a:r>
              <a:rPr lang="en-US" dirty="0" smtClean="0"/>
              <a:t>Is </a:t>
            </a:r>
            <a:r>
              <a:rPr lang="en-US" dirty="0"/>
              <a:t>that complete?</a:t>
            </a:r>
          </a:p>
        </p:txBody>
      </p:sp>
      <p:pic>
        <p:nvPicPr>
          <p:cNvPr id="4" name="Picture 3"/>
          <p:cNvPicPr>
            <a:picLocks noChangeAspect="1"/>
          </p:cNvPicPr>
          <p:nvPr/>
        </p:nvPicPr>
        <p:blipFill>
          <a:blip r:embed="rId2"/>
          <a:stretch>
            <a:fillRect/>
          </a:stretch>
        </p:blipFill>
        <p:spPr>
          <a:xfrm>
            <a:off x="1119177" y="1665217"/>
            <a:ext cx="1994495" cy="1647119"/>
          </a:xfrm>
          <a:prstGeom prst="rect">
            <a:avLst/>
          </a:prstGeom>
        </p:spPr>
      </p:pic>
      <p:pic>
        <p:nvPicPr>
          <p:cNvPr id="5" name="Content Placeholder 3"/>
          <p:cNvPicPr>
            <a:picLocks noChangeAspect="1"/>
          </p:cNvPicPr>
          <p:nvPr/>
        </p:nvPicPr>
        <p:blipFill>
          <a:blip r:embed="rId3"/>
          <a:stretch>
            <a:fillRect/>
          </a:stretch>
        </p:blipFill>
        <p:spPr>
          <a:xfrm>
            <a:off x="6969752" y="1590788"/>
            <a:ext cx="3971925" cy="2457450"/>
          </a:xfrm>
          <a:prstGeom prst="rect">
            <a:avLst/>
          </a:prstGeom>
        </p:spPr>
      </p:pic>
      <p:pic>
        <p:nvPicPr>
          <p:cNvPr id="6" name="Picture 5"/>
          <p:cNvPicPr>
            <a:picLocks noChangeAspect="1"/>
          </p:cNvPicPr>
          <p:nvPr/>
        </p:nvPicPr>
        <p:blipFill>
          <a:blip r:embed="rId4"/>
          <a:stretch>
            <a:fillRect/>
          </a:stretch>
        </p:blipFill>
        <p:spPr>
          <a:xfrm>
            <a:off x="1415393" y="4617668"/>
            <a:ext cx="1921968" cy="515672"/>
          </a:xfrm>
          <a:prstGeom prst="rect">
            <a:avLst/>
          </a:prstGeom>
        </p:spPr>
      </p:pic>
      <p:pic>
        <p:nvPicPr>
          <p:cNvPr id="7" name="Picture 6"/>
          <p:cNvPicPr>
            <a:picLocks noChangeAspect="1"/>
          </p:cNvPicPr>
          <p:nvPr/>
        </p:nvPicPr>
        <p:blipFill>
          <a:blip r:embed="rId5"/>
          <a:stretch>
            <a:fillRect/>
          </a:stretch>
        </p:blipFill>
        <p:spPr>
          <a:xfrm>
            <a:off x="1324733" y="5631050"/>
            <a:ext cx="2175813" cy="226172"/>
          </a:xfrm>
          <a:prstGeom prst="rect">
            <a:avLst/>
          </a:prstGeom>
        </p:spPr>
      </p:pic>
      <p:sp>
        <p:nvSpPr>
          <p:cNvPr id="8" name="Rectangle 7"/>
          <p:cNvSpPr/>
          <p:nvPr/>
        </p:nvSpPr>
        <p:spPr>
          <a:xfrm>
            <a:off x="873752" y="5934773"/>
            <a:ext cx="6096000" cy="523220"/>
          </a:xfrm>
          <a:prstGeom prst="rect">
            <a:avLst/>
          </a:prstGeom>
        </p:spPr>
        <p:txBody>
          <a:bodyPr>
            <a:spAutoFit/>
          </a:bodyPr>
          <a:lstStyle/>
          <a:p>
            <a:r>
              <a:rPr lang="en-US" sz="2800" dirty="0">
                <a:latin typeface="Calibri" panose="020F0502020204030204" pitchFamily="34" charset="0"/>
              </a:rPr>
              <a:t>Chain rule needs to be </a:t>
            </a:r>
            <a:r>
              <a:rPr lang="en-US" sz="2800" dirty="0" smtClean="0">
                <a:latin typeface="Calibri" panose="020F0502020204030204" pitchFamily="34" charset="0"/>
              </a:rPr>
              <a:t>applied again</a:t>
            </a:r>
            <a:endParaRPr lang="en-US" sz="2800" dirty="0"/>
          </a:p>
        </p:txBody>
      </p:sp>
      <p:pic>
        <p:nvPicPr>
          <p:cNvPr id="9" name="Picture 8"/>
          <p:cNvPicPr>
            <a:picLocks noChangeAspect="1"/>
          </p:cNvPicPr>
          <p:nvPr/>
        </p:nvPicPr>
        <p:blipFill>
          <a:blip r:embed="rId6"/>
          <a:stretch>
            <a:fillRect/>
          </a:stretch>
        </p:blipFill>
        <p:spPr>
          <a:xfrm>
            <a:off x="4346539" y="1138829"/>
            <a:ext cx="2357131" cy="551859"/>
          </a:xfrm>
          <a:prstGeom prst="rect">
            <a:avLst/>
          </a:prstGeom>
        </p:spPr>
      </p:pic>
    </p:spTree>
    <p:extLst>
      <p:ext uri="{BB962C8B-B14F-4D97-AF65-F5344CB8AC3E}">
        <p14:creationId xmlns:p14="http://schemas.microsoft.com/office/powerpoint/2010/main" val="2442861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BPTT (cont..)</a:t>
            </a:r>
            <a:endParaRPr lang="en-US" dirty="0"/>
          </a:p>
        </p:txBody>
      </p:sp>
      <p:pic>
        <p:nvPicPr>
          <p:cNvPr id="4" name="Content Placeholder 3"/>
          <p:cNvPicPr>
            <a:picLocks noGrp="1" noChangeAspect="1"/>
          </p:cNvPicPr>
          <p:nvPr>
            <p:ph idx="1"/>
          </p:nvPr>
        </p:nvPicPr>
        <p:blipFill>
          <a:blip r:embed="rId2"/>
          <a:stretch>
            <a:fillRect/>
          </a:stretch>
        </p:blipFill>
        <p:spPr>
          <a:xfrm>
            <a:off x="515156" y="1558344"/>
            <a:ext cx="10357632" cy="4868214"/>
          </a:xfrm>
          <a:prstGeom prst="rect">
            <a:avLst/>
          </a:prstGeom>
        </p:spPr>
      </p:pic>
      <p:pic>
        <p:nvPicPr>
          <p:cNvPr id="5" name="Picture 4"/>
          <p:cNvPicPr>
            <a:picLocks noChangeAspect="1"/>
          </p:cNvPicPr>
          <p:nvPr/>
        </p:nvPicPr>
        <p:blipFill>
          <a:blip r:embed="rId3"/>
          <a:stretch>
            <a:fillRect/>
          </a:stretch>
        </p:blipFill>
        <p:spPr>
          <a:xfrm>
            <a:off x="6999587" y="751976"/>
            <a:ext cx="2357131" cy="551859"/>
          </a:xfrm>
          <a:prstGeom prst="rect">
            <a:avLst/>
          </a:prstGeom>
        </p:spPr>
      </p:pic>
    </p:spTree>
    <p:extLst>
      <p:ext uri="{BB962C8B-B14F-4D97-AF65-F5344CB8AC3E}">
        <p14:creationId xmlns:p14="http://schemas.microsoft.com/office/powerpoint/2010/main" val="3901412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742" y="118037"/>
            <a:ext cx="10515600" cy="1325563"/>
          </a:xfrm>
        </p:spPr>
        <p:txBody>
          <a:bodyPr/>
          <a:lstStyle/>
          <a:p>
            <a:r>
              <a:rPr lang="en-US" dirty="0" smtClean="0">
                <a:solidFill>
                  <a:srgbClr val="FF0000"/>
                </a:solidFill>
              </a:rPr>
              <a:t>Vanishing Gradient Problem</a:t>
            </a:r>
            <a:endParaRPr lang="en-US" dirty="0">
              <a:solidFill>
                <a:srgbClr val="FF0000"/>
              </a:solidFill>
            </a:endParaRPr>
          </a:p>
        </p:txBody>
      </p:sp>
      <p:sp>
        <p:nvSpPr>
          <p:cNvPr id="3" name="Content Placeholder 2"/>
          <p:cNvSpPr>
            <a:spLocks noGrp="1"/>
          </p:cNvSpPr>
          <p:nvPr>
            <p:ph idx="1"/>
          </p:nvPr>
        </p:nvSpPr>
        <p:spPr>
          <a:xfrm>
            <a:off x="838200" y="1326524"/>
            <a:ext cx="10515600" cy="5531476"/>
          </a:xfrm>
        </p:spPr>
        <p:txBody>
          <a:bodyPr>
            <a:normAutofit/>
          </a:bodyPr>
          <a:lstStyle/>
          <a:p>
            <a:r>
              <a:rPr lang="en-US" dirty="0"/>
              <a:t>Sequences (sentences) can be quite long, perhaps </a:t>
            </a:r>
            <a:r>
              <a:rPr lang="en-US" dirty="0" smtClean="0"/>
              <a:t>20 words </a:t>
            </a:r>
            <a:r>
              <a:rPr lang="en-US" dirty="0"/>
              <a:t>or more - need to back-propagate through </a:t>
            </a:r>
            <a:r>
              <a:rPr lang="en-US" dirty="0" smtClean="0"/>
              <a:t>many layers</a:t>
            </a:r>
            <a:r>
              <a:rPr lang="en-US" dirty="0"/>
              <a:t>!</a:t>
            </a:r>
          </a:p>
          <a:p>
            <a:pPr marL="0" indent="0">
              <a:buNone/>
            </a:pPr>
            <a:r>
              <a:rPr lang="en-US" dirty="0"/>
              <a:t>• </a:t>
            </a:r>
            <a:r>
              <a:rPr lang="en-US" b="1" dirty="0"/>
              <a:t>Vanishing </a:t>
            </a:r>
            <a:r>
              <a:rPr lang="en-US" b="1" dirty="0" smtClean="0"/>
              <a:t>gradient problem</a:t>
            </a:r>
          </a:p>
          <a:p>
            <a:pPr marL="0" indent="0">
              <a:buNone/>
            </a:pPr>
            <a:endParaRPr lang="en-US" b="1" dirty="0"/>
          </a:p>
          <a:p>
            <a:pPr marL="0" indent="0">
              <a:buNone/>
            </a:pPr>
            <a:endParaRPr lang="en-US" b="1" dirty="0" smtClean="0"/>
          </a:p>
          <a:p>
            <a:endParaRPr lang="en-US" dirty="0" smtClean="0"/>
          </a:p>
          <a:p>
            <a:r>
              <a:rPr lang="en-US" dirty="0" smtClean="0"/>
              <a:t>For </a:t>
            </a:r>
            <a:r>
              <a:rPr lang="en-US" dirty="0"/>
              <a:t>sigmoid </a:t>
            </a:r>
            <a:r>
              <a:rPr lang="en-US" dirty="0" smtClean="0"/>
              <a:t>activations -&gt;gradient </a:t>
            </a:r>
            <a:r>
              <a:rPr lang="en-US" dirty="0"/>
              <a:t>is </a:t>
            </a:r>
            <a:r>
              <a:rPr lang="en-US" dirty="0" smtClean="0"/>
              <a:t>upper-bounded   by 1</a:t>
            </a:r>
          </a:p>
          <a:p>
            <a:pPr marL="0" indent="0">
              <a:buNone/>
            </a:pPr>
            <a:r>
              <a:rPr lang="en-US" dirty="0" smtClean="0"/>
              <a:t>• </a:t>
            </a:r>
            <a:r>
              <a:rPr lang="en-US" dirty="0"/>
              <a:t>What does this tell you?</a:t>
            </a:r>
          </a:p>
          <a:p>
            <a:pPr marL="0" indent="0">
              <a:buNone/>
            </a:pPr>
            <a:r>
              <a:rPr lang="en-US" dirty="0"/>
              <a:t>• Gradients will vanish </a:t>
            </a:r>
            <a:r>
              <a:rPr lang="en-US" dirty="0" smtClean="0"/>
              <a:t>over time , </a:t>
            </a:r>
            <a:r>
              <a:rPr lang="en-US" dirty="0"/>
              <a:t>and </a:t>
            </a:r>
            <a:r>
              <a:rPr lang="en-US" dirty="0" smtClean="0"/>
              <a:t>long-range dependencies </a:t>
            </a:r>
            <a:r>
              <a:rPr lang="en-US" dirty="0"/>
              <a:t>will </a:t>
            </a:r>
            <a:r>
              <a:rPr lang="en-US" dirty="0" smtClean="0"/>
              <a:t>only worsen learning </a:t>
            </a:r>
            <a:endParaRPr lang="en-US" b="1" dirty="0" smtClean="0"/>
          </a:p>
          <a:p>
            <a:pPr marL="0" indent="0">
              <a:buNone/>
            </a:pPr>
            <a:endParaRPr lang="en-US" b="1" dirty="0"/>
          </a:p>
          <a:p>
            <a:pPr marL="0" indent="0">
              <a:buNone/>
            </a:pPr>
            <a:endParaRPr lang="en-US" dirty="0"/>
          </a:p>
        </p:txBody>
      </p:sp>
      <p:pic>
        <p:nvPicPr>
          <p:cNvPr id="4" name="Picture 3"/>
          <p:cNvPicPr>
            <a:picLocks noChangeAspect="1"/>
          </p:cNvPicPr>
          <p:nvPr/>
        </p:nvPicPr>
        <p:blipFill>
          <a:blip r:embed="rId2"/>
          <a:stretch>
            <a:fillRect/>
          </a:stretch>
        </p:blipFill>
        <p:spPr>
          <a:xfrm>
            <a:off x="1656361" y="2652087"/>
            <a:ext cx="2647239" cy="660422"/>
          </a:xfrm>
          <a:prstGeom prst="rect">
            <a:avLst/>
          </a:prstGeom>
        </p:spPr>
      </p:pic>
      <p:pic>
        <p:nvPicPr>
          <p:cNvPr id="5" name="Picture 4"/>
          <p:cNvPicPr>
            <a:picLocks noChangeAspect="1"/>
          </p:cNvPicPr>
          <p:nvPr/>
        </p:nvPicPr>
        <p:blipFill>
          <a:blip r:embed="rId3"/>
          <a:stretch>
            <a:fillRect/>
          </a:stretch>
        </p:blipFill>
        <p:spPr>
          <a:xfrm>
            <a:off x="1656361" y="3475628"/>
            <a:ext cx="3807672" cy="687563"/>
          </a:xfrm>
          <a:prstGeom prst="rect">
            <a:avLst/>
          </a:prstGeom>
        </p:spPr>
      </p:pic>
      <p:pic>
        <p:nvPicPr>
          <p:cNvPr id="8" name="Picture 7"/>
          <p:cNvPicPr>
            <a:picLocks noChangeAspect="1"/>
          </p:cNvPicPr>
          <p:nvPr/>
        </p:nvPicPr>
        <p:blipFill>
          <a:blip r:embed="rId4"/>
          <a:stretch>
            <a:fillRect/>
          </a:stretch>
        </p:blipFill>
        <p:spPr>
          <a:xfrm>
            <a:off x="7791717" y="2062011"/>
            <a:ext cx="3876541" cy="2279561"/>
          </a:xfrm>
          <a:prstGeom prst="rect">
            <a:avLst/>
          </a:prstGeom>
        </p:spPr>
      </p:pic>
    </p:spTree>
    <p:extLst>
      <p:ext uri="{BB962C8B-B14F-4D97-AF65-F5344CB8AC3E}">
        <p14:creationId xmlns:p14="http://schemas.microsoft.com/office/powerpoint/2010/main" val="1095426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6" y="365125"/>
            <a:ext cx="10955628" cy="1325563"/>
          </a:xfrm>
        </p:spPr>
        <p:txBody>
          <a:bodyPr/>
          <a:lstStyle/>
          <a:p>
            <a:r>
              <a:rPr lang="en-US" dirty="0">
                <a:solidFill>
                  <a:srgbClr val="FF0000"/>
                </a:solidFill>
              </a:rPr>
              <a:t>Vanishing Gradient </a:t>
            </a:r>
            <a:r>
              <a:rPr lang="en-US" dirty="0" smtClean="0">
                <a:solidFill>
                  <a:srgbClr val="FF0000"/>
                </a:solidFill>
              </a:rPr>
              <a:t>Problem  (Cont..)</a:t>
            </a:r>
            <a:endParaRPr lang="en-US" dirty="0"/>
          </a:p>
        </p:txBody>
      </p:sp>
      <p:sp>
        <p:nvSpPr>
          <p:cNvPr id="3" name="Content Placeholder 2"/>
          <p:cNvSpPr>
            <a:spLocks noGrp="1"/>
          </p:cNvSpPr>
          <p:nvPr>
            <p:ph idx="1"/>
          </p:nvPr>
        </p:nvSpPr>
        <p:spPr/>
        <p:txBody>
          <a:bodyPr/>
          <a:lstStyle/>
          <a:p>
            <a:pPr marL="0" indent="0">
              <a:buNone/>
            </a:pPr>
            <a:r>
              <a:rPr lang="en-US" dirty="0"/>
              <a:t> ● </a:t>
            </a:r>
            <a:r>
              <a:rPr lang="en-US" dirty="0" smtClean="0"/>
              <a:t>Derivative </a:t>
            </a:r>
            <a:r>
              <a:rPr lang="en-US" dirty="0"/>
              <a:t>of a vector w.r.t a vector is a matrix called </a:t>
            </a:r>
            <a:r>
              <a:rPr lang="en-US" dirty="0" err="1" smtClean="0"/>
              <a:t>jacobian</a:t>
            </a:r>
            <a:endParaRPr lang="en-US" dirty="0" smtClean="0"/>
          </a:p>
          <a:p>
            <a:pPr marL="0" indent="0">
              <a:buNone/>
            </a:pPr>
            <a:r>
              <a:rPr lang="en-US" dirty="0" smtClean="0"/>
              <a:t> </a:t>
            </a:r>
            <a:r>
              <a:rPr lang="en-US" dirty="0"/>
              <a:t>● 2-norm of the above </a:t>
            </a:r>
            <a:r>
              <a:rPr lang="en-US" dirty="0" err="1"/>
              <a:t>Jacobian</a:t>
            </a:r>
            <a:r>
              <a:rPr lang="en-US" dirty="0"/>
              <a:t> matrix has an upper bound of </a:t>
            </a:r>
            <a:r>
              <a:rPr lang="en-US" dirty="0" smtClean="0"/>
              <a:t>1</a:t>
            </a:r>
          </a:p>
          <a:p>
            <a:pPr marL="0" indent="0">
              <a:buNone/>
            </a:pPr>
            <a:r>
              <a:rPr lang="en-US" dirty="0" smtClean="0"/>
              <a:t> </a:t>
            </a:r>
            <a:r>
              <a:rPr lang="en-US" dirty="0"/>
              <a:t>● </a:t>
            </a:r>
            <a:r>
              <a:rPr lang="en-US" dirty="0" err="1"/>
              <a:t>tanh</a:t>
            </a:r>
            <a:r>
              <a:rPr lang="en-US" dirty="0"/>
              <a:t> maps all values into a range between -1 and 1, and the derivative is bounded by </a:t>
            </a:r>
            <a:r>
              <a:rPr lang="en-US" dirty="0" smtClean="0"/>
              <a:t>1</a:t>
            </a:r>
          </a:p>
          <a:p>
            <a:pPr marL="0" indent="0">
              <a:buNone/>
            </a:pPr>
            <a:r>
              <a:rPr lang="en-US" dirty="0" smtClean="0"/>
              <a:t> </a:t>
            </a:r>
            <a:r>
              <a:rPr lang="en-US" dirty="0"/>
              <a:t>● With multiple matrix multiplications, gradient values shrink exponentially </a:t>
            </a:r>
            <a:endParaRPr lang="en-US" dirty="0" smtClean="0"/>
          </a:p>
          <a:p>
            <a:pPr marL="0" indent="0">
              <a:buNone/>
            </a:pPr>
            <a:r>
              <a:rPr lang="en-US" dirty="0" smtClean="0"/>
              <a:t>● </a:t>
            </a:r>
            <a:r>
              <a:rPr lang="en-US" dirty="0"/>
              <a:t>Gradient contributions from “far away” steps become zero </a:t>
            </a:r>
            <a:endParaRPr lang="en-US" dirty="0" smtClean="0"/>
          </a:p>
          <a:p>
            <a:pPr marL="0" indent="0">
              <a:buNone/>
            </a:pPr>
            <a:r>
              <a:rPr lang="en-US" dirty="0" smtClean="0"/>
              <a:t>● </a:t>
            </a:r>
            <a:r>
              <a:rPr lang="en-US" dirty="0"/>
              <a:t>Depending on activation functions and network parameters, gradients could explode instead of vanishing</a:t>
            </a:r>
          </a:p>
        </p:txBody>
      </p:sp>
    </p:spTree>
    <p:extLst>
      <p:ext uri="{BB962C8B-B14F-4D97-AF65-F5344CB8AC3E}">
        <p14:creationId xmlns:p14="http://schemas.microsoft.com/office/powerpoint/2010/main" val="1579512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327483" y="2814908"/>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solidFill>
                  <a:srgbClr val="FF0000"/>
                </a:solidFill>
              </a:rPr>
              <a:t>RNN can be deep also…</a:t>
            </a:r>
            <a:endParaRPr lang="zh-TW" altLang="en-US" dirty="0">
              <a:solidFill>
                <a:srgbClr val="FF0000"/>
              </a:solidFill>
            </a:endParaRPr>
          </a:p>
        </p:txBody>
      </p:sp>
      <p:sp>
        <p:nvSpPr>
          <p:cNvPr id="5" name="矩形 4"/>
          <p:cNvSpPr/>
          <p:nvPr/>
        </p:nvSpPr>
        <p:spPr>
          <a:xfrm>
            <a:off x="3349478" y="5627724"/>
            <a:ext cx="1080000" cy="36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6" name="矩形 5"/>
          <p:cNvSpPr/>
          <p:nvPr/>
        </p:nvSpPr>
        <p:spPr>
          <a:xfrm>
            <a:off x="3370988" y="4783384"/>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7" name="矩形 6"/>
          <p:cNvSpPr/>
          <p:nvPr/>
        </p:nvSpPr>
        <p:spPr>
          <a:xfrm>
            <a:off x="5632707" y="5633988"/>
            <a:ext cx="1080000" cy="36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8" name="矩形 7"/>
          <p:cNvSpPr/>
          <p:nvPr/>
        </p:nvSpPr>
        <p:spPr>
          <a:xfrm>
            <a:off x="5616132" y="4783384"/>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 name="向上箭號 8"/>
          <p:cNvSpPr/>
          <p:nvPr/>
        </p:nvSpPr>
        <p:spPr>
          <a:xfrm>
            <a:off x="3696141" y="5185057"/>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 name="向上箭號 9"/>
          <p:cNvSpPr/>
          <p:nvPr/>
        </p:nvSpPr>
        <p:spPr>
          <a:xfrm>
            <a:off x="5967127" y="5189636"/>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1" name="向右箭號 10"/>
          <p:cNvSpPr/>
          <p:nvPr/>
        </p:nvSpPr>
        <p:spPr>
          <a:xfrm>
            <a:off x="2383202" y="4777251"/>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2" name="向右箭號 11"/>
          <p:cNvSpPr/>
          <p:nvPr/>
        </p:nvSpPr>
        <p:spPr>
          <a:xfrm>
            <a:off x="4610795" y="4783350"/>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3" name="文字方塊 12"/>
          <p:cNvSpPr txBox="1"/>
          <p:nvPr/>
        </p:nvSpPr>
        <p:spPr>
          <a:xfrm>
            <a:off x="1567542" y="4666455"/>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14" name="文字方塊 13"/>
          <p:cNvSpPr txBox="1"/>
          <p:nvPr/>
        </p:nvSpPr>
        <p:spPr>
          <a:xfrm>
            <a:off x="9838528" y="4635213"/>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15" name="矩形 14"/>
          <p:cNvSpPr/>
          <p:nvPr/>
        </p:nvSpPr>
        <p:spPr>
          <a:xfrm>
            <a:off x="7896901" y="5633988"/>
            <a:ext cx="1080000" cy="360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6" name="矩形 15"/>
          <p:cNvSpPr/>
          <p:nvPr/>
        </p:nvSpPr>
        <p:spPr>
          <a:xfrm>
            <a:off x="7880326" y="4783384"/>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7" name="向上箭號 16"/>
          <p:cNvSpPr/>
          <p:nvPr/>
        </p:nvSpPr>
        <p:spPr>
          <a:xfrm>
            <a:off x="8231321" y="5189636"/>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8" name="向右箭號 17"/>
          <p:cNvSpPr/>
          <p:nvPr/>
        </p:nvSpPr>
        <p:spPr>
          <a:xfrm>
            <a:off x="6874989" y="4783350"/>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9" name="向右箭號 18"/>
          <p:cNvSpPr/>
          <p:nvPr/>
        </p:nvSpPr>
        <p:spPr>
          <a:xfrm>
            <a:off x="9015452" y="4777251"/>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0" name="文字方塊 19"/>
          <p:cNvSpPr txBox="1"/>
          <p:nvPr/>
        </p:nvSpPr>
        <p:spPr>
          <a:xfrm>
            <a:off x="3460664" y="5575606"/>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sp>
        <p:nvSpPr>
          <p:cNvPr id="21" name="文字方塊 20"/>
          <p:cNvSpPr txBox="1"/>
          <p:nvPr/>
        </p:nvSpPr>
        <p:spPr>
          <a:xfrm>
            <a:off x="5755221" y="5590121"/>
            <a:ext cx="907572" cy="461665"/>
          </a:xfrm>
          <a:prstGeom prst="rect">
            <a:avLst/>
          </a:prstGeom>
          <a:noFill/>
        </p:spPr>
        <p:txBody>
          <a:bodyPr wrap="square" rtlCol="0">
            <a:spAutoFit/>
          </a:bodyPr>
          <a:lstStyle/>
          <a:p>
            <a:pPr algn="ctr"/>
            <a:r>
              <a:rPr lang="en-US" altLang="zh-TW" sz="2400" dirty="0"/>
              <a:t>x</a:t>
            </a:r>
            <a:r>
              <a:rPr lang="en-US" altLang="zh-TW" sz="2400" baseline="30000" dirty="0"/>
              <a:t>t+1</a:t>
            </a:r>
            <a:endParaRPr lang="zh-TW" altLang="en-US" sz="2400" baseline="30000" dirty="0"/>
          </a:p>
        </p:txBody>
      </p:sp>
      <p:sp>
        <p:nvSpPr>
          <p:cNvPr id="22" name="文字方塊 21"/>
          <p:cNvSpPr txBox="1"/>
          <p:nvPr/>
        </p:nvSpPr>
        <p:spPr>
          <a:xfrm>
            <a:off x="8049778" y="5587357"/>
            <a:ext cx="907572" cy="461665"/>
          </a:xfrm>
          <a:prstGeom prst="rect">
            <a:avLst/>
          </a:prstGeom>
          <a:noFill/>
        </p:spPr>
        <p:txBody>
          <a:bodyPr wrap="square" rtlCol="0">
            <a:spAutoFit/>
          </a:bodyPr>
          <a:lstStyle/>
          <a:p>
            <a:pPr algn="ctr"/>
            <a:r>
              <a:rPr lang="en-US" altLang="zh-TW" sz="2400" dirty="0"/>
              <a:t>x</a:t>
            </a:r>
            <a:r>
              <a:rPr lang="en-US" altLang="zh-TW" sz="2400" baseline="30000" dirty="0"/>
              <a:t>t+2</a:t>
            </a:r>
            <a:endParaRPr lang="zh-TW" altLang="en-US" sz="2400" baseline="30000" dirty="0"/>
          </a:p>
        </p:txBody>
      </p:sp>
      <p:sp>
        <p:nvSpPr>
          <p:cNvPr id="23" name="矩形 22"/>
          <p:cNvSpPr/>
          <p:nvPr/>
        </p:nvSpPr>
        <p:spPr>
          <a:xfrm>
            <a:off x="3349478" y="3866449"/>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4" name="向上箭號 23"/>
          <p:cNvSpPr/>
          <p:nvPr/>
        </p:nvSpPr>
        <p:spPr>
          <a:xfrm>
            <a:off x="3674631" y="4268122"/>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5" name="向右箭號 24"/>
          <p:cNvSpPr/>
          <p:nvPr/>
        </p:nvSpPr>
        <p:spPr>
          <a:xfrm>
            <a:off x="2361692" y="3860316"/>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6" name="文字方塊 25"/>
          <p:cNvSpPr txBox="1"/>
          <p:nvPr/>
        </p:nvSpPr>
        <p:spPr>
          <a:xfrm>
            <a:off x="1546032" y="3749520"/>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27" name="文字方塊 26"/>
          <p:cNvSpPr txBox="1"/>
          <p:nvPr/>
        </p:nvSpPr>
        <p:spPr>
          <a:xfrm rot="5400000">
            <a:off x="3512364" y="3261946"/>
            <a:ext cx="890772" cy="523220"/>
          </a:xfrm>
          <a:prstGeom prst="rect">
            <a:avLst/>
          </a:prstGeom>
          <a:noFill/>
          <a:ln>
            <a:noFill/>
          </a:ln>
        </p:spPr>
        <p:txBody>
          <a:bodyPr wrap="square" rtlCol="0">
            <a:spAutoFit/>
          </a:bodyPr>
          <a:lstStyle/>
          <a:p>
            <a:pPr algn="ctr"/>
            <a:r>
              <a:rPr lang="en-US" altLang="zh-TW" sz="2800" dirty="0">
                <a:solidFill>
                  <a:schemeClr val="accent4"/>
                </a:solidFill>
              </a:rPr>
              <a:t>……</a:t>
            </a:r>
            <a:endParaRPr lang="zh-TW" altLang="en-US" sz="2800" baseline="-25000" dirty="0">
              <a:solidFill>
                <a:schemeClr val="accent4"/>
              </a:solidFill>
            </a:endParaRPr>
          </a:p>
        </p:txBody>
      </p:sp>
      <p:sp>
        <p:nvSpPr>
          <p:cNvPr id="28" name="向上箭號 27"/>
          <p:cNvSpPr/>
          <p:nvPr/>
        </p:nvSpPr>
        <p:spPr>
          <a:xfrm>
            <a:off x="3674630" y="2329933"/>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9" name="矩形 28"/>
          <p:cNvSpPr/>
          <p:nvPr/>
        </p:nvSpPr>
        <p:spPr>
          <a:xfrm>
            <a:off x="3327967" y="1928302"/>
            <a:ext cx="1080000" cy="36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30" name="文字方塊 29"/>
          <p:cNvSpPr txBox="1"/>
          <p:nvPr/>
        </p:nvSpPr>
        <p:spPr>
          <a:xfrm>
            <a:off x="3435692" y="1877449"/>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sp>
        <p:nvSpPr>
          <p:cNvPr id="32" name="向右箭號 31"/>
          <p:cNvSpPr/>
          <p:nvPr/>
        </p:nvSpPr>
        <p:spPr>
          <a:xfrm>
            <a:off x="2339697" y="2808775"/>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3" name="文字方塊 32"/>
          <p:cNvSpPr txBox="1"/>
          <p:nvPr/>
        </p:nvSpPr>
        <p:spPr>
          <a:xfrm>
            <a:off x="1524037" y="2697979"/>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34" name="矩形 33"/>
          <p:cNvSpPr/>
          <p:nvPr/>
        </p:nvSpPr>
        <p:spPr>
          <a:xfrm>
            <a:off x="5598017" y="2808774"/>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5" name="矩形 34"/>
          <p:cNvSpPr/>
          <p:nvPr/>
        </p:nvSpPr>
        <p:spPr>
          <a:xfrm>
            <a:off x="5620012" y="3860315"/>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6" name="向上箭號 35"/>
          <p:cNvSpPr/>
          <p:nvPr/>
        </p:nvSpPr>
        <p:spPr>
          <a:xfrm>
            <a:off x="5945165" y="4261988"/>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7" name="向右箭號 36"/>
          <p:cNvSpPr/>
          <p:nvPr/>
        </p:nvSpPr>
        <p:spPr>
          <a:xfrm>
            <a:off x="4632226" y="3854182"/>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8" name="文字方塊 37"/>
          <p:cNvSpPr txBox="1"/>
          <p:nvPr/>
        </p:nvSpPr>
        <p:spPr>
          <a:xfrm rot="5400000">
            <a:off x="5782898" y="3255812"/>
            <a:ext cx="890772" cy="523220"/>
          </a:xfrm>
          <a:prstGeom prst="rect">
            <a:avLst/>
          </a:prstGeom>
          <a:noFill/>
          <a:ln>
            <a:noFill/>
          </a:ln>
        </p:spPr>
        <p:txBody>
          <a:bodyPr wrap="square" rtlCol="0">
            <a:spAutoFit/>
          </a:bodyPr>
          <a:lstStyle/>
          <a:p>
            <a:pPr algn="ctr"/>
            <a:r>
              <a:rPr lang="en-US" altLang="zh-TW" sz="2800" dirty="0">
                <a:solidFill>
                  <a:schemeClr val="accent4"/>
                </a:solidFill>
              </a:rPr>
              <a:t>……</a:t>
            </a:r>
            <a:endParaRPr lang="zh-TW" altLang="en-US" sz="2800" baseline="-25000" dirty="0">
              <a:solidFill>
                <a:schemeClr val="accent4"/>
              </a:solidFill>
            </a:endParaRPr>
          </a:p>
        </p:txBody>
      </p:sp>
      <p:sp>
        <p:nvSpPr>
          <p:cNvPr id="39" name="向上箭號 38"/>
          <p:cNvSpPr/>
          <p:nvPr/>
        </p:nvSpPr>
        <p:spPr>
          <a:xfrm>
            <a:off x="5945164" y="2323799"/>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0" name="矩形 39"/>
          <p:cNvSpPr/>
          <p:nvPr/>
        </p:nvSpPr>
        <p:spPr>
          <a:xfrm>
            <a:off x="5598501" y="1922168"/>
            <a:ext cx="1080000" cy="36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1" name="文字方塊 40"/>
          <p:cNvSpPr txBox="1"/>
          <p:nvPr/>
        </p:nvSpPr>
        <p:spPr>
          <a:xfrm>
            <a:off x="5706226" y="1871315"/>
            <a:ext cx="907572" cy="461665"/>
          </a:xfrm>
          <a:prstGeom prst="rect">
            <a:avLst/>
          </a:prstGeom>
          <a:noFill/>
        </p:spPr>
        <p:txBody>
          <a:bodyPr wrap="square" rtlCol="0">
            <a:spAutoFit/>
          </a:bodyPr>
          <a:lstStyle/>
          <a:p>
            <a:pPr algn="ctr"/>
            <a:r>
              <a:rPr lang="en-US" altLang="zh-TW" sz="2400" dirty="0"/>
              <a:t>y</a:t>
            </a:r>
            <a:r>
              <a:rPr lang="en-US" altLang="zh-TW" sz="2400" baseline="30000" dirty="0"/>
              <a:t>t+1</a:t>
            </a:r>
            <a:endParaRPr lang="zh-TW" altLang="en-US" sz="2400" baseline="30000" dirty="0"/>
          </a:p>
        </p:txBody>
      </p:sp>
      <p:sp>
        <p:nvSpPr>
          <p:cNvPr id="42" name="向右箭號 41"/>
          <p:cNvSpPr/>
          <p:nvPr/>
        </p:nvSpPr>
        <p:spPr>
          <a:xfrm>
            <a:off x="4610231" y="2802641"/>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43" name="矩形 42"/>
          <p:cNvSpPr/>
          <p:nvPr/>
        </p:nvSpPr>
        <p:spPr>
          <a:xfrm>
            <a:off x="7827044" y="2802640"/>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4" name="矩形 43"/>
          <p:cNvSpPr/>
          <p:nvPr/>
        </p:nvSpPr>
        <p:spPr>
          <a:xfrm>
            <a:off x="7849039" y="3854181"/>
            <a:ext cx="1080000" cy="36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5" name="向上箭號 44"/>
          <p:cNvSpPr/>
          <p:nvPr/>
        </p:nvSpPr>
        <p:spPr>
          <a:xfrm>
            <a:off x="8174192" y="4255854"/>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6" name="向右箭號 45"/>
          <p:cNvSpPr/>
          <p:nvPr/>
        </p:nvSpPr>
        <p:spPr>
          <a:xfrm>
            <a:off x="6861253" y="3848048"/>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47" name="文字方塊 46"/>
          <p:cNvSpPr txBox="1"/>
          <p:nvPr/>
        </p:nvSpPr>
        <p:spPr>
          <a:xfrm rot="5400000">
            <a:off x="8011925" y="3249678"/>
            <a:ext cx="890772" cy="523220"/>
          </a:xfrm>
          <a:prstGeom prst="rect">
            <a:avLst/>
          </a:prstGeom>
          <a:noFill/>
          <a:ln>
            <a:noFill/>
          </a:ln>
        </p:spPr>
        <p:txBody>
          <a:bodyPr wrap="square" rtlCol="0">
            <a:spAutoFit/>
          </a:bodyPr>
          <a:lstStyle/>
          <a:p>
            <a:pPr algn="ctr"/>
            <a:r>
              <a:rPr lang="en-US" altLang="zh-TW" sz="2800" dirty="0">
                <a:solidFill>
                  <a:schemeClr val="accent4"/>
                </a:solidFill>
              </a:rPr>
              <a:t>……</a:t>
            </a:r>
            <a:endParaRPr lang="zh-TW" altLang="en-US" sz="2800" baseline="-25000" dirty="0">
              <a:solidFill>
                <a:schemeClr val="accent4"/>
              </a:solidFill>
            </a:endParaRPr>
          </a:p>
        </p:txBody>
      </p:sp>
      <p:sp>
        <p:nvSpPr>
          <p:cNvPr id="48" name="向上箭號 47"/>
          <p:cNvSpPr/>
          <p:nvPr/>
        </p:nvSpPr>
        <p:spPr>
          <a:xfrm>
            <a:off x="8174191" y="2317665"/>
            <a:ext cx="386677" cy="43200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9" name="矩形 48"/>
          <p:cNvSpPr/>
          <p:nvPr/>
        </p:nvSpPr>
        <p:spPr>
          <a:xfrm>
            <a:off x="7827528" y="1916034"/>
            <a:ext cx="1080000" cy="360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50" name="文字方塊 49"/>
          <p:cNvSpPr txBox="1"/>
          <p:nvPr/>
        </p:nvSpPr>
        <p:spPr>
          <a:xfrm>
            <a:off x="7935253" y="1865181"/>
            <a:ext cx="907572" cy="461665"/>
          </a:xfrm>
          <a:prstGeom prst="rect">
            <a:avLst/>
          </a:prstGeom>
          <a:noFill/>
        </p:spPr>
        <p:txBody>
          <a:bodyPr wrap="square" rtlCol="0">
            <a:spAutoFit/>
          </a:bodyPr>
          <a:lstStyle/>
          <a:p>
            <a:pPr algn="ctr"/>
            <a:r>
              <a:rPr lang="en-US" altLang="zh-TW" sz="2400" dirty="0"/>
              <a:t>y</a:t>
            </a:r>
            <a:r>
              <a:rPr lang="en-US" altLang="zh-TW" sz="2400" baseline="30000" dirty="0"/>
              <a:t>t+2</a:t>
            </a:r>
            <a:endParaRPr lang="zh-TW" altLang="en-US" sz="2400" baseline="30000" dirty="0"/>
          </a:p>
        </p:txBody>
      </p:sp>
      <p:sp>
        <p:nvSpPr>
          <p:cNvPr id="51" name="向右箭號 50"/>
          <p:cNvSpPr/>
          <p:nvPr/>
        </p:nvSpPr>
        <p:spPr>
          <a:xfrm>
            <a:off x="6839258" y="2796507"/>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52" name="文字方塊 51"/>
          <p:cNvSpPr txBox="1"/>
          <p:nvPr/>
        </p:nvSpPr>
        <p:spPr>
          <a:xfrm>
            <a:off x="9817712" y="3681750"/>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53" name="向右箭號 52"/>
          <p:cNvSpPr/>
          <p:nvPr/>
        </p:nvSpPr>
        <p:spPr>
          <a:xfrm>
            <a:off x="8994636" y="3823788"/>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54" name="文字方塊 53"/>
          <p:cNvSpPr txBox="1"/>
          <p:nvPr/>
        </p:nvSpPr>
        <p:spPr>
          <a:xfrm>
            <a:off x="9838528" y="2630915"/>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55" name="向右箭號 54"/>
          <p:cNvSpPr/>
          <p:nvPr/>
        </p:nvSpPr>
        <p:spPr>
          <a:xfrm>
            <a:off x="9015452" y="2772953"/>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134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animBg="1"/>
      <p:bldP spid="16" grpId="0" animBg="1"/>
      <p:bldP spid="17" grpId="0" animBg="1"/>
      <p:bldP spid="18" grpId="0" animBg="1"/>
      <p:bldP spid="19" grpId="0" animBg="1"/>
      <p:bldP spid="20" grpId="0"/>
      <p:bldP spid="21" grpId="0"/>
      <p:bldP spid="22" grpId="0"/>
      <p:bldP spid="23" grpId="0" animBg="1"/>
      <p:bldP spid="24" grpId="0" animBg="1"/>
      <p:bldP spid="25" grpId="0" animBg="1"/>
      <p:bldP spid="26" grpId="0"/>
      <p:bldP spid="27" grpId="0"/>
      <p:bldP spid="28" grpId="0" animBg="1"/>
      <p:bldP spid="29" grpId="0" animBg="1"/>
      <p:bldP spid="30" grpId="0"/>
      <p:bldP spid="32" grpId="0" animBg="1"/>
      <p:bldP spid="33" grpId="0"/>
      <p:bldP spid="34" grpId="0" animBg="1"/>
      <p:bldP spid="35" grpId="0" animBg="1"/>
      <p:bldP spid="36" grpId="0" animBg="1"/>
      <p:bldP spid="37" grpId="0" animBg="1"/>
      <p:bldP spid="38" grpId="0"/>
      <p:bldP spid="39" grpId="0" animBg="1"/>
      <p:bldP spid="40" grpId="0" animBg="1"/>
      <p:bldP spid="41" grpId="0"/>
      <p:bldP spid="42" grpId="0" animBg="1"/>
      <p:bldP spid="43" grpId="0" animBg="1"/>
      <p:bldP spid="44" grpId="0" animBg="1"/>
      <p:bldP spid="45" grpId="0" animBg="1"/>
      <p:bldP spid="46" grpId="0" animBg="1"/>
      <p:bldP spid="47" grpId="0"/>
      <p:bldP spid="48" grpId="0" animBg="1"/>
      <p:bldP spid="49" grpId="0" animBg="1"/>
      <p:bldP spid="50" grpId="0"/>
      <p:bldP spid="51" grpId="0" animBg="1"/>
      <p:bldP spid="52" grpId="0"/>
      <p:bldP spid="53" grpId="0" animBg="1"/>
      <p:bldP spid="54" grpId="0"/>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Unfortunately …… </a:t>
            </a:r>
            <a:endParaRPr lang="zh-TW" altLang="en-US" dirty="0">
              <a:solidFill>
                <a:srgbClr val="FF0000"/>
              </a:solidFill>
            </a:endParaRPr>
          </a:p>
        </p:txBody>
      </p:sp>
      <p:sp>
        <p:nvSpPr>
          <p:cNvPr id="3" name="內容版面配置區 2"/>
          <p:cNvSpPr>
            <a:spLocks noGrp="1"/>
          </p:cNvSpPr>
          <p:nvPr>
            <p:ph idx="1"/>
          </p:nvPr>
        </p:nvSpPr>
        <p:spPr/>
        <p:txBody>
          <a:bodyPr/>
          <a:lstStyle/>
          <a:p>
            <a:r>
              <a:rPr lang="en-US" altLang="zh-TW" dirty="0" smtClean="0"/>
              <a:t>RNN-based network is not always easy to learn</a:t>
            </a:r>
          </a:p>
        </p:txBody>
      </p:sp>
      <p:pic>
        <p:nvPicPr>
          <p:cNvPr id="4" name="圖片 3"/>
          <p:cNvPicPr>
            <a:picLocks noChangeAspect="1"/>
          </p:cNvPicPr>
          <p:nvPr/>
        </p:nvPicPr>
        <p:blipFill>
          <a:blip r:embed="rId3"/>
          <a:stretch>
            <a:fillRect/>
          </a:stretch>
        </p:blipFill>
        <p:spPr>
          <a:xfrm>
            <a:off x="2403649" y="2682402"/>
            <a:ext cx="7384702" cy="4035551"/>
          </a:xfrm>
          <a:prstGeom prst="rect">
            <a:avLst/>
          </a:prstGeom>
        </p:spPr>
      </p:pic>
      <p:sp>
        <p:nvSpPr>
          <p:cNvPr id="8" name="文字方塊 7"/>
          <p:cNvSpPr txBox="1"/>
          <p:nvPr/>
        </p:nvSpPr>
        <p:spPr>
          <a:xfrm>
            <a:off x="3546650" y="2316633"/>
            <a:ext cx="5559251" cy="461665"/>
          </a:xfrm>
          <a:prstGeom prst="rect">
            <a:avLst/>
          </a:prstGeom>
          <a:noFill/>
        </p:spPr>
        <p:txBody>
          <a:bodyPr wrap="square" rtlCol="0">
            <a:spAutoFit/>
          </a:bodyPr>
          <a:lstStyle/>
          <a:p>
            <a:r>
              <a:rPr lang="en-US" altLang="zh-TW" sz="2400" dirty="0"/>
              <a:t>Real experiments on Language modeling</a:t>
            </a:r>
            <a:endParaRPr lang="zh-TW" altLang="en-US" sz="2400" dirty="0"/>
          </a:p>
        </p:txBody>
      </p:sp>
      <p:sp>
        <p:nvSpPr>
          <p:cNvPr id="9" name="文字方塊 8"/>
          <p:cNvSpPr txBox="1"/>
          <p:nvPr/>
        </p:nvSpPr>
        <p:spPr>
          <a:xfrm>
            <a:off x="8322789" y="4691999"/>
            <a:ext cx="962973"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Lucky</a:t>
            </a:r>
            <a:endParaRPr lang="zh-TW" altLang="en-US" sz="2400" dirty="0"/>
          </a:p>
        </p:txBody>
      </p:sp>
      <p:sp>
        <p:nvSpPr>
          <p:cNvPr id="10" name="文字方塊 9"/>
          <p:cNvSpPr txBox="1"/>
          <p:nvPr/>
        </p:nvSpPr>
        <p:spPr>
          <a:xfrm>
            <a:off x="7388130" y="3668700"/>
            <a:ext cx="159356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sometimes</a:t>
            </a:r>
            <a:endParaRPr lang="zh-TW" altLang="en-US" sz="2400" dirty="0"/>
          </a:p>
        </p:txBody>
      </p:sp>
      <p:sp>
        <p:nvSpPr>
          <p:cNvPr id="11" name="向下箭號 10"/>
          <p:cNvSpPr/>
          <p:nvPr/>
        </p:nvSpPr>
        <p:spPr>
          <a:xfrm>
            <a:off x="8525064" y="5192145"/>
            <a:ext cx="580836" cy="34119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向下箭號 11"/>
          <p:cNvSpPr/>
          <p:nvPr/>
        </p:nvSpPr>
        <p:spPr>
          <a:xfrm rot="5400000">
            <a:off x="6859682" y="3754894"/>
            <a:ext cx="580836" cy="34119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153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LSTM Solution</a:t>
            </a:r>
            <a:endParaRPr lang="en-US"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3200" dirty="0"/>
              <a:t>Use </a:t>
            </a:r>
            <a:r>
              <a:rPr lang="en-US" sz="3200" dirty="0" smtClean="0"/>
              <a:t>memory cell to </a:t>
            </a:r>
            <a:r>
              <a:rPr lang="en-US" sz="3200" dirty="0"/>
              <a:t>store information at each time </a:t>
            </a:r>
            <a:r>
              <a:rPr lang="en-US" sz="3200" dirty="0" smtClean="0"/>
              <a:t>step.</a:t>
            </a:r>
          </a:p>
          <a:p>
            <a:pPr>
              <a:buFont typeface="Wingdings" panose="05000000000000000000" pitchFamily="2" charset="2"/>
              <a:buChar char="§"/>
            </a:pPr>
            <a:r>
              <a:rPr lang="en-US" sz="3200" dirty="0" smtClean="0"/>
              <a:t>Use “gates” </a:t>
            </a:r>
            <a:r>
              <a:rPr lang="en-US" sz="3200" dirty="0"/>
              <a:t>to control the flow of information through the </a:t>
            </a:r>
            <a:r>
              <a:rPr lang="en-US" sz="3200" dirty="0" smtClean="0"/>
              <a:t>network.</a:t>
            </a:r>
          </a:p>
          <a:p>
            <a:pPr lvl="1">
              <a:buFont typeface="Wingdings" panose="05000000000000000000" pitchFamily="2" charset="2"/>
              <a:buChar char="§"/>
            </a:pPr>
            <a:r>
              <a:rPr lang="en-US" sz="3000" dirty="0" smtClean="0"/>
              <a:t>Input gate: protect the current step from irrelevant inputs</a:t>
            </a:r>
          </a:p>
          <a:p>
            <a:pPr lvl="1">
              <a:buFont typeface="Wingdings" panose="05000000000000000000" pitchFamily="2" charset="2"/>
              <a:buChar char="§"/>
            </a:pPr>
            <a:r>
              <a:rPr lang="en-US" sz="3000" dirty="0" smtClean="0"/>
              <a:t>Output gate: prevent the current step from passing irrelevant outputs to later steps</a:t>
            </a:r>
          </a:p>
          <a:p>
            <a:pPr lvl="1">
              <a:buFont typeface="Wingdings" panose="05000000000000000000" pitchFamily="2" charset="2"/>
              <a:buChar char="§"/>
            </a:pPr>
            <a:r>
              <a:rPr lang="en-US" sz="3000" dirty="0" smtClean="0"/>
              <a:t>Forget gate: limit information passed from one cell to the next</a:t>
            </a:r>
          </a:p>
          <a:p>
            <a:pPr>
              <a:buFont typeface="Wingdings" panose="05000000000000000000" pitchFamily="2" charset="2"/>
              <a:buChar char="§"/>
            </a:pPr>
            <a:endParaRPr lang="en-US" sz="3200" dirty="0"/>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29637A9-119A-49DA-BD12-AAC58B377D80}" type="slidenum">
              <a:rPr lang="en-US" smtClean="0"/>
              <a:t>17</a:t>
            </a:fld>
            <a:endParaRPr lang="en-US" dirty="0"/>
          </a:p>
        </p:txBody>
      </p:sp>
    </p:spTree>
    <p:extLst>
      <p:ext uri="{BB962C8B-B14F-4D97-AF65-F5344CB8AC3E}">
        <p14:creationId xmlns:p14="http://schemas.microsoft.com/office/powerpoint/2010/main" val="2785803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流程圖: 磁碟 24"/>
          <p:cNvSpPr/>
          <p:nvPr/>
        </p:nvSpPr>
        <p:spPr>
          <a:xfrm>
            <a:off x="4422408" y="3286343"/>
            <a:ext cx="1725840" cy="1156313"/>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Memory</a:t>
            </a:r>
          </a:p>
          <a:p>
            <a:pPr algn="ctr"/>
            <a:r>
              <a:rPr lang="en-US" altLang="zh-TW" sz="2400" dirty="0"/>
              <a:t>Cell</a:t>
            </a:r>
            <a:endParaRPr lang="zh-TW" altLang="en-US" sz="2400" dirty="0"/>
          </a:p>
        </p:txBody>
      </p:sp>
      <p:sp>
        <p:nvSpPr>
          <p:cNvPr id="2" name="標題 1"/>
          <p:cNvSpPr>
            <a:spLocks noGrp="1"/>
          </p:cNvSpPr>
          <p:nvPr>
            <p:ph type="title"/>
          </p:nvPr>
        </p:nvSpPr>
        <p:spPr/>
        <p:txBody>
          <a:bodyPr/>
          <a:lstStyle/>
          <a:p>
            <a:r>
              <a:rPr lang="en-US" altLang="zh-TW" dirty="0" smtClean="0"/>
              <a:t> </a:t>
            </a:r>
            <a:r>
              <a:rPr lang="en-US" altLang="zh-TW" dirty="0" smtClean="0">
                <a:solidFill>
                  <a:srgbClr val="FF0000"/>
                </a:solidFill>
              </a:rPr>
              <a:t>Long Short-term Memory (LSTM)</a:t>
            </a:r>
            <a:endParaRPr lang="zh-TW" altLang="en-US" dirty="0">
              <a:solidFill>
                <a:srgbClr val="FF0000"/>
              </a:solidFill>
            </a:endParaRPr>
          </a:p>
        </p:txBody>
      </p:sp>
      <p:sp>
        <p:nvSpPr>
          <p:cNvPr id="6" name="矩形 5"/>
          <p:cNvSpPr/>
          <p:nvPr/>
        </p:nvSpPr>
        <p:spPr>
          <a:xfrm>
            <a:off x="3964662" y="5153705"/>
            <a:ext cx="2656936" cy="5693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Input Gate</a:t>
            </a:r>
            <a:endParaRPr lang="zh-TW" altLang="en-US" sz="2400" dirty="0"/>
          </a:p>
        </p:txBody>
      </p:sp>
      <p:sp>
        <p:nvSpPr>
          <p:cNvPr id="8" name="矩形 7"/>
          <p:cNvSpPr/>
          <p:nvPr/>
        </p:nvSpPr>
        <p:spPr>
          <a:xfrm>
            <a:off x="3964662" y="2202073"/>
            <a:ext cx="2656936" cy="5693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Output Gate</a:t>
            </a:r>
            <a:endParaRPr lang="zh-TW" altLang="en-US" sz="2400" dirty="0"/>
          </a:p>
        </p:txBody>
      </p:sp>
      <p:sp>
        <p:nvSpPr>
          <p:cNvPr id="7" name="文字方塊 6"/>
          <p:cNvSpPr txBox="1"/>
          <p:nvPr/>
        </p:nvSpPr>
        <p:spPr>
          <a:xfrm>
            <a:off x="1601163" y="5022877"/>
            <a:ext cx="2087593" cy="830997"/>
          </a:xfrm>
          <a:prstGeom prst="rect">
            <a:avLst/>
          </a:prstGeom>
          <a:noFill/>
        </p:spPr>
        <p:txBody>
          <a:bodyPr wrap="square" rtlCol="0">
            <a:spAutoFit/>
          </a:bodyPr>
          <a:lstStyle/>
          <a:p>
            <a:r>
              <a:rPr lang="en-US" altLang="zh-TW" sz="2400" dirty="0"/>
              <a:t>Signal control the input gate</a:t>
            </a:r>
            <a:endParaRPr lang="zh-TW" altLang="en-US" sz="2400" dirty="0"/>
          </a:p>
        </p:txBody>
      </p:sp>
      <p:sp>
        <p:nvSpPr>
          <p:cNvPr id="10" name="文字方塊 9"/>
          <p:cNvSpPr txBox="1"/>
          <p:nvPr/>
        </p:nvSpPr>
        <p:spPr>
          <a:xfrm>
            <a:off x="1601163" y="2071245"/>
            <a:ext cx="2255224" cy="830997"/>
          </a:xfrm>
          <a:prstGeom prst="rect">
            <a:avLst/>
          </a:prstGeom>
          <a:noFill/>
        </p:spPr>
        <p:txBody>
          <a:bodyPr wrap="square" rtlCol="0">
            <a:spAutoFit/>
          </a:bodyPr>
          <a:lstStyle/>
          <a:p>
            <a:r>
              <a:rPr lang="en-US" altLang="zh-TW" sz="2400" dirty="0"/>
              <a:t>Signal control the output gate</a:t>
            </a:r>
            <a:endParaRPr lang="zh-TW" altLang="en-US" sz="2400" dirty="0"/>
          </a:p>
        </p:txBody>
      </p:sp>
      <p:sp>
        <p:nvSpPr>
          <p:cNvPr id="11" name="矩形 10"/>
          <p:cNvSpPr/>
          <p:nvPr/>
        </p:nvSpPr>
        <p:spPr>
          <a:xfrm>
            <a:off x="6785629" y="3457829"/>
            <a:ext cx="1323953" cy="8398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Forget Gate</a:t>
            </a:r>
            <a:endParaRPr lang="zh-TW" altLang="en-US" sz="2400" dirty="0"/>
          </a:p>
        </p:txBody>
      </p:sp>
      <p:sp>
        <p:nvSpPr>
          <p:cNvPr id="12" name="文字方塊 11"/>
          <p:cNvSpPr txBox="1"/>
          <p:nvPr/>
        </p:nvSpPr>
        <p:spPr>
          <a:xfrm>
            <a:off x="8579246" y="3462278"/>
            <a:ext cx="2087593" cy="830997"/>
          </a:xfrm>
          <a:prstGeom prst="rect">
            <a:avLst/>
          </a:prstGeom>
          <a:noFill/>
        </p:spPr>
        <p:txBody>
          <a:bodyPr wrap="square" rtlCol="0">
            <a:spAutoFit/>
          </a:bodyPr>
          <a:lstStyle/>
          <a:p>
            <a:r>
              <a:rPr lang="en-US" altLang="zh-TW" sz="2400" dirty="0"/>
              <a:t>Signal control the forget gate</a:t>
            </a:r>
            <a:endParaRPr lang="zh-TW" altLang="en-US" sz="2400" dirty="0"/>
          </a:p>
        </p:txBody>
      </p:sp>
      <p:cxnSp>
        <p:nvCxnSpPr>
          <p:cNvPr id="13" name="直線單箭頭接點 12"/>
          <p:cNvCxnSpPr/>
          <p:nvPr/>
        </p:nvCxnSpPr>
        <p:spPr>
          <a:xfrm>
            <a:off x="3453923" y="2486742"/>
            <a:ext cx="469664"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3453923" y="5438374"/>
            <a:ext cx="469664"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5297566" y="5665610"/>
            <a:ext cx="0" cy="61460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5309618" y="4442656"/>
            <a:ext cx="0" cy="7167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5285328" y="1693204"/>
            <a:ext cx="0" cy="5088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手繪多邊形 28"/>
          <p:cNvSpPr/>
          <p:nvPr/>
        </p:nvSpPr>
        <p:spPr>
          <a:xfrm>
            <a:off x="5440573" y="2985789"/>
            <a:ext cx="1927823" cy="447525"/>
          </a:xfrm>
          <a:custGeom>
            <a:avLst/>
            <a:gdLst>
              <a:gd name="connsiteX0" fmla="*/ 0 w 2035834"/>
              <a:gd name="connsiteY0" fmla="*/ 603849 h 603849"/>
              <a:gd name="connsiteX1" fmla="*/ 1017917 w 2035834"/>
              <a:gd name="connsiteY1" fmla="*/ 0 h 603849"/>
              <a:gd name="connsiteX2" fmla="*/ 2035834 w 2035834"/>
              <a:gd name="connsiteY2" fmla="*/ 603849 h 603849"/>
            </a:gdLst>
            <a:ahLst/>
            <a:cxnLst>
              <a:cxn ang="0">
                <a:pos x="connsiteX0" y="connsiteY0"/>
              </a:cxn>
              <a:cxn ang="0">
                <a:pos x="connsiteX1" y="connsiteY1"/>
              </a:cxn>
              <a:cxn ang="0">
                <a:pos x="connsiteX2" y="connsiteY2"/>
              </a:cxn>
            </a:cxnLst>
            <a:rect l="l" t="t" r="r" b="b"/>
            <a:pathLst>
              <a:path w="2035834" h="603849">
                <a:moveTo>
                  <a:pt x="0" y="603849"/>
                </a:moveTo>
                <a:cubicBezTo>
                  <a:pt x="339305" y="301924"/>
                  <a:pt x="678611" y="0"/>
                  <a:pt x="1017917" y="0"/>
                </a:cubicBezTo>
                <a:cubicBezTo>
                  <a:pt x="1357223" y="0"/>
                  <a:pt x="1696528" y="301924"/>
                  <a:pt x="2035834" y="603849"/>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手繪多邊形 30"/>
          <p:cNvSpPr/>
          <p:nvPr/>
        </p:nvSpPr>
        <p:spPr>
          <a:xfrm rot="21317573" flipH="1" flipV="1">
            <a:off x="5457706" y="4357868"/>
            <a:ext cx="1915945" cy="496296"/>
          </a:xfrm>
          <a:custGeom>
            <a:avLst/>
            <a:gdLst>
              <a:gd name="connsiteX0" fmla="*/ 0 w 2035834"/>
              <a:gd name="connsiteY0" fmla="*/ 603849 h 603849"/>
              <a:gd name="connsiteX1" fmla="*/ 1017917 w 2035834"/>
              <a:gd name="connsiteY1" fmla="*/ 0 h 603849"/>
              <a:gd name="connsiteX2" fmla="*/ 2035834 w 2035834"/>
              <a:gd name="connsiteY2" fmla="*/ 603849 h 603849"/>
            </a:gdLst>
            <a:ahLst/>
            <a:cxnLst>
              <a:cxn ang="0">
                <a:pos x="connsiteX0" y="connsiteY0"/>
              </a:cxn>
              <a:cxn ang="0">
                <a:pos x="connsiteX1" y="connsiteY1"/>
              </a:cxn>
              <a:cxn ang="0">
                <a:pos x="connsiteX2" y="connsiteY2"/>
              </a:cxn>
            </a:cxnLst>
            <a:rect l="l" t="t" r="r" b="b"/>
            <a:pathLst>
              <a:path w="2035834" h="603849">
                <a:moveTo>
                  <a:pt x="0" y="603849"/>
                </a:moveTo>
                <a:cubicBezTo>
                  <a:pt x="339305" y="301924"/>
                  <a:pt x="678611" y="0"/>
                  <a:pt x="1017917" y="0"/>
                </a:cubicBezTo>
                <a:cubicBezTo>
                  <a:pt x="1357223" y="0"/>
                  <a:pt x="1696528" y="301924"/>
                  <a:pt x="2035834" y="603849"/>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3511340" y="6326522"/>
            <a:ext cx="3619500" cy="461665"/>
          </a:xfrm>
          <a:prstGeom prst="rect">
            <a:avLst/>
          </a:prstGeom>
          <a:noFill/>
        </p:spPr>
        <p:txBody>
          <a:bodyPr wrap="square" rtlCol="0">
            <a:spAutoFit/>
          </a:bodyPr>
          <a:lstStyle/>
          <a:p>
            <a:pPr algn="ctr"/>
            <a:r>
              <a:rPr lang="en-US" altLang="zh-TW" sz="2400" dirty="0">
                <a:solidFill>
                  <a:srgbClr val="0000FF"/>
                </a:solidFill>
              </a:rPr>
              <a:t>Other part of the network</a:t>
            </a:r>
            <a:endParaRPr lang="zh-TW" altLang="en-US" sz="2400" dirty="0">
              <a:solidFill>
                <a:srgbClr val="0000FF"/>
              </a:solidFill>
            </a:endParaRPr>
          </a:p>
        </p:txBody>
      </p:sp>
      <p:sp>
        <p:nvSpPr>
          <p:cNvPr id="34" name="文字方塊 33"/>
          <p:cNvSpPr txBox="1"/>
          <p:nvPr/>
        </p:nvSpPr>
        <p:spPr>
          <a:xfrm>
            <a:off x="3453923" y="1317689"/>
            <a:ext cx="3619500" cy="461665"/>
          </a:xfrm>
          <a:prstGeom prst="rect">
            <a:avLst/>
          </a:prstGeom>
          <a:noFill/>
        </p:spPr>
        <p:txBody>
          <a:bodyPr wrap="square" rtlCol="0">
            <a:spAutoFit/>
          </a:bodyPr>
          <a:lstStyle/>
          <a:p>
            <a:pPr algn="ctr"/>
            <a:r>
              <a:rPr lang="en-US" altLang="zh-TW" sz="2400" dirty="0">
                <a:solidFill>
                  <a:srgbClr val="0000FF"/>
                </a:solidFill>
              </a:rPr>
              <a:t>Other part of the network</a:t>
            </a:r>
            <a:endParaRPr lang="zh-TW" altLang="en-US" sz="2400" dirty="0">
              <a:solidFill>
                <a:srgbClr val="0000FF"/>
              </a:solidFill>
            </a:endParaRPr>
          </a:p>
        </p:txBody>
      </p:sp>
      <p:cxnSp>
        <p:nvCxnSpPr>
          <p:cNvPr id="36" name="直線單箭頭接點 35"/>
          <p:cNvCxnSpPr/>
          <p:nvPr/>
        </p:nvCxnSpPr>
        <p:spPr>
          <a:xfrm flipV="1">
            <a:off x="5279996" y="2741088"/>
            <a:ext cx="0" cy="7167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1545915" y="2902241"/>
            <a:ext cx="1946108" cy="830997"/>
          </a:xfrm>
          <a:prstGeom prst="rect">
            <a:avLst/>
          </a:prstGeom>
          <a:noFill/>
        </p:spPr>
        <p:txBody>
          <a:bodyPr wrap="square" rtlCol="0">
            <a:spAutoFit/>
          </a:bodyPr>
          <a:lstStyle/>
          <a:p>
            <a:pPr algn="ctr"/>
            <a:r>
              <a:rPr lang="en-US" altLang="zh-TW" sz="2400" dirty="0">
                <a:solidFill>
                  <a:srgbClr val="0000FF"/>
                </a:solidFill>
              </a:rPr>
              <a:t>(Other part of the network)</a:t>
            </a:r>
            <a:endParaRPr lang="zh-TW" altLang="en-US" sz="2400" dirty="0">
              <a:solidFill>
                <a:srgbClr val="0000FF"/>
              </a:solidFill>
            </a:endParaRPr>
          </a:p>
        </p:txBody>
      </p:sp>
      <p:sp>
        <p:nvSpPr>
          <p:cNvPr id="38" name="文字方塊 37"/>
          <p:cNvSpPr txBox="1"/>
          <p:nvPr/>
        </p:nvSpPr>
        <p:spPr>
          <a:xfrm>
            <a:off x="1545915" y="5726515"/>
            <a:ext cx="1946108" cy="830997"/>
          </a:xfrm>
          <a:prstGeom prst="rect">
            <a:avLst/>
          </a:prstGeom>
          <a:noFill/>
        </p:spPr>
        <p:txBody>
          <a:bodyPr wrap="square" rtlCol="0">
            <a:spAutoFit/>
          </a:bodyPr>
          <a:lstStyle/>
          <a:p>
            <a:pPr algn="ctr"/>
            <a:r>
              <a:rPr lang="en-US" altLang="zh-TW" sz="2400" dirty="0">
                <a:solidFill>
                  <a:srgbClr val="0000FF"/>
                </a:solidFill>
              </a:rPr>
              <a:t>(Other part of the network)</a:t>
            </a:r>
            <a:endParaRPr lang="zh-TW" altLang="en-US" sz="2400" dirty="0">
              <a:solidFill>
                <a:srgbClr val="0000FF"/>
              </a:solidFill>
            </a:endParaRPr>
          </a:p>
        </p:txBody>
      </p:sp>
      <p:sp>
        <p:nvSpPr>
          <p:cNvPr id="39" name="文字方塊 38"/>
          <p:cNvSpPr txBox="1"/>
          <p:nvPr/>
        </p:nvSpPr>
        <p:spPr>
          <a:xfrm>
            <a:off x="8529018" y="4249030"/>
            <a:ext cx="1946108" cy="830997"/>
          </a:xfrm>
          <a:prstGeom prst="rect">
            <a:avLst/>
          </a:prstGeom>
          <a:noFill/>
        </p:spPr>
        <p:txBody>
          <a:bodyPr wrap="square" rtlCol="0">
            <a:spAutoFit/>
          </a:bodyPr>
          <a:lstStyle/>
          <a:p>
            <a:pPr algn="ctr"/>
            <a:r>
              <a:rPr lang="en-US" altLang="zh-TW" sz="2400" dirty="0">
                <a:solidFill>
                  <a:srgbClr val="0000FF"/>
                </a:solidFill>
              </a:rPr>
              <a:t>(Other part of the network)</a:t>
            </a:r>
            <a:endParaRPr lang="zh-TW" altLang="en-US" sz="2400" dirty="0">
              <a:solidFill>
                <a:srgbClr val="0000FF"/>
              </a:solidFill>
            </a:endParaRPr>
          </a:p>
        </p:txBody>
      </p:sp>
      <p:sp>
        <p:nvSpPr>
          <p:cNvPr id="51" name="矩形 50"/>
          <p:cNvSpPr/>
          <p:nvPr/>
        </p:nvSpPr>
        <p:spPr>
          <a:xfrm>
            <a:off x="3961687" y="2162730"/>
            <a:ext cx="4156798" cy="3616237"/>
          </a:xfrm>
          <a:prstGeom prst="rect">
            <a:avLst/>
          </a:prstGeom>
          <a:noFill/>
          <a:ln w="76200">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6" name="文字方塊 55"/>
          <p:cNvSpPr txBox="1"/>
          <p:nvPr/>
        </p:nvSpPr>
        <p:spPr>
          <a:xfrm>
            <a:off x="6894530" y="5142390"/>
            <a:ext cx="1152219" cy="523220"/>
          </a:xfrm>
          <a:prstGeom prst="rect">
            <a:avLst/>
          </a:prstGeom>
          <a:noFill/>
        </p:spPr>
        <p:txBody>
          <a:bodyPr wrap="square" rtlCol="0">
            <a:spAutoFit/>
          </a:bodyPr>
          <a:lstStyle/>
          <a:p>
            <a:pPr algn="ctr"/>
            <a:r>
              <a:rPr lang="en-US" altLang="zh-TW" sz="2800" b="1" i="1" u="sng" dirty="0">
                <a:solidFill>
                  <a:srgbClr val="FF0000"/>
                </a:solidFill>
              </a:rPr>
              <a:t>LSTM</a:t>
            </a:r>
            <a:endParaRPr lang="zh-TW" altLang="en-US" sz="2800" b="1" i="1" u="sng" dirty="0">
              <a:solidFill>
                <a:srgbClr val="FF0000"/>
              </a:solidFill>
            </a:endParaRPr>
          </a:p>
        </p:txBody>
      </p:sp>
      <p:sp>
        <p:nvSpPr>
          <p:cNvPr id="57" name="矩形 56"/>
          <p:cNvSpPr/>
          <p:nvPr/>
        </p:nvSpPr>
        <p:spPr>
          <a:xfrm>
            <a:off x="7437787" y="1560457"/>
            <a:ext cx="2893544" cy="148212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sz="2800" dirty="0"/>
              <a:t>Special Neuron:</a:t>
            </a:r>
          </a:p>
          <a:p>
            <a:pPr algn="ctr"/>
            <a:r>
              <a:rPr lang="en-US" altLang="zh-TW" sz="2800" dirty="0"/>
              <a:t>4 inputs, </a:t>
            </a:r>
          </a:p>
          <a:p>
            <a:pPr algn="ctr"/>
            <a:r>
              <a:rPr lang="en-US" altLang="zh-TW" sz="2800" dirty="0"/>
              <a:t>1 output</a:t>
            </a:r>
            <a:endParaRPr lang="zh-TW" altLang="en-US" sz="2800" dirty="0"/>
          </a:p>
        </p:txBody>
      </p:sp>
      <p:cxnSp>
        <p:nvCxnSpPr>
          <p:cNvPr id="27" name="直線單箭頭接點 26"/>
          <p:cNvCxnSpPr/>
          <p:nvPr/>
        </p:nvCxnSpPr>
        <p:spPr>
          <a:xfrm flipH="1">
            <a:off x="8078404" y="3877392"/>
            <a:ext cx="469664"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18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7" presetClass="emph" presetSubtype="2" fill="hold" nodeType="clickEffect">
                                  <p:stCondLst>
                                    <p:cond delay="0"/>
                                  </p:stCondLst>
                                  <p:childTnLst>
                                    <p:animClr clrSpc="rgb" dir="cw">
                                      <p:cBhvr>
                                        <p:cTn id="72" dur="500" fill="hold"/>
                                        <p:tgtEl>
                                          <p:spTgt spid="16"/>
                                        </p:tgtEl>
                                        <p:attrNameLst>
                                          <p:attrName>stroke.color</p:attrName>
                                        </p:attrNameLst>
                                      </p:cBhvr>
                                      <p:to>
                                        <a:schemeClr val="hlink"/>
                                      </p:to>
                                    </p:animClr>
                                    <p:set>
                                      <p:cBhvr>
                                        <p:cTn id="73" dur="500" fill="hold"/>
                                        <p:tgtEl>
                                          <p:spTgt spid="16"/>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500" fill="hold"/>
                                        <p:tgtEl>
                                          <p:spTgt spid="15"/>
                                        </p:tgtEl>
                                        <p:attrNameLst>
                                          <p:attrName>stroke.color</p:attrName>
                                        </p:attrNameLst>
                                      </p:cBhvr>
                                      <p:to>
                                        <a:schemeClr val="hlink"/>
                                      </p:to>
                                    </p:animClr>
                                    <p:set>
                                      <p:cBhvr>
                                        <p:cTn id="76" dur="500" fill="hold"/>
                                        <p:tgtEl>
                                          <p:spTgt spid="15"/>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500" fill="hold"/>
                                        <p:tgtEl>
                                          <p:spTgt spid="13"/>
                                        </p:tgtEl>
                                        <p:attrNameLst>
                                          <p:attrName>stroke.color</p:attrName>
                                        </p:attrNameLst>
                                      </p:cBhvr>
                                      <p:to>
                                        <a:schemeClr val="hlink"/>
                                      </p:to>
                                    </p:animClr>
                                    <p:set>
                                      <p:cBhvr>
                                        <p:cTn id="79" dur="500" fill="hold"/>
                                        <p:tgtEl>
                                          <p:spTgt spid="13"/>
                                        </p:tgtEl>
                                        <p:attrNameLst>
                                          <p:attrName>stroke.on</p:attrName>
                                        </p:attrNameLst>
                                      </p:cBhvr>
                                      <p:to>
                                        <p:strVal val="true"/>
                                      </p:to>
                                    </p:set>
                                  </p:childTnLst>
                                </p:cTn>
                              </p:par>
                              <p:par>
                                <p:cTn id="80" presetID="7" presetClass="emph" presetSubtype="2" fill="hold" nodeType="withEffect">
                                  <p:stCondLst>
                                    <p:cond delay="0"/>
                                  </p:stCondLst>
                                  <p:childTnLst>
                                    <p:animClr clrSpc="rgb" dir="cw">
                                      <p:cBhvr>
                                        <p:cTn id="81" dur="500" fill="hold"/>
                                        <p:tgtEl>
                                          <p:spTgt spid="27"/>
                                        </p:tgtEl>
                                        <p:attrNameLst>
                                          <p:attrName>stroke.color</p:attrName>
                                        </p:attrNameLst>
                                      </p:cBhvr>
                                      <p:to>
                                        <a:schemeClr val="hlink"/>
                                      </p:to>
                                    </p:animClr>
                                    <p:set>
                                      <p:cBhvr>
                                        <p:cTn id="82" dur="500" fill="hold"/>
                                        <p:tgtEl>
                                          <p:spTgt spid="27"/>
                                        </p:tgtEl>
                                        <p:attrNameLst>
                                          <p:attrName>stroke.on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7" presetClass="emph" presetSubtype="2" fill="hold" nodeType="clickEffect">
                                  <p:stCondLst>
                                    <p:cond delay="0"/>
                                  </p:stCondLst>
                                  <p:childTnLst>
                                    <p:animClr clrSpc="rgb" dir="cw">
                                      <p:cBhvr>
                                        <p:cTn id="86" dur="500" fill="hold"/>
                                        <p:tgtEl>
                                          <p:spTgt spid="20"/>
                                        </p:tgtEl>
                                        <p:attrNameLst>
                                          <p:attrName>stroke.color</p:attrName>
                                        </p:attrNameLst>
                                      </p:cBhvr>
                                      <p:to>
                                        <a:srgbClr val="FF0000"/>
                                      </p:to>
                                    </p:animClr>
                                    <p:set>
                                      <p:cBhvr>
                                        <p:cTn id="87" dur="500" fill="hold"/>
                                        <p:tgtEl>
                                          <p:spTgt spid="2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p:bldP spid="10" grpId="0"/>
      <p:bldP spid="11" grpId="0" animBg="1"/>
      <p:bldP spid="12" grpId="0"/>
      <p:bldP spid="29" grpId="0" animBg="1"/>
      <p:bldP spid="31" grpId="0" animBg="1"/>
      <p:bldP spid="30" grpId="0"/>
      <p:bldP spid="34" grpId="0"/>
      <p:bldP spid="37" grpId="0"/>
      <p:bldP spid="38" grpId="0"/>
      <p:bldP spid="39" grpId="0"/>
      <p:bldP spid="51" grpId="0" animBg="1"/>
      <p:bldP spid="56"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Transforming RNN to LSTM</a:t>
            </a:r>
            <a:endParaRPr lang="en-US" dirty="0">
              <a:solidFill>
                <a:srgbClr val="FF0000"/>
              </a:solidFill>
            </a:endParaRPr>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19</a:t>
            </a:fld>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6598920" y="2087880"/>
                <a:ext cx="5074920" cy="461665"/>
              </a:xfrm>
              <a:prstGeom prst="rect">
                <a:avLst/>
              </a:prstGeom>
              <a:noFill/>
            </p:spPr>
            <p:txBody>
              <a:bodyPr wrap="square" rtlCol="0">
                <a:spAutoFit/>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15" name="Group 14"/>
          <p:cNvGrpSpPr/>
          <p:nvPr/>
        </p:nvGrpSpPr>
        <p:grpSpPr>
          <a:xfrm>
            <a:off x="1294677" y="4228924"/>
            <a:ext cx="2767059" cy="1937547"/>
            <a:chOff x="1294677" y="4228924"/>
            <a:chExt cx="2767059" cy="1937547"/>
          </a:xfrm>
        </p:grpSpPr>
        <p:sp>
          <p:nvSpPr>
            <p:cNvPr id="16" name="TextBox 1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7" name="TextBox 1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8" name="Rectangle 1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19" name="Rectangle 1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20" name="Straight Arrow Connector 19"/>
            <p:cNvCxnSpPr>
              <a:stCxn id="19" idx="3"/>
              <a:endCxn id="2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0"/>
              <a:endCxn id="2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23" name="Straight Arrow Connector 22"/>
            <p:cNvCxnSpPr>
              <a:stCxn id="24" idx="6"/>
              <a:endCxn id="2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grpSp>
      <p:sp>
        <p:nvSpPr>
          <p:cNvPr id="4" name="TextBox 3"/>
          <p:cNvSpPr txBox="1"/>
          <p:nvPr/>
        </p:nvSpPr>
        <p:spPr>
          <a:xfrm>
            <a:off x="7340958" y="3618963"/>
            <a:ext cx="4332882" cy="1200329"/>
          </a:xfrm>
          <a:prstGeom prst="rect">
            <a:avLst/>
          </a:prstGeom>
          <a:noFill/>
        </p:spPr>
        <p:txBody>
          <a:bodyPr wrap="square" rtlCol="0">
            <a:spAutoFit/>
          </a:bodyPr>
          <a:lstStyle/>
          <a:p>
            <a:r>
              <a:rPr lang="en-US" dirty="0"/>
              <a:t>Start with the same basic structure as our RNN, but call the output vector u1 instead of h1. </a:t>
            </a:r>
          </a:p>
          <a:p>
            <a:endParaRPr lang="en-US" dirty="0"/>
          </a:p>
        </p:txBody>
      </p:sp>
    </p:spTree>
    <p:extLst>
      <p:ext uri="{BB962C8B-B14F-4D97-AF65-F5344CB8AC3E}">
        <p14:creationId xmlns:p14="http://schemas.microsoft.com/office/powerpoint/2010/main" val="4018014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線單箭頭接點 25"/>
          <p:cNvCxnSpPr/>
          <p:nvPr/>
        </p:nvCxnSpPr>
        <p:spPr>
          <a:xfrm>
            <a:off x="6554260" y="4141521"/>
            <a:ext cx="1161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6554260" y="4613913"/>
            <a:ext cx="1161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6554260" y="5081110"/>
            <a:ext cx="1161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6554260" y="5561405"/>
            <a:ext cx="11611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solidFill>
                  <a:srgbClr val="FF0000"/>
                </a:solidFill>
              </a:rPr>
              <a:t>Neural Network needs Memory</a:t>
            </a:r>
            <a:endParaRPr lang="zh-TW" altLang="en-US" dirty="0">
              <a:solidFill>
                <a:srgbClr val="FF0000"/>
              </a:solidFill>
            </a:endParaRPr>
          </a:p>
        </p:txBody>
      </p:sp>
      <p:sp>
        <p:nvSpPr>
          <p:cNvPr id="3" name="內容版面配置區 2"/>
          <p:cNvSpPr>
            <a:spLocks noGrp="1"/>
          </p:cNvSpPr>
          <p:nvPr>
            <p:ph idx="1"/>
          </p:nvPr>
        </p:nvSpPr>
        <p:spPr/>
        <p:txBody>
          <a:bodyPr/>
          <a:lstStyle/>
          <a:p>
            <a:r>
              <a:rPr lang="en-US" altLang="zh-TW" dirty="0"/>
              <a:t>Name Entity Recognition</a:t>
            </a:r>
            <a:endParaRPr lang="en-US" altLang="zh-TW" dirty="0" smtClean="0"/>
          </a:p>
          <a:p>
            <a:pPr lvl="1"/>
            <a:r>
              <a:rPr lang="en-US" altLang="zh-TW" sz="2800" dirty="0"/>
              <a:t>Detecting named entities like name of people, locations, organization, etc. in a sentence.</a:t>
            </a:r>
            <a:endParaRPr lang="zh-TW" altLang="en-US" sz="2800" dirty="0"/>
          </a:p>
          <a:p>
            <a:endParaRPr lang="zh-TW" altLang="en-US" dirty="0"/>
          </a:p>
        </p:txBody>
      </p:sp>
      <p:sp>
        <p:nvSpPr>
          <p:cNvPr id="4" name="矩形 3"/>
          <p:cNvSpPr/>
          <p:nvPr/>
        </p:nvSpPr>
        <p:spPr>
          <a:xfrm>
            <a:off x="2239734" y="4271197"/>
            <a:ext cx="994183" cy="523220"/>
          </a:xfrm>
          <a:prstGeom prst="rect">
            <a:avLst/>
          </a:prstGeom>
        </p:spPr>
        <p:txBody>
          <a:bodyPr wrap="none">
            <a:spAutoFit/>
          </a:bodyPr>
          <a:lstStyle/>
          <a:p>
            <a:r>
              <a:rPr lang="en-US" altLang="zh-TW" sz="2800" dirty="0"/>
              <a:t>apple</a:t>
            </a:r>
            <a:endParaRPr lang="zh-TW" altLang="en-US" sz="2800" dirty="0"/>
          </a:p>
        </p:txBody>
      </p:sp>
      <p:grpSp>
        <p:nvGrpSpPr>
          <p:cNvPr id="22" name="群組 21"/>
          <p:cNvGrpSpPr/>
          <p:nvPr/>
        </p:nvGrpSpPr>
        <p:grpSpPr>
          <a:xfrm>
            <a:off x="3782616" y="3672008"/>
            <a:ext cx="575293" cy="2271040"/>
            <a:chOff x="3034071" y="2981269"/>
            <a:chExt cx="575293" cy="2271040"/>
          </a:xfrm>
        </p:grpSpPr>
        <p:grpSp>
          <p:nvGrpSpPr>
            <p:cNvPr id="6" name="群組 5"/>
            <p:cNvGrpSpPr/>
            <p:nvPr/>
          </p:nvGrpSpPr>
          <p:grpSpPr>
            <a:xfrm>
              <a:off x="3034071" y="2981269"/>
              <a:ext cx="575293" cy="2271040"/>
              <a:chOff x="5720500" y="4355531"/>
              <a:chExt cx="575293" cy="2271040"/>
            </a:xfrm>
          </p:grpSpPr>
          <p:grpSp>
            <p:nvGrpSpPr>
              <p:cNvPr id="9" name="群組 8"/>
              <p:cNvGrpSpPr/>
              <p:nvPr/>
            </p:nvGrpSpPr>
            <p:grpSpPr>
              <a:xfrm rot="5400000">
                <a:off x="4872627" y="5203404"/>
                <a:ext cx="2271040" cy="575293"/>
                <a:chOff x="-1832607" y="4524680"/>
                <a:chExt cx="3547224" cy="898573"/>
              </a:xfrm>
            </p:grpSpPr>
            <p:sp>
              <p:nvSpPr>
                <p:cNvPr id="11" name="矩形 10"/>
                <p:cNvSpPr/>
                <p:nvPr/>
              </p:nvSpPr>
              <p:spPr>
                <a:xfrm>
                  <a:off x="-1832607" y="4713636"/>
                  <a:ext cx="3547224"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2" name="橢圓 11"/>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3" name="橢圓 12"/>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4" name="文字方塊 13"/>
                <p:cNvSpPr txBox="1"/>
                <p:nvPr/>
              </p:nvSpPr>
              <p:spPr>
                <a:xfrm>
                  <a:off x="368324" y="4524680"/>
                  <a:ext cx="662543" cy="817236"/>
                </a:xfrm>
                <a:prstGeom prst="rect">
                  <a:avLst/>
                </a:prstGeom>
                <a:noFill/>
              </p:spPr>
              <p:txBody>
                <a:bodyPr wrap="square" rtlCol="0">
                  <a:spAutoFit/>
                </a:bodyPr>
                <a:lstStyle/>
                <a:p>
                  <a:r>
                    <a:rPr lang="en-US" altLang="zh-TW" sz="2800" b="1" dirty="0"/>
                    <a:t>…</a:t>
                  </a:r>
                  <a:endParaRPr lang="zh-TW" altLang="en-US" sz="2800" b="1" dirty="0"/>
                </a:p>
              </p:txBody>
            </p:sp>
          </p:grpSp>
          <p:sp>
            <p:nvSpPr>
              <p:cNvPr id="10" name="橢圓 9"/>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5" name="橢圓 14"/>
            <p:cNvSpPr/>
            <p:nvPr/>
          </p:nvSpPr>
          <p:spPr>
            <a:xfrm rot="5400000">
              <a:off x="3102673" y="484163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6" name="文字方塊 15"/>
            <p:cNvSpPr txBox="1"/>
            <p:nvPr/>
          </p:nvSpPr>
          <p:spPr>
            <a:xfrm>
              <a:off x="3075987" y="3481851"/>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17" name="文字方塊 16"/>
            <p:cNvSpPr txBox="1"/>
            <p:nvPr/>
          </p:nvSpPr>
          <p:spPr>
            <a:xfrm>
              <a:off x="3100373" y="3912318"/>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20" name="文字方塊 19"/>
            <p:cNvSpPr txBox="1"/>
            <p:nvPr/>
          </p:nvSpPr>
          <p:spPr>
            <a:xfrm>
              <a:off x="3088896" y="4790641"/>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21" name="文字方塊 20"/>
            <p:cNvSpPr txBox="1"/>
            <p:nvPr/>
          </p:nvSpPr>
          <p:spPr>
            <a:xfrm>
              <a:off x="3093991" y="3022546"/>
              <a:ext cx="304800" cy="461665"/>
            </a:xfrm>
            <a:prstGeom prst="rect">
              <a:avLst/>
            </a:prstGeom>
            <a:noFill/>
          </p:spPr>
          <p:txBody>
            <a:bodyPr wrap="square" rtlCol="0">
              <a:spAutoFit/>
            </a:bodyPr>
            <a:lstStyle/>
            <a:p>
              <a:r>
                <a:rPr lang="en-US" altLang="zh-TW" sz="2400" dirty="0"/>
                <a:t>1</a:t>
              </a:r>
              <a:endParaRPr lang="zh-TW" altLang="en-US" sz="2400" dirty="0"/>
            </a:p>
          </p:txBody>
        </p:sp>
      </p:grpSp>
      <p:sp>
        <p:nvSpPr>
          <p:cNvPr id="23" name="矩形 22"/>
          <p:cNvSpPr/>
          <p:nvPr/>
        </p:nvSpPr>
        <p:spPr>
          <a:xfrm>
            <a:off x="4992957" y="3871564"/>
            <a:ext cx="1760281" cy="19156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DNN</a:t>
            </a:r>
            <a:endParaRPr lang="zh-TW" altLang="en-US" sz="2800" dirty="0"/>
          </a:p>
        </p:txBody>
      </p:sp>
      <p:sp>
        <p:nvSpPr>
          <p:cNvPr id="24" name="向右箭號 23"/>
          <p:cNvSpPr/>
          <p:nvPr/>
        </p:nvSpPr>
        <p:spPr>
          <a:xfrm>
            <a:off x="4287728" y="4403422"/>
            <a:ext cx="635047" cy="889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文字方塊 29"/>
          <p:cNvSpPr txBox="1"/>
          <p:nvPr/>
        </p:nvSpPr>
        <p:spPr>
          <a:xfrm>
            <a:off x="8255610" y="3870338"/>
            <a:ext cx="1320800" cy="523220"/>
          </a:xfrm>
          <a:prstGeom prst="rect">
            <a:avLst/>
          </a:prstGeom>
          <a:noFill/>
        </p:spPr>
        <p:txBody>
          <a:bodyPr wrap="square" rtlCol="0">
            <a:spAutoFit/>
          </a:bodyPr>
          <a:lstStyle/>
          <a:p>
            <a:pPr algn="ctr"/>
            <a:r>
              <a:rPr lang="en-US" altLang="zh-TW" sz="2800" dirty="0"/>
              <a:t>people</a:t>
            </a:r>
            <a:endParaRPr lang="zh-TW" altLang="en-US" sz="2800" dirty="0"/>
          </a:p>
        </p:txBody>
      </p:sp>
      <p:sp>
        <p:nvSpPr>
          <p:cNvPr id="31" name="文字方塊 30"/>
          <p:cNvSpPr txBox="1"/>
          <p:nvPr/>
        </p:nvSpPr>
        <p:spPr>
          <a:xfrm>
            <a:off x="8213886" y="4393558"/>
            <a:ext cx="1560098" cy="523220"/>
          </a:xfrm>
          <a:prstGeom prst="rect">
            <a:avLst/>
          </a:prstGeom>
          <a:noFill/>
        </p:spPr>
        <p:txBody>
          <a:bodyPr wrap="square" rtlCol="0">
            <a:spAutoFit/>
          </a:bodyPr>
          <a:lstStyle/>
          <a:p>
            <a:pPr algn="ctr"/>
            <a:r>
              <a:rPr lang="en-US" altLang="zh-TW" sz="2800" dirty="0"/>
              <a:t>location</a:t>
            </a:r>
            <a:endParaRPr lang="zh-TW" altLang="en-US" sz="2800" dirty="0"/>
          </a:p>
        </p:txBody>
      </p:sp>
      <p:sp>
        <p:nvSpPr>
          <p:cNvPr id="32" name="文字方塊 31"/>
          <p:cNvSpPr txBox="1"/>
          <p:nvPr/>
        </p:nvSpPr>
        <p:spPr>
          <a:xfrm>
            <a:off x="8255611" y="4849180"/>
            <a:ext cx="2071491" cy="523220"/>
          </a:xfrm>
          <a:prstGeom prst="rect">
            <a:avLst/>
          </a:prstGeom>
          <a:noFill/>
        </p:spPr>
        <p:txBody>
          <a:bodyPr wrap="square" rtlCol="0">
            <a:spAutoFit/>
          </a:bodyPr>
          <a:lstStyle/>
          <a:p>
            <a:pPr algn="ctr"/>
            <a:r>
              <a:rPr lang="en-US" altLang="zh-TW" sz="2800" dirty="0"/>
              <a:t>organization</a:t>
            </a:r>
            <a:endParaRPr lang="zh-TW" altLang="en-US" sz="2800" dirty="0"/>
          </a:p>
        </p:txBody>
      </p:sp>
      <p:sp>
        <p:nvSpPr>
          <p:cNvPr id="33" name="文字方塊 32"/>
          <p:cNvSpPr txBox="1"/>
          <p:nvPr/>
        </p:nvSpPr>
        <p:spPr>
          <a:xfrm>
            <a:off x="8323485" y="5326264"/>
            <a:ext cx="1252926" cy="523220"/>
          </a:xfrm>
          <a:prstGeom prst="rect">
            <a:avLst/>
          </a:prstGeom>
          <a:noFill/>
        </p:spPr>
        <p:txBody>
          <a:bodyPr wrap="square" rtlCol="0">
            <a:spAutoFit/>
          </a:bodyPr>
          <a:lstStyle/>
          <a:p>
            <a:r>
              <a:rPr lang="en-US" altLang="zh-TW" sz="2800" dirty="0"/>
              <a:t>none</a:t>
            </a:r>
            <a:endParaRPr lang="zh-TW" altLang="en-US" sz="2800" dirty="0"/>
          </a:p>
        </p:txBody>
      </p:sp>
      <p:sp>
        <p:nvSpPr>
          <p:cNvPr id="34" name="弧形箭號 (上彎) 33"/>
          <p:cNvSpPr/>
          <p:nvPr/>
        </p:nvSpPr>
        <p:spPr>
          <a:xfrm rot="1530119">
            <a:off x="2421402" y="5026114"/>
            <a:ext cx="1373658" cy="70610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5" name="矩形 34"/>
          <p:cNvSpPr/>
          <p:nvPr/>
        </p:nvSpPr>
        <p:spPr>
          <a:xfrm>
            <a:off x="7729558" y="4883417"/>
            <a:ext cx="584982" cy="394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0.5</a:t>
            </a:r>
            <a:endParaRPr lang="zh-TW" altLang="en-US" sz="2400" dirty="0"/>
          </a:p>
        </p:txBody>
      </p:sp>
      <p:sp>
        <p:nvSpPr>
          <p:cNvPr id="37" name="矩形 36"/>
          <p:cNvSpPr/>
          <p:nvPr/>
        </p:nvSpPr>
        <p:spPr>
          <a:xfrm>
            <a:off x="7736985" y="5367635"/>
            <a:ext cx="584982" cy="394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0.3</a:t>
            </a:r>
            <a:endParaRPr lang="zh-TW" altLang="en-US" sz="2400" dirty="0"/>
          </a:p>
        </p:txBody>
      </p:sp>
      <p:sp>
        <p:nvSpPr>
          <p:cNvPr id="38" name="矩形 37"/>
          <p:cNvSpPr/>
          <p:nvPr/>
        </p:nvSpPr>
        <p:spPr>
          <a:xfrm>
            <a:off x="7729558" y="4401902"/>
            <a:ext cx="584982" cy="394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0.1</a:t>
            </a:r>
            <a:endParaRPr lang="zh-TW" altLang="en-US" sz="2400" dirty="0"/>
          </a:p>
        </p:txBody>
      </p:sp>
      <p:sp>
        <p:nvSpPr>
          <p:cNvPr id="39" name="矩形 38"/>
          <p:cNvSpPr/>
          <p:nvPr/>
        </p:nvSpPr>
        <p:spPr>
          <a:xfrm>
            <a:off x="7736985" y="3930690"/>
            <a:ext cx="584982" cy="394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0.1</a:t>
            </a:r>
            <a:endParaRPr lang="zh-TW" altLang="en-US" sz="2400" dirty="0"/>
          </a:p>
        </p:txBody>
      </p:sp>
    </p:spTree>
    <p:extLst>
      <p:ext uri="{BB962C8B-B14F-4D97-AF65-F5344CB8AC3E}">
        <p14:creationId xmlns:p14="http://schemas.microsoft.com/office/powerpoint/2010/main" val="311436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animBg="1"/>
      <p:bldP spid="24" grpId="0" animBg="1"/>
      <p:bldP spid="30" grpId="0"/>
      <p:bldP spid="31" grpId="0"/>
      <p:bldP spid="32" grpId="0"/>
      <p:bldP spid="33" grpId="0"/>
      <p:bldP spid="34" grpId="0" animBg="1"/>
      <p:bldP spid="35" grpId="0" animBg="1"/>
      <p:bldP spid="37" grpId="0" animBg="1"/>
      <p:bldP spid="38" grpId="0" animBg="1"/>
      <p:bldP spid="3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20</a:t>
            </a:fld>
            <a:endParaRPr lang="en-US" dirty="0"/>
          </a:p>
        </p:txBody>
      </p:sp>
      <p:grpSp>
        <p:nvGrpSpPr>
          <p:cNvPr id="14" name="Group 13"/>
          <p:cNvGrpSpPr/>
          <p:nvPr/>
        </p:nvGrpSpPr>
        <p:grpSpPr>
          <a:xfrm>
            <a:off x="1294677" y="4228924"/>
            <a:ext cx="2767059" cy="1937547"/>
            <a:chOff x="1294677" y="4228924"/>
            <a:chExt cx="2767059" cy="1937547"/>
          </a:xfrm>
        </p:grpSpPr>
        <p:sp>
          <p:nvSpPr>
            <p:cNvPr id="15" name="TextBox 14"/>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6" name="TextBox 15"/>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7" name="Rectangle 16"/>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18" name="Rectangle 17"/>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19" name="Straight Arrow Connector 18"/>
            <p:cNvCxnSpPr>
              <a:stCxn id="18" idx="3"/>
              <a:endCxn id="2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0"/>
              <a:endCxn id="2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22" name="Straight Arrow Connector 21"/>
            <p:cNvCxnSpPr>
              <a:stCxn id="23" idx="6"/>
              <a:endCxn id="21"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grpSp>
      <p:sp>
        <p:nvSpPr>
          <p:cNvPr id="32" name="Rectangle 31"/>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4" name="TextBox 3"/>
          <p:cNvSpPr txBox="1"/>
          <p:nvPr/>
        </p:nvSpPr>
        <p:spPr>
          <a:xfrm>
            <a:off x="7598536" y="1919154"/>
            <a:ext cx="4159876" cy="3139321"/>
          </a:xfrm>
          <a:prstGeom prst="rect">
            <a:avLst/>
          </a:prstGeom>
          <a:noFill/>
        </p:spPr>
        <p:txBody>
          <a:bodyPr wrap="square" rtlCol="0">
            <a:spAutoFit/>
          </a:bodyPr>
          <a:lstStyle/>
          <a:p>
            <a:r>
              <a:rPr lang="en-US" dirty="0"/>
              <a:t>Now we’re going to add another vector, c, which will be our memory cell. C0 is usually initialized to all 0s, and we’ll see how c is calculated for each time-step in a moment. </a:t>
            </a:r>
          </a:p>
          <a:p>
            <a:r>
              <a:rPr lang="en-US" dirty="0"/>
              <a:t>Basically, we’re going to want to somehow combine c0 with u1 to get c1. There’s a temptation to apply a set of weights to each and then apply some non-linear </a:t>
            </a:r>
            <a:r>
              <a:rPr lang="en-US" dirty="0" smtClean="0"/>
              <a:t>function</a:t>
            </a:r>
            <a:r>
              <a:rPr lang="en-US" dirty="0"/>
              <a:t>.</a:t>
            </a:r>
            <a:r>
              <a:rPr lang="en-US" dirty="0" smtClean="0"/>
              <a:t>. </a:t>
            </a:r>
            <a:endParaRPr lang="en-US" dirty="0"/>
          </a:p>
          <a:p>
            <a:endParaRPr lang="en-US" dirty="0"/>
          </a:p>
        </p:txBody>
      </p:sp>
    </p:spTree>
    <p:extLst>
      <p:ext uri="{BB962C8B-B14F-4D97-AF65-F5344CB8AC3E}">
        <p14:creationId xmlns:p14="http://schemas.microsoft.com/office/powerpoint/2010/main" val="227393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21</a:t>
            </a:fld>
            <a:endParaRPr lang="en-US" dirty="0"/>
          </a:p>
        </p:txBody>
      </p:sp>
      <mc:AlternateContent xmlns:mc="http://schemas.openxmlformats.org/markup-compatibility/2006" xmlns:a14="http://schemas.microsoft.com/office/drawing/2010/main">
        <mc:Choice Requires="a14">
          <p:sp>
            <p:nvSpPr>
              <p:cNvPr id="39" name="TextBox 38"/>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40" name="Group 39"/>
          <p:cNvGrpSpPr/>
          <p:nvPr/>
        </p:nvGrpSpPr>
        <p:grpSpPr>
          <a:xfrm>
            <a:off x="358435" y="1864265"/>
            <a:ext cx="7208310" cy="4302206"/>
            <a:chOff x="358435" y="1864265"/>
            <a:chExt cx="7208310" cy="4302206"/>
          </a:xfrm>
        </p:grpSpPr>
        <p:sp>
          <p:nvSpPr>
            <p:cNvPr id="41" name="TextBox 40"/>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2" name="TextBox 41"/>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3" name="Rectangle 42"/>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44" name="Rectangle 43"/>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45" name="Straight Arrow Connector 44"/>
            <p:cNvCxnSpPr>
              <a:stCxn id="44" idx="3"/>
              <a:endCxn id="49"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3" idx="0"/>
              <a:endCxn id="49"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48" name="Straight Arrow Connector 47"/>
            <p:cNvCxnSpPr>
              <a:stCxn id="49" idx="6"/>
              <a:endCxn id="47"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0" name="Rectangle 49"/>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51" name="Oval 50"/>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52" name="Rectangle 51"/>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3" name="Straight Arrow Connector 52"/>
            <p:cNvCxnSpPr>
              <a:stCxn id="50" idx="3"/>
              <a:endCxn id="51"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55" name="Elbow Connector 54"/>
            <p:cNvCxnSpPr>
              <a:stCxn id="47" idx="3"/>
              <a:endCxn id="51"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57" name="Straight Arrow Connector 56"/>
            <p:cNvCxnSpPr>
              <a:stCxn id="51" idx="6"/>
              <a:endCxn id="52"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44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22</a:t>
            </a:fld>
            <a:endParaRPr lang="en-US" dirty="0"/>
          </a:p>
        </p:txBody>
      </p:sp>
      <mc:AlternateContent xmlns:mc="http://schemas.openxmlformats.org/markup-compatibility/2006" xmlns:a14="http://schemas.microsoft.com/office/drawing/2010/main">
        <mc:Choice Requires="a14">
          <p:sp>
            <p:nvSpPr>
              <p:cNvPr id="22" name="TextBox 21"/>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44" name="Group 43"/>
          <p:cNvGrpSpPr/>
          <p:nvPr/>
        </p:nvGrpSpPr>
        <p:grpSpPr>
          <a:xfrm>
            <a:off x="358435" y="1864265"/>
            <a:ext cx="7208310" cy="4302206"/>
            <a:chOff x="358435" y="1864265"/>
            <a:chExt cx="7208310" cy="4302206"/>
          </a:xfrm>
        </p:grpSpPr>
        <p:sp>
          <p:nvSpPr>
            <p:cNvPr id="45" name="TextBox 44"/>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6" name="TextBox 45"/>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7" name="Rectangle 46"/>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48" name="Rectangle 47"/>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49" name="Straight Arrow Connector 48"/>
            <p:cNvCxnSpPr>
              <a:stCxn id="48" idx="3"/>
              <a:endCxn id="5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7" idx="0"/>
              <a:endCxn id="5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2" name="Straight Arrow Connector 51"/>
            <p:cNvCxnSpPr>
              <a:stCxn id="53" idx="6"/>
              <a:endCxn id="51"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4" name="Rectangle 53"/>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55" name="Oval 54"/>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56" name="Rectangle 55"/>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7" name="Straight Arrow Connector 56"/>
            <p:cNvCxnSpPr>
              <a:stCxn id="54" idx="3"/>
              <a:endCxn id="55"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59" name="Elbow Connector 58"/>
            <p:cNvCxnSpPr>
              <a:stCxn id="51" idx="3"/>
              <a:endCxn id="55"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61" name="Straight Arrow Connector 60"/>
            <p:cNvCxnSpPr>
              <a:stCxn id="55" idx="6"/>
              <a:endCxn id="56"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058228" y="3387144"/>
            <a:ext cx="4816093" cy="1754326"/>
          </a:xfrm>
          <a:prstGeom prst="rect">
            <a:avLst/>
          </a:prstGeom>
          <a:noFill/>
        </p:spPr>
        <p:txBody>
          <a:bodyPr wrap="square" rtlCol="0">
            <a:spAutoFit/>
          </a:bodyPr>
          <a:lstStyle/>
          <a:p>
            <a:r>
              <a:rPr lang="en-US" dirty="0"/>
              <a:t>Instead, what we’re going to do is pass u1 through our input gate i1, and pass c0 through our forget gate f1, and take their sum. When I say information is “passed through” a gate, I mean take the </a:t>
            </a:r>
            <a:r>
              <a:rPr lang="en-US" dirty="0" err="1"/>
              <a:t>elementwise</a:t>
            </a:r>
            <a:r>
              <a:rPr lang="en-US" dirty="0"/>
              <a:t> product of the input vector and the gate vector</a:t>
            </a:r>
          </a:p>
        </p:txBody>
      </p:sp>
    </p:spTree>
    <p:extLst>
      <p:ext uri="{BB962C8B-B14F-4D97-AF65-F5344CB8AC3E}">
        <p14:creationId xmlns:p14="http://schemas.microsoft.com/office/powerpoint/2010/main" val="2527621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23</a:t>
            </a:fld>
            <a:endParaRPr lang="en-US" dirty="0"/>
          </a:p>
        </p:txBody>
      </p:sp>
      <mc:AlternateContent xmlns:mc="http://schemas.openxmlformats.org/markup-compatibility/2006" xmlns:a14="http://schemas.microsoft.com/office/drawing/2010/main">
        <mc:Choice Requires="a14">
          <p:sp>
            <p:nvSpPr>
              <p:cNvPr id="22" name="TextBox 21"/>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55" name="Group 54"/>
          <p:cNvGrpSpPr/>
          <p:nvPr/>
        </p:nvGrpSpPr>
        <p:grpSpPr>
          <a:xfrm>
            <a:off x="358435" y="1864265"/>
            <a:ext cx="7208310" cy="4302206"/>
            <a:chOff x="358435" y="1864265"/>
            <a:chExt cx="7208310" cy="4302206"/>
          </a:xfrm>
        </p:grpSpPr>
        <p:sp>
          <p:nvSpPr>
            <p:cNvPr id="56" name="TextBox 5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57" name="TextBox 5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58" name="Rectangle 5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59" name="Rectangle 5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60" name="Straight Arrow Connector 59"/>
            <p:cNvCxnSpPr>
              <a:stCxn id="59" idx="3"/>
              <a:endCxn id="6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8" idx="0"/>
              <a:endCxn id="6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63" name="Straight Arrow Connector 62"/>
            <p:cNvCxnSpPr>
              <a:stCxn id="64" idx="6"/>
              <a:endCxn id="6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65" name="Rectangle 6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66" name="Oval 6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67" name="Rectangle 6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68" name="Straight Arrow Connector 67"/>
            <p:cNvCxnSpPr>
              <a:stCxn id="65" idx="3"/>
              <a:endCxn id="6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70" name="Elbow Connector 69"/>
            <p:cNvCxnSpPr>
              <a:stCxn id="62" idx="3"/>
              <a:endCxn id="6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72" name="Straight Arrow Connector 71"/>
            <p:cNvCxnSpPr>
              <a:stCxn id="66" idx="6"/>
              <a:endCxn id="6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6320278" y="3172269"/>
            <a:ext cx="5871722" cy="1354217"/>
          </a:xfrm>
          <a:prstGeom prst="rect">
            <a:avLst/>
          </a:prstGeom>
          <a:noFill/>
        </p:spPr>
        <p:txBody>
          <a:bodyPr wrap="square" rtlCol="0">
            <a:spAutoFit/>
          </a:bodyPr>
          <a:lstStyle/>
          <a:p>
            <a:pPr>
              <a:defRPr/>
            </a:pPr>
            <a:r>
              <a:rPr lang="en-US" sz="1600" dirty="0"/>
              <a:t>The gate vector will have values from 0 to 1. A gate value of 0 is closed: it doesn’t let information pass through it. A gate value of 1 lets all of the information pass through it</a:t>
            </a:r>
            <a:r>
              <a:rPr lang="en-US" sz="1600" dirty="0" smtClean="0"/>
              <a:t>.</a:t>
            </a:r>
          </a:p>
          <a:p>
            <a:pPr>
              <a:defRPr/>
            </a:pPr>
            <a:endParaRPr lang="en-US" sz="1600" dirty="0"/>
          </a:p>
          <a:p>
            <a:endParaRPr lang="en-US" dirty="0"/>
          </a:p>
        </p:txBody>
      </p:sp>
      <p:sp>
        <p:nvSpPr>
          <p:cNvPr id="6" name="TextBox 5"/>
          <p:cNvSpPr txBox="1"/>
          <p:nvPr/>
        </p:nvSpPr>
        <p:spPr>
          <a:xfrm>
            <a:off x="3272135" y="5580370"/>
            <a:ext cx="9174077" cy="1077218"/>
          </a:xfrm>
          <a:prstGeom prst="rect">
            <a:avLst/>
          </a:prstGeom>
          <a:noFill/>
        </p:spPr>
        <p:txBody>
          <a:bodyPr wrap="square" rtlCol="0">
            <a:spAutoFit/>
          </a:bodyPr>
          <a:lstStyle/>
          <a:p>
            <a:pPr>
              <a:defRPr/>
            </a:pPr>
            <a:r>
              <a:rPr lang="en-US" sz="1600" dirty="0"/>
              <a:t>At this first time step, the gates aren’t doing much, because we initialized c0 and h0 to vectors of zeros. </a:t>
            </a:r>
            <a:endParaRPr lang="en-US" sz="1600" dirty="0" smtClean="0"/>
          </a:p>
          <a:p>
            <a:pPr>
              <a:defRPr/>
            </a:pPr>
            <a:r>
              <a:rPr lang="en-US" sz="1600" dirty="0" smtClean="0"/>
              <a:t>But </a:t>
            </a:r>
            <a:r>
              <a:rPr lang="en-US" sz="1600" dirty="0"/>
              <a:t>at the next time step, our gates give the network the option of treating the input c as a vector of zeros. So if </a:t>
            </a:r>
            <a:r>
              <a:rPr lang="en-US" sz="1600" dirty="0" err="1"/>
              <a:t>ct</a:t>
            </a:r>
            <a:r>
              <a:rPr lang="en-US" sz="1600" dirty="0"/>
              <a:t> is a memory of everything we’ve seen in the network up to time t, we can totally close our gate and use all 0s for </a:t>
            </a:r>
            <a:r>
              <a:rPr lang="en-US" sz="1600" dirty="0" err="1"/>
              <a:t>ct</a:t>
            </a:r>
            <a:r>
              <a:rPr lang="en-US" sz="1600" dirty="0"/>
              <a:t> at the next step – effectively forgetting everything and going back to our starting value for c. </a:t>
            </a:r>
          </a:p>
        </p:txBody>
      </p:sp>
    </p:spTree>
    <p:extLst>
      <p:ext uri="{BB962C8B-B14F-4D97-AF65-F5344CB8AC3E}">
        <p14:creationId xmlns:p14="http://schemas.microsoft.com/office/powerpoint/2010/main" val="36807490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358435" y="1864265"/>
            <a:ext cx="7208310" cy="4302206"/>
            <a:chOff x="358435" y="1864265"/>
            <a:chExt cx="7208310" cy="4302206"/>
          </a:xfrm>
        </p:grpSpPr>
        <p:sp>
          <p:nvSpPr>
            <p:cNvPr id="86" name="TextBox 8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87" name="TextBox 8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88" name="Rectangle 8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89" name="Rectangle 8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90" name="Straight Arrow Connector 89"/>
            <p:cNvCxnSpPr>
              <a:stCxn id="89" idx="3"/>
              <a:endCxn id="9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8" idx="0"/>
              <a:endCxn id="9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93" name="Straight Arrow Connector 92"/>
            <p:cNvCxnSpPr>
              <a:stCxn id="94" idx="6"/>
              <a:endCxn id="9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95" name="Rectangle 9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96" name="Oval 9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97" name="Rectangle 9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98" name="Straight Arrow Connector 97"/>
            <p:cNvCxnSpPr>
              <a:stCxn id="95" idx="3"/>
              <a:endCxn id="9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100" name="Elbow Connector 99"/>
            <p:cNvCxnSpPr>
              <a:stCxn id="92" idx="3"/>
              <a:endCxn id="9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102" name="Straight Arrow Connector 101"/>
            <p:cNvCxnSpPr>
              <a:stCxn id="96" idx="6"/>
              <a:endCxn id="9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Transforming RNN to LSTM</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24</a:t>
            </a:fld>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6598920" y="2087880"/>
                <a:ext cx="5074920" cy="491288"/>
              </a:xfrm>
              <a:prstGeom prst="rect">
                <a:avLst/>
              </a:prstGeom>
              <a:noFill/>
            </p:spPr>
            <p:txBody>
              <a:bodyPr wrap="square" rtlCol="0">
                <a:spAutoFit/>
              </a:bodyPr>
              <a:lstStyle/>
              <a:p>
                <a:pPr algn="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h𝑓</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𝑥𝑓</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598920" y="2087880"/>
                <a:ext cx="5074920" cy="491288"/>
              </a:xfrm>
              <a:prstGeom prst="rect">
                <a:avLst/>
              </a:prstGeom>
              <a:blipFill rotWithShape="0">
                <a:blip r:embed="rId3"/>
                <a:stretch>
                  <a:fillRect r="-1082" b="-12500"/>
                </a:stretch>
              </a:blipFill>
            </p:spPr>
            <p:txBody>
              <a:bodyPr/>
              <a:lstStyle/>
              <a:p>
                <a:r>
                  <a:rPr lang="en-US">
                    <a:noFill/>
                  </a:rPr>
                  <a:t> </a:t>
                </a:r>
              </a:p>
            </p:txBody>
          </p:sp>
        </mc:Fallback>
      </mc:AlternateContent>
      <p:sp>
        <p:nvSpPr>
          <p:cNvPr id="17" name="Rectangle 16"/>
          <p:cNvSpPr/>
          <p:nvPr/>
        </p:nvSpPr>
        <p:spPr>
          <a:xfrm>
            <a:off x="143435" y="1794502"/>
            <a:ext cx="7672509" cy="4352857"/>
          </a:xfrm>
          <a:prstGeom prst="rect">
            <a:avLst/>
          </a:prstGeom>
          <a:solidFill>
            <a:srgbClr val="F2F2F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1296121" y="2159761"/>
            <a:ext cx="4087056" cy="4006704"/>
            <a:chOff x="1278192" y="1711536"/>
            <a:chExt cx="4087056" cy="4006704"/>
          </a:xfrm>
        </p:grpSpPr>
        <p:sp>
          <p:nvSpPr>
            <p:cNvPr id="45" name="Rectangle 44"/>
            <p:cNvSpPr/>
            <p:nvPr/>
          </p:nvSpPr>
          <p:spPr>
            <a:xfrm>
              <a:off x="4701860" y="1711536"/>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sp>
          <p:nvSpPr>
            <p:cNvPr id="46" name="Rectangle 45"/>
            <p:cNvSpPr/>
            <p:nvPr/>
          </p:nvSpPr>
          <p:spPr>
            <a:xfrm>
              <a:off x="2014566"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47" name="Rectangle 46"/>
            <p:cNvSpPr/>
            <p:nvPr/>
          </p:nvSpPr>
          <p:spPr>
            <a:xfrm>
              <a:off x="127819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sp>
          <p:nvSpPr>
            <p:cNvPr id="48" name="Oval 47"/>
            <p:cNvSpPr/>
            <p:nvPr/>
          </p:nvSpPr>
          <p:spPr>
            <a:xfrm>
              <a:off x="3591766" y="330237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cxnSp>
          <p:nvCxnSpPr>
            <p:cNvPr id="49" name="Elbow Connector 48"/>
            <p:cNvCxnSpPr>
              <a:stCxn id="47" idx="0"/>
              <a:endCxn id="48" idx="2"/>
            </p:cNvCxnSpPr>
            <p:nvPr/>
          </p:nvCxnSpPr>
          <p:spPr>
            <a:xfrm rot="5400000" flipH="1" flipV="1">
              <a:off x="2428550" y="2617478"/>
              <a:ext cx="267116" cy="205931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6" idx="3"/>
              <a:endCxn id="48" idx="4"/>
            </p:cNvCxnSpPr>
            <p:nvPr/>
          </p:nvCxnSpPr>
          <p:spPr>
            <a:xfrm flipV="1">
              <a:off x="3341090" y="3724777"/>
              <a:ext cx="449790" cy="177848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8" idx="6"/>
              <a:endCxn id="45" idx="2"/>
            </p:cNvCxnSpPr>
            <p:nvPr/>
          </p:nvCxnSpPr>
          <p:spPr>
            <a:xfrm flipV="1">
              <a:off x="3989994" y="2315252"/>
              <a:ext cx="1043560" cy="119832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11579" y="2971191"/>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hf</a:t>
              </a:r>
              <a:endParaRPr lang="en-US" sz="2800" baseline="-25000" dirty="0">
                <a:solidFill>
                  <a:srgbClr val="9DBFBE">
                    <a:lumMod val="50000"/>
                  </a:srgbClr>
                </a:solidFill>
              </a:endParaRPr>
            </a:p>
            <a:p>
              <a:endParaRPr lang="en-US" dirty="0"/>
            </a:p>
          </p:txBody>
        </p:sp>
        <p:sp>
          <p:nvSpPr>
            <p:cNvPr id="53" name="TextBox 52"/>
            <p:cNvSpPr txBox="1"/>
            <p:nvPr/>
          </p:nvSpPr>
          <p:spPr>
            <a:xfrm>
              <a:off x="3739894" y="420136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xf</a:t>
              </a:r>
              <a:endParaRPr lang="en-US" sz="2800" baseline="-25000" dirty="0">
                <a:solidFill>
                  <a:srgbClr val="9DBFBE">
                    <a:lumMod val="50000"/>
                  </a:srgbClr>
                </a:solidFill>
              </a:endParaRPr>
            </a:p>
            <a:p>
              <a:endParaRPr lang="en-US" dirty="0"/>
            </a:p>
          </p:txBody>
        </p:sp>
      </p:grpSp>
    </p:spTree>
    <p:extLst>
      <p:ext uri="{BB962C8B-B14F-4D97-AF65-F5344CB8AC3E}">
        <p14:creationId xmlns:p14="http://schemas.microsoft.com/office/powerpoint/2010/main" val="151864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358435" y="1864265"/>
            <a:ext cx="7208310" cy="4302206"/>
            <a:chOff x="358435" y="1864265"/>
            <a:chExt cx="7208310" cy="4302206"/>
          </a:xfrm>
        </p:grpSpPr>
        <p:sp>
          <p:nvSpPr>
            <p:cNvPr id="86" name="TextBox 8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87" name="TextBox 8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88" name="Rectangle 8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89" name="Rectangle 8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90" name="Straight Arrow Connector 89"/>
            <p:cNvCxnSpPr>
              <a:stCxn id="89" idx="3"/>
              <a:endCxn id="9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8" idx="0"/>
              <a:endCxn id="9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93" name="Straight Arrow Connector 92"/>
            <p:cNvCxnSpPr>
              <a:stCxn id="94" idx="6"/>
              <a:endCxn id="9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95" name="Rectangle 9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96" name="Oval 9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97" name="Rectangle 9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98" name="Straight Arrow Connector 97"/>
            <p:cNvCxnSpPr>
              <a:stCxn id="95" idx="3"/>
              <a:endCxn id="9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100" name="Elbow Connector 99"/>
            <p:cNvCxnSpPr>
              <a:stCxn id="92" idx="3"/>
              <a:endCxn id="9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102" name="Straight Arrow Connector 101"/>
            <p:cNvCxnSpPr>
              <a:stCxn id="96" idx="6"/>
              <a:endCxn id="9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Transforming RNN to LSTM</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25</a:t>
            </a:fld>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6598920" y="2087880"/>
                <a:ext cx="5074920" cy="461665"/>
              </a:xfrm>
              <a:prstGeom prst="rect">
                <a:avLst/>
              </a:prstGeom>
              <a:noFill/>
            </p:spPr>
            <p:txBody>
              <a:bodyPr wrap="square" rtlCol="0">
                <a:spAutoFit/>
              </a:bodyPr>
              <a:lstStyle/>
              <a:p>
                <a:pPr algn="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𝑥𝑖</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r="-1202" b="-17333"/>
                </a:stretch>
              </a:blipFill>
            </p:spPr>
            <p:txBody>
              <a:bodyPr/>
              <a:lstStyle/>
              <a:p>
                <a:r>
                  <a:rPr lang="en-US">
                    <a:noFill/>
                  </a:rPr>
                  <a:t> </a:t>
                </a:r>
              </a:p>
            </p:txBody>
          </p:sp>
        </mc:Fallback>
      </mc:AlternateContent>
      <p:sp>
        <p:nvSpPr>
          <p:cNvPr id="17" name="Rectangle 16"/>
          <p:cNvSpPr/>
          <p:nvPr/>
        </p:nvSpPr>
        <p:spPr>
          <a:xfrm>
            <a:off x="117774" y="1791147"/>
            <a:ext cx="7735308" cy="4429111"/>
          </a:xfrm>
          <a:prstGeom prst="rect">
            <a:avLst/>
          </a:prstGeom>
          <a:solidFill>
            <a:srgbClr val="F2F2F2">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1296121" y="3437350"/>
            <a:ext cx="4072404" cy="2747049"/>
            <a:chOff x="1278192" y="2971191"/>
            <a:chExt cx="4072404" cy="2747049"/>
          </a:xfrm>
        </p:grpSpPr>
        <p:sp>
          <p:nvSpPr>
            <p:cNvPr id="58" name="Rectangle 57"/>
            <p:cNvSpPr/>
            <p:nvPr/>
          </p:nvSpPr>
          <p:spPr>
            <a:xfrm>
              <a:off x="2014566"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59" name="Rectangle 58"/>
            <p:cNvSpPr/>
            <p:nvPr/>
          </p:nvSpPr>
          <p:spPr>
            <a:xfrm>
              <a:off x="127819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sp>
          <p:nvSpPr>
            <p:cNvPr id="60" name="Oval 59"/>
            <p:cNvSpPr/>
            <p:nvPr/>
          </p:nvSpPr>
          <p:spPr>
            <a:xfrm>
              <a:off x="3591766" y="330237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cxnSp>
          <p:nvCxnSpPr>
            <p:cNvPr id="61" name="Elbow Connector 60"/>
            <p:cNvCxnSpPr>
              <a:stCxn id="59" idx="0"/>
              <a:endCxn id="60" idx="2"/>
            </p:cNvCxnSpPr>
            <p:nvPr/>
          </p:nvCxnSpPr>
          <p:spPr>
            <a:xfrm rot="5400000" flipH="1" flipV="1">
              <a:off x="2428550" y="2617478"/>
              <a:ext cx="267116" cy="205931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8" idx="3"/>
              <a:endCxn id="60" idx="4"/>
            </p:cNvCxnSpPr>
            <p:nvPr/>
          </p:nvCxnSpPr>
          <p:spPr>
            <a:xfrm flipV="1">
              <a:off x="3341090" y="3724777"/>
              <a:ext cx="449790" cy="177848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0" idx="6"/>
              <a:endCxn id="66" idx="0"/>
            </p:cNvCxnSpPr>
            <p:nvPr/>
          </p:nvCxnSpPr>
          <p:spPr>
            <a:xfrm>
              <a:off x="3989994" y="3513577"/>
              <a:ext cx="1028908" cy="587438"/>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411579" y="2971191"/>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r>
                <a:rPr lang="en-US" sz="2800" b="1" baseline="-25000" dirty="0" err="1" smtClean="0">
                  <a:solidFill>
                    <a:srgbClr val="9DBFBE">
                      <a:lumMod val="50000"/>
                    </a:srgbClr>
                  </a:solidFill>
                </a:rPr>
                <a:t>i</a:t>
              </a:r>
              <a:endParaRPr lang="en-US" sz="2800" b="1" baseline="-25000" dirty="0">
                <a:solidFill>
                  <a:srgbClr val="9DBFBE">
                    <a:lumMod val="50000"/>
                  </a:srgbClr>
                </a:solidFill>
              </a:endParaRPr>
            </a:p>
            <a:p>
              <a:endParaRPr lang="en-US" dirty="0"/>
            </a:p>
          </p:txBody>
        </p:sp>
        <p:sp>
          <p:nvSpPr>
            <p:cNvPr id="65" name="TextBox 64"/>
            <p:cNvSpPr txBox="1"/>
            <p:nvPr/>
          </p:nvSpPr>
          <p:spPr>
            <a:xfrm>
              <a:off x="3739894" y="420136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r>
                <a:rPr lang="en-US" sz="2800" b="1" baseline="-25000" dirty="0" err="1" smtClean="0">
                  <a:solidFill>
                    <a:srgbClr val="9DBFBE">
                      <a:lumMod val="50000"/>
                    </a:srgbClr>
                  </a:solidFill>
                </a:rPr>
                <a:t>i</a:t>
              </a:r>
              <a:endParaRPr lang="en-US" sz="2800" b="1" baseline="-25000" dirty="0">
                <a:solidFill>
                  <a:srgbClr val="9DBFBE">
                    <a:lumMod val="50000"/>
                  </a:srgbClr>
                </a:solidFill>
              </a:endParaRPr>
            </a:p>
            <a:p>
              <a:endParaRPr lang="en-US" dirty="0"/>
            </a:p>
          </p:txBody>
        </p:sp>
        <p:sp>
          <p:nvSpPr>
            <p:cNvPr id="66" name="Rectangle 65"/>
            <p:cNvSpPr/>
            <p:nvPr/>
          </p:nvSpPr>
          <p:spPr>
            <a:xfrm>
              <a:off x="4687208" y="4101015"/>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grpSp>
    </p:spTree>
    <p:extLst>
      <p:ext uri="{BB962C8B-B14F-4D97-AF65-F5344CB8AC3E}">
        <p14:creationId xmlns:p14="http://schemas.microsoft.com/office/powerpoint/2010/main" val="1125824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26</a:t>
            </a:fld>
            <a:endParaRPr lang="en-US" dirty="0"/>
          </a:p>
        </p:txBody>
      </p:sp>
      <p:grpSp>
        <p:nvGrpSpPr>
          <p:cNvPr id="45" name="Group 44"/>
          <p:cNvGrpSpPr/>
          <p:nvPr/>
        </p:nvGrpSpPr>
        <p:grpSpPr>
          <a:xfrm>
            <a:off x="358435" y="1864265"/>
            <a:ext cx="7208310" cy="4302206"/>
            <a:chOff x="358435" y="1864265"/>
            <a:chExt cx="7208310" cy="4302206"/>
          </a:xfrm>
        </p:grpSpPr>
        <p:sp>
          <p:nvSpPr>
            <p:cNvPr id="46" name="TextBox 4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7" name="TextBox 4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8" name="Rectangle 4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49" name="Rectangle 4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50" name="Straight Arrow Connector 49"/>
            <p:cNvCxnSpPr>
              <a:stCxn id="49" idx="3"/>
              <a:endCxn id="5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0"/>
              <a:endCxn id="5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3" name="Straight Arrow Connector 52"/>
            <p:cNvCxnSpPr>
              <a:stCxn id="54" idx="6"/>
              <a:endCxn id="5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5" name="Rectangle 5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56" name="Oval 5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57" name="Rectangle 5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8" name="Straight Arrow Connector 57"/>
            <p:cNvCxnSpPr>
              <a:stCxn id="55" idx="3"/>
              <a:endCxn id="5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60" name="Elbow Connector 59"/>
            <p:cNvCxnSpPr>
              <a:stCxn id="52" idx="3"/>
              <a:endCxn id="5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62" name="Straight Arrow Connector 61"/>
            <p:cNvCxnSpPr>
              <a:stCxn id="56" idx="6"/>
              <a:endCxn id="5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796920" y="3118633"/>
            <a:ext cx="1803812" cy="2367454"/>
            <a:chOff x="6796920" y="3118633"/>
            <a:chExt cx="1803812" cy="2367454"/>
          </a:xfrm>
        </p:grpSpPr>
        <p:sp>
          <p:nvSpPr>
            <p:cNvPr id="23" name="Rectangle 22"/>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26" name="Oval 25"/>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000" dirty="0" err="1" smtClean="0">
                  <a:solidFill>
                    <a:prstClr val="white"/>
                  </a:solidFill>
                </a:rPr>
                <a:t>tanh</a:t>
              </a:r>
              <a:endParaRPr lang="en-US" sz="2000" dirty="0"/>
            </a:p>
          </p:txBody>
        </p:sp>
        <p:cxnSp>
          <p:nvCxnSpPr>
            <p:cNvPr id="24" name="Straight Arrow Connector 23"/>
            <p:cNvCxnSpPr>
              <a:endCxn id="26"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6" idx="4"/>
              <a:endCxn id="23"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a:t>
              </a:r>
              <a:r>
                <a:rPr lang="en-US" sz="3200" baseline="-25000" dirty="0" smtClean="0"/>
                <a:t>1</a:t>
              </a:r>
              <a:endParaRPr lang="en-US" sz="3200" baseline="-25000" dirty="0"/>
            </a:p>
          </p:txBody>
        </p:sp>
      </p:grpSp>
      <mc:AlternateContent xmlns:mc="http://schemas.openxmlformats.org/markup-compatibility/2006" xmlns:a14="http://schemas.microsoft.com/office/drawing/2010/main">
        <mc:Choice Requires="a14">
          <p:sp>
            <p:nvSpPr>
              <p:cNvPr id="71" name="TextBox 70"/>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tanh</m:t>
                          </m:r>
                        </m:fName>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sub>
                          </m:sSub>
                        </m:e>
                      </m:func>
                    </m:oMath>
                  </m:oMathPara>
                </a14:m>
                <a:endParaRPr lang="en-US" sz="2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9333"/>
                </a:stretch>
              </a:blipFill>
            </p:spPr>
            <p:txBody>
              <a:bodyPr/>
              <a:lstStyle/>
              <a:p>
                <a:r>
                  <a:rPr lang="en-US">
                    <a:noFill/>
                  </a:rPr>
                  <a:t> </a:t>
                </a:r>
              </a:p>
            </p:txBody>
          </p:sp>
        </mc:Fallback>
      </mc:AlternateContent>
      <p:sp>
        <p:nvSpPr>
          <p:cNvPr id="4" name="Rectangle 3"/>
          <p:cNvSpPr/>
          <p:nvPr/>
        </p:nvSpPr>
        <p:spPr>
          <a:xfrm>
            <a:off x="8600732" y="2786385"/>
            <a:ext cx="3563799" cy="1200329"/>
          </a:xfrm>
          <a:prstGeom prst="rect">
            <a:avLst/>
          </a:prstGeom>
        </p:spPr>
        <p:txBody>
          <a:bodyPr wrap="square">
            <a:spAutoFit/>
          </a:bodyPr>
          <a:lstStyle/>
          <a:p>
            <a:pPr>
              <a:defRPr/>
            </a:pPr>
            <a:r>
              <a:rPr lang="en-US" dirty="0"/>
              <a:t>Finally, we apply a non-linearity to our memory cell, c1, and pass that through the output gate to give us h1</a:t>
            </a:r>
          </a:p>
        </p:txBody>
      </p:sp>
    </p:spTree>
    <p:extLst>
      <p:ext uri="{BB962C8B-B14F-4D97-AF65-F5344CB8AC3E}">
        <p14:creationId xmlns:p14="http://schemas.microsoft.com/office/powerpoint/2010/main" val="323222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2150641" y="412978"/>
            <a:ext cx="4817110" cy="6325075"/>
          </a:xfrm>
          <a:prstGeom prst="rect">
            <a:avLst/>
          </a:prstGeom>
        </p:spPr>
      </p:pic>
      <mc:AlternateContent xmlns:mc="http://schemas.openxmlformats.org/markup-compatibility/2006" xmlns:a14="http://schemas.microsoft.com/office/drawing/2010/main">
        <mc:Choice Requires="a14">
          <p:sp>
            <p:nvSpPr>
              <p:cNvPr id="12" name="文字方塊 11"/>
              <p:cNvSpPr txBox="1"/>
              <p:nvPr/>
            </p:nvSpPr>
            <p:spPr>
              <a:xfrm>
                <a:off x="4768111" y="6368720"/>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𝑧</m:t>
                      </m:r>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768111" y="6368720"/>
                <a:ext cx="223266" cy="369332"/>
              </a:xfrm>
              <a:prstGeom prst="rect">
                <a:avLst/>
              </a:prstGeom>
              <a:blipFill rotWithShape="0">
                <a:blip r:embed="rId4"/>
                <a:stretch>
                  <a:fillRect l="-16216" r="-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1965056" y="4501820"/>
                <a:ext cx="3095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965056" y="4501820"/>
                <a:ext cx="309507" cy="369332"/>
              </a:xfrm>
              <a:prstGeom prst="rect">
                <a:avLst/>
              </a:prstGeom>
              <a:blipFill rotWithShape="0">
                <a:blip r:embed="rId5"/>
                <a:stretch>
                  <a:fillRect l="-11765" r="-7843"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7025872" y="3361226"/>
                <a:ext cx="34528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𝑓</m:t>
                          </m:r>
                        </m:sub>
                      </m:sSub>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7025872" y="3361226"/>
                <a:ext cx="345287" cy="398955"/>
              </a:xfrm>
              <a:prstGeom prst="rect">
                <a:avLst/>
              </a:prstGeom>
              <a:blipFill rotWithShape="0">
                <a:blip r:embed="rId6"/>
                <a:stretch>
                  <a:fillRect l="-12500" r="-1607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1974664" y="952448"/>
                <a:ext cx="3612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𝑜</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1974664" y="952448"/>
                <a:ext cx="361253" cy="369332"/>
              </a:xfrm>
              <a:prstGeom prst="rect">
                <a:avLst/>
              </a:prstGeom>
              <a:blipFill rotWithShape="0">
                <a:blip r:embed="rId7"/>
                <a:stretch>
                  <a:fillRect l="-11864" r="-1695"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743254" y="5148800"/>
                <a:ext cx="6715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𝑔</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743254" y="5148800"/>
                <a:ext cx="671530" cy="369332"/>
              </a:xfrm>
              <a:prstGeom prst="rect">
                <a:avLst/>
              </a:prstGeom>
              <a:blipFill rotWithShape="0">
                <a:blip r:embed="rId8"/>
                <a:stretch>
                  <a:fillRect l="-10909"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3490491" y="4317154"/>
                <a:ext cx="7439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𝑖</m:t>
                              </m:r>
                            </m:sub>
                          </m:sSub>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3490491" y="4317154"/>
                <a:ext cx="743922" cy="369332"/>
              </a:xfrm>
              <a:prstGeom prst="rect">
                <a:avLst/>
              </a:prstGeom>
              <a:blipFill rotWithShape="0">
                <a:blip r:embed="rId9"/>
                <a:stretch>
                  <a:fillRect l="-14754" b="-34426"/>
                </a:stretch>
              </a:blipFill>
            </p:spPr>
            <p:txBody>
              <a:bodyPr/>
              <a:lstStyle/>
              <a:p>
                <a:r>
                  <a:rPr lang="en-US">
                    <a:noFill/>
                  </a:rPr>
                  <a:t> </a:t>
                </a:r>
              </a:p>
            </p:txBody>
          </p:sp>
        </mc:Fallback>
      </mc:AlternateContent>
      <p:sp>
        <p:nvSpPr>
          <p:cNvPr id="19" name="文字方塊 18"/>
          <p:cNvSpPr txBox="1"/>
          <p:nvPr/>
        </p:nvSpPr>
        <p:spPr>
          <a:xfrm>
            <a:off x="4695558" y="4665903"/>
            <a:ext cx="1369328" cy="461665"/>
          </a:xfrm>
          <a:prstGeom prst="rect">
            <a:avLst/>
          </a:prstGeom>
          <a:noFill/>
        </p:spPr>
        <p:txBody>
          <a:bodyPr wrap="square" rtlCol="0">
            <a:spAutoFit/>
          </a:bodyPr>
          <a:lstStyle/>
          <a:p>
            <a:r>
              <a:rPr lang="en-US" altLang="zh-TW" sz="2400" dirty="0">
                <a:solidFill>
                  <a:srgbClr val="FF0000"/>
                </a:solidFill>
              </a:rPr>
              <a:t>multiply</a:t>
            </a:r>
            <a:endParaRPr lang="zh-TW" altLang="en-US" sz="2400" dirty="0">
              <a:solidFill>
                <a:srgbClr val="FF0000"/>
              </a:solidFill>
            </a:endParaRPr>
          </a:p>
        </p:txBody>
      </p:sp>
      <p:sp>
        <p:nvSpPr>
          <p:cNvPr id="20" name="文字方塊 19"/>
          <p:cNvSpPr txBox="1"/>
          <p:nvPr/>
        </p:nvSpPr>
        <p:spPr>
          <a:xfrm>
            <a:off x="4765677" y="952449"/>
            <a:ext cx="1369328" cy="461665"/>
          </a:xfrm>
          <a:prstGeom prst="rect">
            <a:avLst/>
          </a:prstGeom>
          <a:noFill/>
        </p:spPr>
        <p:txBody>
          <a:bodyPr wrap="square" rtlCol="0">
            <a:spAutoFit/>
          </a:bodyPr>
          <a:lstStyle/>
          <a:p>
            <a:r>
              <a:rPr lang="en-US" altLang="zh-TW" sz="2400" dirty="0">
                <a:solidFill>
                  <a:srgbClr val="FF0000"/>
                </a:solidFill>
              </a:rPr>
              <a:t>multiply</a:t>
            </a:r>
            <a:endParaRPr lang="zh-TW" altLang="en-US" sz="2400" dirty="0">
              <a:solidFill>
                <a:srgbClr val="FF0000"/>
              </a:solidFill>
            </a:endParaRPr>
          </a:p>
        </p:txBody>
      </p:sp>
      <p:sp>
        <p:nvSpPr>
          <p:cNvPr id="21" name="文字方塊 20"/>
          <p:cNvSpPr txBox="1"/>
          <p:nvPr/>
        </p:nvSpPr>
        <p:spPr>
          <a:xfrm>
            <a:off x="6751130" y="1220875"/>
            <a:ext cx="3877569" cy="830997"/>
          </a:xfrm>
          <a:prstGeom prst="rect">
            <a:avLst/>
          </a:prstGeom>
          <a:noFill/>
        </p:spPr>
        <p:txBody>
          <a:bodyPr wrap="square" rtlCol="0">
            <a:spAutoFit/>
          </a:bodyPr>
          <a:lstStyle/>
          <a:p>
            <a:r>
              <a:rPr lang="en-US" altLang="zh-TW" sz="2400" dirty="0"/>
              <a:t>Activation function f is usually a sigmoid function</a:t>
            </a:r>
            <a:endParaRPr lang="zh-TW" altLang="en-US" sz="2400" dirty="0"/>
          </a:p>
        </p:txBody>
      </p:sp>
      <p:sp>
        <p:nvSpPr>
          <p:cNvPr id="22" name="文字方塊 21"/>
          <p:cNvSpPr txBox="1"/>
          <p:nvPr/>
        </p:nvSpPr>
        <p:spPr>
          <a:xfrm>
            <a:off x="7021562" y="2125895"/>
            <a:ext cx="2874325" cy="461665"/>
          </a:xfrm>
          <a:prstGeom prst="rect">
            <a:avLst/>
          </a:prstGeom>
          <a:noFill/>
        </p:spPr>
        <p:txBody>
          <a:bodyPr wrap="square" rtlCol="0">
            <a:spAutoFit/>
          </a:bodyPr>
          <a:lstStyle/>
          <a:p>
            <a:r>
              <a:rPr lang="en-US" altLang="zh-TW" sz="2400" dirty="0"/>
              <a:t>Between 0 and 1</a:t>
            </a:r>
            <a:endParaRPr lang="zh-TW" altLang="en-US" sz="2400" dirty="0"/>
          </a:p>
        </p:txBody>
      </p:sp>
      <p:sp>
        <p:nvSpPr>
          <p:cNvPr id="23" name="文字方塊 22"/>
          <p:cNvSpPr txBox="1"/>
          <p:nvPr/>
        </p:nvSpPr>
        <p:spPr>
          <a:xfrm>
            <a:off x="7021561" y="2656216"/>
            <a:ext cx="3923030" cy="461665"/>
          </a:xfrm>
          <a:prstGeom prst="rect">
            <a:avLst/>
          </a:prstGeom>
          <a:noFill/>
        </p:spPr>
        <p:txBody>
          <a:bodyPr wrap="square" rtlCol="0">
            <a:spAutoFit/>
          </a:bodyPr>
          <a:lstStyle/>
          <a:p>
            <a:r>
              <a:rPr lang="en-US" altLang="zh-TW" sz="2400" dirty="0"/>
              <a:t>Mimic open and close gate</a:t>
            </a:r>
            <a:endParaRPr lang="zh-TW" altLang="en-US" sz="2400" dirty="0"/>
          </a:p>
        </p:txBody>
      </p:sp>
      <p:sp>
        <p:nvSpPr>
          <p:cNvPr id="24" name="流程圖: 磁碟 23"/>
          <p:cNvSpPr/>
          <p:nvPr/>
        </p:nvSpPr>
        <p:spPr>
          <a:xfrm>
            <a:off x="4360943" y="3203643"/>
            <a:ext cx="622258" cy="648057"/>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c</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6639954" y="4035572"/>
                <a:ext cx="3772123" cy="496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𝑐</m:t>
                          </m:r>
                        </m:e>
                        <m:sup>
                          <m:r>
                            <a:rPr lang="en-US" altLang="zh-TW" sz="2800" i="1">
                              <a:latin typeface="Cambria Math" panose="02040503050406030204" pitchFamily="18" charset="0"/>
                            </a:rPr>
                            <m:t>′</m:t>
                          </m:r>
                        </m:sup>
                      </m:sSup>
                      <m:r>
                        <a:rPr lang="en-US" altLang="zh-TW" sz="2800" i="1">
                          <a:latin typeface="Cambria Math" panose="02040503050406030204" pitchFamily="18" charset="0"/>
                        </a:rPr>
                        <m:t>=</m:t>
                      </m:r>
                      <m:r>
                        <a:rPr lang="en-US" altLang="zh-TW" sz="2800" i="1">
                          <a:latin typeface="Cambria Math" panose="02040503050406030204" pitchFamily="18" charset="0"/>
                        </a:rPr>
                        <m:t>𝑔</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𝑧</m:t>
                          </m:r>
                        </m:e>
                      </m:d>
                      <m:r>
                        <a:rPr lang="en-US" altLang="zh-TW" sz="2800" i="1">
                          <a:latin typeface="Cambria Math" panose="02040503050406030204" pitchFamily="18" charset="0"/>
                        </a:rPr>
                        <m:t>𝑓</m:t>
                      </m:r>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𝑖</m:t>
                              </m:r>
                            </m:sub>
                          </m:sSub>
                        </m:e>
                      </m:d>
                      <m:r>
                        <a:rPr lang="en-US" altLang="zh-TW" sz="2800" i="1">
                          <a:latin typeface="Cambria Math" panose="02040503050406030204" pitchFamily="18" charset="0"/>
                        </a:rPr>
                        <m:t>+</m:t>
                      </m:r>
                      <m:r>
                        <a:rPr lang="en-US" altLang="zh-TW" sz="2800" i="1">
                          <a:latin typeface="Cambria Math" panose="02040503050406030204" pitchFamily="18" charset="0"/>
                        </a:rPr>
                        <m:t>𝑐𝑓</m:t>
                      </m:r>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𝑓</m:t>
                              </m:r>
                            </m:sub>
                          </m:sSub>
                        </m:e>
                      </m:d>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639954" y="4035572"/>
                <a:ext cx="3772123" cy="496226"/>
              </a:xfrm>
              <a:prstGeom prst="rect">
                <a:avLst/>
              </a:prstGeom>
              <a:blipFill rotWithShape="0">
                <a:blip r:embed="rId10"/>
                <a:stretch>
                  <a:fillRect/>
                </a:stretch>
              </a:blipFill>
            </p:spPr>
            <p:txBody>
              <a:bodyPr/>
              <a:lstStyle/>
              <a:p>
                <a:r>
                  <a:rPr lang="en-US">
                    <a:noFill/>
                  </a:rPr>
                  <a:t> </a:t>
                </a:r>
              </a:p>
            </p:txBody>
          </p:sp>
        </mc:Fallback>
      </mc:AlternateContent>
      <p:cxnSp>
        <p:nvCxnSpPr>
          <p:cNvPr id="28" name="直線接點 27"/>
          <p:cNvCxnSpPr/>
          <p:nvPr/>
        </p:nvCxnSpPr>
        <p:spPr>
          <a:xfrm>
            <a:off x="4489456" y="3401762"/>
            <a:ext cx="365233" cy="3652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字方塊 28"/>
              <p:cNvSpPr txBox="1"/>
              <p:nvPr/>
            </p:nvSpPr>
            <p:spPr>
              <a:xfrm>
                <a:off x="4739031" y="1682539"/>
                <a:ext cx="7501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h</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𝑐</m:t>
                              </m:r>
                            </m:e>
                            <m:sup>
                              <m:r>
                                <a:rPr lang="en-US" altLang="zh-TW" sz="2400" i="1">
                                  <a:latin typeface="Cambria Math" panose="02040503050406030204" pitchFamily="18" charset="0"/>
                                </a:rPr>
                                <m:t>′</m:t>
                              </m:r>
                            </m:sup>
                          </m:sSup>
                        </m:e>
                      </m:d>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739031" y="1682539"/>
                <a:ext cx="750142" cy="369332"/>
              </a:xfrm>
              <a:prstGeom prst="rect">
                <a:avLst/>
              </a:prstGeom>
              <a:blipFill rotWithShape="0">
                <a:blip r:embed="rId11"/>
                <a:stretch>
                  <a:fillRect l="-9756"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3490491" y="1552343"/>
                <a:ext cx="7956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𝑜</m:t>
                              </m:r>
                            </m:sub>
                          </m:sSub>
                        </m:e>
                      </m:d>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3490491" y="1552343"/>
                <a:ext cx="795666" cy="369332"/>
              </a:xfrm>
              <a:prstGeom prst="rect">
                <a:avLst/>
              </a:prstGeom>
              <a:blipFill rotWithShape="0">
                <a:blip r:embed="rId12"/>
                <a:stretch>
                  <a:fillRect l="-13846"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4862735" y="332873"/>
                <a:ext cx="2479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4862735" y="332873"/>
                <a:ext cx="247952" cy="369332"/>
              </a:xfrm>
              <a:prstGeom prst="rect">
                <a:avLst/>
              </a:prstGeom>
              <a:blipFill rotWithShape="0">
                <a:blip r:embed="rId13"/>
                <a:stretch>
                  <a:fillRect l="-17500" r="-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5110688" y="351079"/>
                <a:ext cx="17915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i="1">
                          <a:latin typeface="Cambria Math" panose="02040503050406030204" pitchFamily="18" charset="0"/>
                        </a:rPr>
                        <m:t>h</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𝑐</m:t>
                              </m:r>
                            </m:e>
                            <m:sup>
                              <m:r>
                                <a:rPr lang="en-US" altLang="zh-TW" sz="2400" i="1">
                                  <a:latin typeface="Cambria Math" panose="02040503050406030204" pitchFamily="18" charset="0"/>
                                </a:rPr>
                                <m:t>′</m:t>
                              </m:r>
                            </m:sup>
                          </m:sSup>
                        </m:e>
                      </m:d>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𝑜</m:t>
                              </m:r>
                            </m:sub>
                          </m:sSub>
                        </m:e>
                      </m:d>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5110688" y="351079"/>
                <a:ext cx="1791581" cy="369332"/>
              </a:xfrm>
              <a:prstGeom prst="rect">
                <a:avLst/>
              </a:prstGeom>
              <a:blipFill rotWithShape="0">
                <a:blip r:embed="rId14"/>
                <a:stretch>
                  <a:fillRect l="-1361"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706961" y="4292179"/>
                <a:ext cx="13465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𝑔</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𝑖</m:t>
                              </m:r>
                            </m:sub>
                          </m:sSub>
                        </m:e>
                      </m:d>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706961" y="4292179"/>
                <a:ext cx="1346522" cy="369332"/>
              </a:xfrm>
              <a:prstGeom prst="rect">
                <a:avLst/>
              </a:prstGeom>
              <a:blipFill rotWithShape="0">
                <a:blip r:embed="rId15"/>
                <a:stretch>
                  <a:fillRect l="-4977" b="-34426"/>
                </a:stretch>
              </a:blipFill>
            </p:spPr>
            <p:txBody>
              <a:bodyPr/>
              <a:lstStyle/>
              <a:p>
                <a:r>
                  <a:rPr lang="en-US">
                    <a:noFill/>
                  </a:rPr>
                  <a:t> </a:t>
                </a:r>
              </a:p>
            </p:txBody>
          </p:sp>
        </mc:Fallback>
      </mc:AlternateContent>
      <p:pic>
        <p:nvPicPr>
          <p:cNvPr id="2" name="圖片 1"/>
          <p:cNvPicPr>
            <a:picLocks noChangeAspect="1"/>
          </p:cNvPicPr>
          <p:nvPr/>
        </p:nvPicPr>
        <p:blipFill>
          <a:blip r:embed="rId16"/>
          <a:stretch>
            <a:fillRect/>
          </a:stretch>
        </p:blipFill>
        <p:spPr>
          <a:xfrm>
            <a:off x="5243881" y="2594424"/>
            <a:ext cx="1057275" cy="228600"/>
          </a:xfrm>
          <a:prstGeom prst="rect">
            <a:avLst/>
          </a:prstGeom>
        </p:spPr>
      </p:pic>
      <mc:AlternateContent xmlns:mc="http://schemas.openxmlformats.org/markup-compatibility/2006" xmlns:a14="http://schemas.microsoft.com/office/drawing/2010/main">
        <mc:Choice Requires="a14">
          <p:sp>
            <p:nvSpPr>
              <p:cNvPr id="33" name="流程圖: 磁碟 32"/>
              <p:cNvSpPr/>
              <p:nvPr/>
            </p:nvSpPr>
            <p:spPr>
              <a:xfrm>
                <a:off x="4368833" y="3214259"/>
                <a:ext cx="622258" cy="648057"/>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𝑐</m:t>
                          </m:r>
                        </m:e>
                        <m:sup>
                          <m:r>
                            <a:rPr lang="en-US" altLang="zh-TW" sz="2400" i="1">
                              <a:latin typeface="Cambria Math" panose="02040503050406030204" pitchFamily="18" charset="0"/>
                            </a:rPr>
                            <m:t>′</m:t>
                          </m:r>
                        </m:sup>
                      </m:sSup>
                    </m:oMath>
                  </m:oMathPara>
                </a14:m>
                <a:endParaRPr lang="zh-TW" altLang="en-US" sz="2400" dirty="0"/>
              </a:p>
            </p:txBody>
          </p:sp>
        </mc:Choice>
        <mc:Fallback xmlns="">
          <p:sp>
            <p:nvSpPr>
              <p:cNvPr id="33" name="流程圖: 磁碟 32"/>
              <p:cNvSpPr>
                <a:spLocks noRot="1" noChangeAspect="1" noMove="1" noResize="1" noEditPoints="1" noAdjustHandles="1" noChangeArrowheads="1" noChangeShapeType="1" noTextEdit="1"/>
              </p:cNvSpPr>
              <p:nvPr/>
            </p:nvSpPr>
            <p:spPr>
              <a:xfrm>
                <a:off x="4368833" y="3214259"/>
                <a:ext cx="622258" cy="648057"/>
              </a:xfrm>
              <a:prstGeom prst="flowChartMagneticDisk">
                <a:avLst/>
              </a:prstGeom>
              <a:blipFill rotWithShape="0">
                <a:blip r:embed="rId17"/>
                <a:stretch>
                  <a:fillRect/>
                </a:stretch>
              </a:blipFill>
            </p:spPr>
            <p:txBody>
              <a:bodyPr/>
              <a:lstStyle/>
              <a:p>
                <a:r>
                  <a:rPr lang="en-US">
                    <a:noFill/>
                  </a:rPr>
                  <a:t> </a:t>
                </a:r>
              </a:p>
            </p:txBody>
          </p:sp>
        </mc:Fallback>
      </mc:AlternateContent>
      <p:sp>
        <p:nvSpPr>
          <p:cNvPr id="4" name="矩形 3"/>
          <p:cNvSpPr/>
          <p:nvPr/>
        </p:nvSpPr>
        <p:spPr>
          <a:xfrm>
            <a:off x="5168788" y="2995296"/>
            <a:ext cx="1133965" cy="247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499397" y="2842731"/>
                <a:ext cx="800732" cy="4253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𝑓</m:t>
                              </m:r>
                            </m:sub>
                          </m:sSub>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499397" y="2842731"/>
                <a:ext cx="800732" cy="425373"/>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5060119" y="3750864"/>
                <a:ext cx="941796" cy="4253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𝑐𝑓</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𝑓</m:t>
                              </m:r>
                            </m:sub>
                          </m:sSub>
                        </m:e>
                      </m:d>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5060119" y="3750864"/>
                <a:ext cx="941796" cy="425373"/>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字方塊 34"/>
              <p:cNvSpPr txBox="1"/>
              <p:nvPr/>
            </p:nvSpPr>
            <p:spPr>
              <a:xfrm>
                <a:off x="5060119" y="2873916"/>
                <a:ext cx="2197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𝑐</m:t>
                      </m:r>
                    </m:oMath>
                  </m:oMathPara>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5060119" y="2873916"/>
                <a:ext cx="219740" cy="369332"/>
              </a:xfrm>
              <a:prstGeom prst="rect">
                <a:avLst/>
              </a:prstGeom>
              <a:blipFill rotWithShape="0">
                <a:blip r:embed="rId20"/>
                <a:stretch>
                  <a:fillRect l="-16667" r="-16667"/>
                </a:stretch>
              </a:blipFill>
            </p:spPr>
            <p:txBody>
              <a:bodyPr/>
              <a:lstStyle/>
              <a:p>
                <a:r>
                  <a:rPr lang="en-US">
                    <a:noFill/>
                  </a:rPr>
                  <a:t> </a:t>
                </a:r>
              </a:p>
            </p:txBody>
          </p:sp>
        </mc:Fallback>
      </mc:AlternateContent>
    </p:spTree>
    <p:extLst>
      <p:ext uri="{BB962C8B-B14F-4D97-AF65-F5344CB8AC3E}">
        <p14:creationId xmlns:p14="http://schemas.microsoft.com/office/powerpoint/2010/main" val="25009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9" grpId="0"/>
      <p:bldP spid="20" grpId="0"/>
      <p:bldP spid="21" grpId="0"/>
      <p:bldP spid="22" grpId="0"/>
      <p:bldP spid="23" grpId="0"/>
      <p:bldP spid="24" grpId="0" animBg="1"/>
      <p:bldP spid="25" grpId="0"/>
      <p:bldP spid="29" grpId="0"/>
      <p:bldP spid="30" grpId="0"/>
      <p:bldP spid="32" grpId="0"/>
      <p:bldP spid="27" grpId="0"/>
      <p:bldP spid="31" grpId="0"/>
      <p:bldP spid="33" grpId="0" animBg="1"/>
      <p:bldP spid="18" grpId="0"/>
      <p:bldP spid="34"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方塊 10"/>
          <p:cNvSpPr txBox="1"/>
          <p:nvPr/>
        </p:nvSpPr>
        <p:spPr>
          <a:xfrm>
            <a:off x="5198460" y="6067135"/>
            <a:ext cx="483079"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x</a:t>
            </a:r>
            <a:r>
              <a:rPr lang="en-US" altLang="zh-TW" sz="2400" baseline="-25000" dirty="0"/>
              <a:t>1</a:t>
            </a:r>
            <a:endParaRPr lang="zh-TW" altLang="en-US" sz="2400" baseline="-25000" dirty="0"/>
          </a:p>
        </p:txBody>
      </p:sp>
      <p:sp>
        <p:nvSpPr>
          <p:cNvPr id="12" name="文字方塊 11"/>
          <p:cNvSpPr txBox="1"/>
          <p:nvPr/>
        </p:nvSpPr>
        <p:spPr>
          <a:xfrm>
            <a:off x="6560030" y="6067137"/>
            <a:ext cx="570185"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x</a:t>
            </a:r>
            <a:r>
              <a:rPr lang="en-US" altLang="zh-TW" sz="2400" baseline="-25000" dirty="0"/>
              <a:t>2</a:t>
            </a:r>
            <a:endParaRPr lang="zh-TW" altLang="en-US" sz="2400" baseline="-25000" dirty="0"/>
          </a:p>
        </p:txBody>
      </p:sp>
      <p:sp>
        <p:nvSpPr>
          <p:cNvPr id="4" name="文字方塊 3"/>
          <p:cNvSpPr txBox="1"/>
          <p:nvPr/>
        </p:nvSpPr>
        <p:spPr>
          <a:xfrm>
            <a:off x="7442084" y="6067135"/>
            <a:ext cx="1710813" cy="461665"/>
          </a:xfrm>
          <a:prstGeom prst="rect">
            <a:avLst/>
          </a:prstGeom>
          <a:noFill/>
        </p:spPr>
        <p:txBody>
          <a:bodyPr wrap="square" rtlCol="0">
            <a:spAutoFit/>
          </a:bodyPr>
          <a:lstStyle/>
          <a:p>
            <a:r>
              <a:rPr lang="en-US" altLang="zh-TW" sz="2400" dirty="0"/>
              <a:t>Input</a:t>
            </a:r>
            <a:endParaRPr lang="zh-TW" altLang="en-US" sz="2400" dirty="0"/>
          </a:p>
        </p:txBody>
      </p:sp>
      <p:sp>
        <p:nvSpPr>
          <p:cNvPr id="2" name="橢圓 1"/>
          <p:cNvSpPr/>
          <p:nvPr/>
        </p:nvSpPr>
        <p:spPr>
          <a:xfrm>
            <a:off x="4210050" y="3067049"/>
            <a:ext cx="1200150" cy="12001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6" name="橢圓 35"/>
          <p:cNvSpPr/>
          <p:nvPr/>
        </p:nvSpPr>
        <p:spPr>
          <a:xfrm>
            <a:off x="7097339" y="3067049"/>
            <a:ext cx="1200150" cy="12001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 name="文字方塊 2"/>
          <p:cNvSpPr txBox="1"/>
          <p:nvPr/>
        </p:nvSpPr>
        <p:spPr>
          <a:xfrm>
            <a:off x="1865677" y="247650"/>
            <a:ext cx="2944448" cy="523220"/>
          </a:xfrm>
          <a:prstGeom prst="rect">
            <a:avLst/>
          </a:prstGeom>
          <a:noFill/>
        </p:spPr>
        <p:txBody>
          <a:bodyPr wrap="square" rtlCol="0">
            <a:spAutoFit/>
          </a:bodyPr>
          <a:lstStyle/>
          <a:p>
            <a:r>
              <a:rPr lang="en-US" altLang="zh-TW" sz="2800" dirty="0"/>
              <a:t>Original Network:</a:t>
            </a:r>
            <a:endParaRPr lang="zh-TW" altLang="en-US" sz="2800" dirty="0"/>
          </a:p>
        </p:txBody>
      </p:sp>
      <p:sp>
        <p:nvSpPr>
          <p:cNvPr id="5" name="文字方塊 4"/>
          <p:cNvSpPr txBox="1"/>
          <p:nvPr/>
        </p:nvSpPr>
        <p:spPr>
          <a:xfrm>
            <a:off x="3110374" y="820576"/>
            <a:ext cx="6241571"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a:t>Simply replace the neurons with LSTM</a:t>
            </a:r>
            <a:endParaRPr lang="zh-TW" altLang="en-US" sz="2800" dirty="0"/>
          </a:p>
        </p:txBody>
      </p:sp>
      <p:sp>
        <p:nvSpPr>
          <p:cNvPr id="7" name="手繪多邊形 6"/>
          <p:cNvSpPr/>
          <p:nvPr/>
        </p:nvSpPr>
        <p:spPr>
          <a:xfrm>
            <a:off x="4360259" y="3357206"/>
            <a:ext cx="838200" cy="619836"/>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手繪多邊形 40"/>
          <p:cNvSpPr/>
          <p:nvPr/>
        </p:nvSpPr>
        <p:spPr>
          <a:xfrm>
            <a:off x="7275201" y="3325715"/>
            <a:ext cx="838200" cy="619836"/>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p:cNvCxnSpPr>
            <a:stCxn id="2" idx="0"/>
          </p:cNvCxnSpPr>
          <p:nvPr/>
        </p:nvCxnSpPr>
        <p:spPr>
          <a:xfrm flipV="1">
            <a:off x="4810125" y="2476501"/>
            <a:ext cx="0" cy="5905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7724775" y="2476501"/>
            <a:ext cx="0" cy="5905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文字方塊 47"/>
              <p:cNvSpPr txBox="1"/>
              <p:nvPr/>
            </p:nvSpPr>
            <p:spPr>
              <a:xfrm>
                <a:off x="4641207" y="2039777"/>
                <a:ext cx="3759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1</m:t>
                          </m:r>
                        </m:sub>
                      </m:sSub>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641207" y="2039777"/>
                <a:ext cx="375937" cy="369332"/>
              </a:xfrm>
              <a:prstGeom prst="rect">
                <a:avLst/>
              </a:prstGeom>
              <a:blipFill rotWithShape="0">
                <a:blip r:embed="rId3"/>
                <a:stretch>
                  <a:fillRect l="-9677" r="-6452"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533248" y="2033168"/>
                <a:ext cx="3830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533248" y="2033168"/>
                <a:ext cx="383054" cy="369332"/>
              </a:xfrm>
              <a:prstGeom prst="rect">
                <a:avLst/>
              </a:prstGeom>
              <a:blipFill rotWithShape="0">
                <a:blip r:embed="rId4"/>
                <a:stretch>
                  <a:fillRect l="-11111" r="-6349" b="-15000"/>
                </a:stretch>
              </a:blipFill>
            </p:spPr>
            <p:txBody>
              <a:bodyPr/>
              <a:lstStyle/>
              <a:p>
                <a:r>
                  <a:rPr lang="en-US">
                    <a:noFill/>
                  </a:rPr>
                  <a:t> </a:t>
                </a:r>
              </a:p>
            </p:txBody>
          </p:sp>
        </mc:Fallback>
      </mc:AlternateContent>
      <p:sp>
        <p:nvSpPr>
          <p:cNvPr id="25" name="文字方塊 24"/>
          <p:cNvSpPr txBox="1"/>
          <p:nvPr/>
        </p:nvSpPr>
        <p:spPr>
          <a:xfrm rot="5400000">
            <a:off x="4390668" y="1511468"/>
            <a:ext cx="1085850" cy="584775"/>
          </a:xfrm>
          <a:prstGeom prst="rect">
            <a:avLst/>
          </a:prstGeom>
          <a:noFill/>
        </p:spPr>
        <p:txBody>
          <a:bodyPr wrap="square" rtlCol="0">
            <a:spAutoFit/>
          </a:bodyPr>
          <a:lstStyle/>
          <a:p>
            <a:pPr algn="ctr"/>
            <a:r>
              <a:rPr lang="en-US" altLang="zh-TW" sz="3200" dirty="0"/>
              <a:t>……</a:t>
            </a:r>
            <a:endParaRPr lang="zh-TW" altLang="en-US" sz="3200" dirty="0"/>
          </a:p>
        </p:txBody>
      </p:sp>
      <p:sp>
        <p:nvSpPr>
          <p:cNvPr id="52" name="文字方塊 51"/>
          <p:cNvSpPr txBox="1"/>
          <p:nvPr/>
        </p:nvSpPr>
        <p:spPr>
          <a:xfrm rot="5400000">
            <a:off x="7297139" y="1511468"/>
            <a:ext cx="1085850" cy="584775"/>
          </a:xfrm>
          <a:prstGeom prst="rect">
            <a:avLst/>
          </a:prstGeom>
          <a:noFill/>
        </p:spPr>
        <p:txBody>
          <a:bodyPr wrap="square" rtlCol="0">
            <a:spAutoFit/>
          </a:bodyPr>
          <a:lstStyle/>
          <a:p>
            <a:pPr algn="ctr"/>
            <a:r>
              <a:rPr lang="en-US" altLang="zh-TW" sz="3200" dirty="0"/>
              <a:t>……</a:t>
            </a:r>
            <a:endParaRPr lang="zh-TW" altLang="en-US" sz="3200" dirty="0"/>
          </a:p>
        </p:txBody>
      </p:sp>
      <mc:AlternateContent xmlns:mc="http://schemas.openxmlformats.org/markup-compatibility/2006" xmlns:a14="http://schemas.microsoft.com/office/drawing/2010/main">
        <mc:Choice Requires="a14">
          <p:sp>
            <p:nvSpPr>
              <p:cNvPr id="53" name="文字方塊 52"/>
              <p:cNvSpPr txBox="1"/>
              <p:nvPr/>
            </p:nvSpPr>
            <p:spPr>
              <a:xfrm>
                <a:off x="4471504" y="4209044"/>
                <a:ext cx="3459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4471504" y="4209044"/>
                <a:ext cx="345992" cy="369332"/>
              </a:xfrm>
              <a:prstGeom prst="rect">
                <a:avLst/>
              </a:prstGeom>
              <a:blipFill rotWithShape="0">
                <a:blip r:embed="rId5"/>
                <a:stretch>
                  <a:fillRect l="-12500" r="-892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7711453" y="4235475"/>
                <a:ext cx="3531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7711453" y="4235475"/>
                <a:ext cx="353109" cy="369332"/>
              </a:xfrm>
              <a:prstGeom prst="rect">
                <a:avLst/>
              </a:prstGeom>
              <a:blipFill rotWithShape="0">
                <a:blip r:embed="rId6"/>
                <a:stretch>
                  <a:fillRect l="-10345" r="-6897" b="-15000"/>
                </a:stretch>
              </a:blipFill>
            </p:spPr>
            <p:txBody>
              <a:bodyPr/>
              <a:lstStyle/>
              <a:p>
                <a:r>
                  <a:rPr lang="en-US">
                    <a:noFill/>
                  </a:rPr>
                  <a:t> </a:t>
                </a:r>
              </a:p>
            </p:txBody>
          </p:sp>
        </mc:Fallback>
      </mc:AlternateContent>
      <p:cxnSp>
        <p:nvCxnSpPr>
          <p:cNvPr id="56" name="直線單箭頭接點 55"/>
          <p:cNvCxnSpPr>
            <a:endCxn id="2" idx="4"/>
          </p:cNvCxnSpPr>
          <p:nvPr/>
        </p:nvCxnSpPr>
        <p:spPr>
          <a:xfrm flipH="1" flipV="1">
            <a:off x="4810126" y="4267199"/>
            <a:ext cx="600075" cy="17999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11" idx="0"/>
            <a:endCxn id="36" idx="4"/>
          </p:cNvCxnSpPr>
          <p:nvPr/>
        </p:nvCxnSpPr>
        <p:spPr>
          <a:xfrm flipV="1">
            <a:off x="5440000" y="4267200"/>
            <a:ext cx="2257415" cy="17999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endCxn id="2" idx="4"/>
          </p:cNvCxnSpPr>
          <p:nvPr/>
        </p:nvCxnSpPr>
        <p:spPr>
          <a:xfrm flipH="1" flipV="1">
            <a:off x="4810125" y="4267199"/>
            <a:ext cx="2013386" cy="17999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endCxn id="36" idx="4"/>
          </p:cNvCxnSpPr>
          <p:nvPr/>
        </p:nvCxnSpPr>
        <p:spPr>
          <a:xfrm flipV="1">
            <a:off x="6841344" y="4267199"/>
            <a:ext cx="856071" cy="17999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5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 grpId="0"/>
      <p:bldP spid="2" grpId="0" animBg="1"/>
      <p:bldP spid="36" grpId="0" animBg="1"/>
      <p:bldP spid="3" grpId="0"/>
      <p:bldP spid="5" grpId="0"/>
      <p:bldP spid="7" grpId="0" animBg="1"/>
      <p:bldP spid="41" grpId="0" animBg="1"/>
      <p:bldP spid="48" grpId="0"/>
      <p:bldP spid="50" grpId="0"/>
      <p:bldP spid="25" grpId="0"/>
      <p:bldP spid="52" grpId="0"/>
      <p:bldP spid="53" grpId="0"/>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3"/>
          <a:stretch>
            <a:fillRect/>
          </a:stretch>
        </p:blipFill>
        <p:spPr>
          <a:xfrm>
            <a:off x="2943430" y="464079"/>
            <a:ext cx="2763125" cy="3628103"/>
          </a:xfrm>
          <a:prstGeom prst="rect">
            <a:avLst/>
          </a:prstGeom>
        </p:spPr>
      </p:pic>
      <p:pic>
        <p:nvPicPr>
          <p:cNvPr id="10" name="圖片 9"/>
          <p:cNvPicPr>
            <a:picLocks noChangeAspect="1"/>
          </p:cNvPicPr>
          <p:nvPr/>
        </p:nvPicPr>
        <p:blipFill>
          <a:blip r:embed="rId3"/>
          <a:stretch>
            <a:fillRect/>
          </a:stretch>
        </p:blipFill>
        <p:spPr>
          <a:xfrm>
            <a:off x="7271297" y="428302"/>
            <a:ext cx="2763125" cy="3628103"/>
          </a:xfrm>
          <a:prstGeom prst="rect">
            <a:avLst/>
          </a:prstGeom>
        </p:spPr>
      </p:pic>
      <p:sp>
        <p:nvSpPr>
          <p:cNvPr id="11" name="文字方塊 10"/>
          <p:cNvSpPr txBox="1"/>
          <p:nvPr/>
        </p:nvSpPr>
        <p:spPr>
          <a:xfrm>
            <a:off x="5198460" y="6067135"/>
            <a:ext cx="483079"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x</a:t>
            </a:r>
            <a:r>
              <a:rPr lang="en-US" altLang="zh-TW" sz="2400" baseline="-25000" dirty="0"/>
              <a:t>1</a:t>
            </a:r>
            <a:endParaRPr lang="zh-TW" altLang="en-US" sz="2400" baseline="-25000" dirty="0"/>
          </a:p>
        </p:txBody>
      </p:sp>
      <p:sp>
        <p:nvSpPr>
          <p:cNvPr id="12" name="文字方塊 11"/>
          <p:cNvSpPr txBox="1"/>
          <p:nvPr/>
        </p:nvSpPr>
        <p:spPr>
          <a:xfrm>
            <a:off x="6560030" y="6067137"/>
            <a:ext cx="570185"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x</a:t>
            </a:r>
            <a:r>
              <a:rPr lang="en-US" altLang="zh-TW" sz="2400" baseline="-25000" dirty="0"/>
              <a:t>2</a:t>
            </a:r>
            <a:endParaRPr lang="zh-TW" altLang="en-US" sz="2400" baseline="-25000" dirty="0"/>
          </a:p>
        </p:txBody>
      </p:sp>
      <p:sp>
        <p:nvSpPr>
          <p:cNvPr id="14" name="文字方塊 13"/>
          <p:cNvSpPr txBox="1"/>
          <p:nvPr/>
        </p:nvSpPr>
        <p:spPr>
          <a:xfrm>
            <a:off x="4188228" y="4056405"/>
            <a:ext cx="483079"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TW" sz="2400" dirty="0"/>
              <a:t>+</a:t>
            </a:r>
            <a:endParaRPr lang="zh-TW" altLang="en-US" sz="2400" baseline="-25000" dirty="0"/>
          </a:p>
        </p:txBody>
      </p:sp>
      <p:sp>
        <p:nvSpPr>
          <p:cNvPr id="15" name="文字方塊 14"/>
          <p:cNvSpPr txBox="1"/>
          <p:nvPr/>
        </p:nvSpPr>
        <p:spPr>
          <a:xfrm>
            <a:off x="2479401" y="2722905"/>
            <a:ext cx="483079"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TW" sz="2400" dirty="0"/>
              <a:t>+</a:t>
            </a:r>
            <a:endParaRPr lang="zh-TW" altLang="en-US" sz="2400" baseline="-25000" dirty="0"/>
          </a:p>
        </p:txBody>
      </p:sp>
      <p:sp>
        <p:nvSpPr>
          <p:cNvPr id="16" name="文字方塊 15"/>
          <p:cNvSpPr txBox="1"/>
          <p:nvPr/>
        </p:nvSpPr>
        <p:spPr>
          <a:xfrm>
            <a:off x="5687505" y="2028246"/>
            <a:ext cx="483079"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TW" sz="2400" dirty="0"/>
              <a:t>+</a:t>
            </a:r>
            <a:endParaRPr lang="zh-TW" altLang="en-US" sz="2400" baseline="-25000" dirty="0"/>
          </a:p>
        </p:txBody>
      </p:sp>
      <p:sp>
        <p:nvSpPr>
          <p:cNvPr id="17" name="文字方塊 16"/>
          <p:cNvSpPr txBox="1"/>
          <p:nvPr/>
        </p:nvSpPr>
        <p:spPr>
          <a:xfrm>
            <a:off x="2460351" y="756156"/>
            <a:ext cx="483079"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TW" sz="2400" dirty="0"/>
              <a:t>+</a:t>
            </a:r>
            <a:endParaRPr lang="zh-TW" altLang="en-US" sz="2400" baseline="-25000" dirty="0"/>
          </a:p>
        </p:txBody>
      </p:sp>
      <p:sp>
        <p:nvSpPr>
          <p:cNvPr id="18" name="文字方塊 17"/>
          <p:cNvSpPr txBox="1"/>
          <p:nvPr/>
        </p:nvSpPr>
        <p:spPr>
          <a:xfrm>
            <a:off x="8535145" y="3977972"/>
            <a:ext cx="483079"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TW" sz="2400" dirty="0"/>
              <a:t>+</a:t>
            </a:r>
            <a:endParaRPr lang="zh-TW" altLang="en-US" sz="2400" baseline="-25000" dirty="0"/>
          </a:p>
        </p:txBody>
      </p:sp>
      <p:sp>
        <p:nvSpPr>
          <p:cNvPr id="19" name="文字方塊 18"/>
          <p:cNvSpPr txBox="1"/>
          <p:nvPr/>
        </p:nvSpPr>
        <p:spPr>
          <a:xfrm>
            <a:off x="6826318" y="2644472"/>
            <a:ext cx="483079"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TW" sz="2400" dirty="0"/>
              <a:t>+</a:t>
            </a:r>
            <a:endParaRPr lang="zh-TW" altLang="en-US" sz="2400" baseline="-25000" dirty="0"/>
          </a:p>
        </p:txBody>
      </p:sp>
      <p:sp>
        <p:nvSpPr>
          <p:cNvPr id="20" name="文字方塊 19"/>
          <p:cNvSpPr txBox="1"/>
          <p:nvPr/>
        </p:nvSpPr>
        <p:spPr>
          <a:xfrm>
            <a:off x="10034422" y="1949813"/>
            <a:ext cx="483079"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TW" sz="2400" dirty="0"/>
              <a:t>+</a:t>
            </a:r>
            <a:endParaRPr lang="zh-TW" altLang="en-US" sz="2400" baseline="-25000" dirty="0"/>
          </a:p>
        </p:txBody>
      </p:sp>
      <p:sp>
        <p:nvSpPr>
          <p:cNvPr id="21" name="文字方塊 20"/>
          <p:cNvSpPr txBox="1"/>
          <p:nvPr/>
        </p:nvSpPr>
        <p:spPr>
          <a:xfrm>
            <a:off x="6892988" y="649254"/>
            <a:ext cx="483079"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TW" sz="2400" dirty="0"/>
              <a:t>+</a:t>
            </a:r>
            <a:endParaRPr lang="zh-TW" altLang="en-US" sz="2400" baseline="-25000" dirty="0"/>
          </a:p>
        </p:txBody>
      </p:sp>
      <p:sp>
        <p:nvSpPr>
          <p:cNvPr id="4" name="文字方塊 3"/>
          <p:cNvSpPr txBox="1"/>
          <p:nvPr/>
        </p:nvSpPr>
        <p:spPr>
          <a:xfrm>
            <a:off x="7442084" y="6067135"/>
            <a:ext cx="1710813" cy="461665"/>
          </a:xfrm>
          <a:prstGeom prst="rect">
            <a:avLst/>
          </a:prstGeom>
          <a:noFill/>
        </p:spPr>
        <p:txBody>
          <a:bodyPr wrap="square" rtlCol="0">
            <a:spAutoFit/>
          </a:bodyPr>
          <a:lstStyle/>
          <a:p>
            <a:r>
              <a:rPr lang="en-US" altLang="zh-TW" sz="2400" dirty="0"/>
              <a:t>Input</a:t>
            </a:r>
            <a:endParaRPr lang="zh-TW" altLang="en-US" sz="2400" dirty="0"/>
          </a:p>
        </p:txBody>
      </p:sp>
      <p:sp>
        <p:nvSpPr>
          <p:cNvPr id="22" name="手繪多邊形 21"/>
          <p:cNvSpPr/>
          <p:nvPr/>
        </p:nvSpPr>
        <p:spPr>
          <a:xfrm>
            <a:off x="4382007" y="4518070"/>
            <a:ext cx="1075364" cy="1563417"/>
          </a:xfrm>
          <a:custGeom>
            <a:avLst/>
            <a:gdLst>
              <a:gd name="connsiteX0" fmla="*/ 1204685 w 1204685"/>
              <a:gd name="connsiteY0" fmla="*/ 899886 h 899886"/>
              <a:gd name="connsiteX1" fmla="*/ 0 w 1204685"/>
              <a:gd name="connsiteY1" fmla="*/ 0 h 899886"/>
            </a:gdLst>
            <a:ahLst/>
            <a:cxnLst>
              <a:cxn ang="0">
                <a:pos x="connsiteX0" y="connsiteY0"/>
              </a:cxn>
              <a:cxn ang="0">
                <a:pos x="connsiteX1" y="connsiteY1"/>
              </a:cxn>
            </a:cxnLst>
            <a:rect l="l" t="t" r="r" b="b"/>
            <a:pathLst>
              <a:path w="1204685" h="899886">
                <a:moveTo>
                  <a:pt x="1204685" y="899886"/>
                </a:moveTo>
                <a:lnTo>
                  <a:pt x="0" y="0"/>
                </a:lnTo>
              </a:path>
            </a:pathLst>
          </a:custGeom>
          <a:noFill/>
          <a:ln w="381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手繪多邊形 22"/>
          <p:cNvSpPr/>
          <p:nvPr/>
        </p:nvSpPr>
        <p:spPr>
          <a:xfrm>
            <a:off x="4382008" y="4485129"/>
            <a:ext cx="2463115" cy="1561686"/>
          </a:xfrm>
          <a:custGeom>
            <a:avLst/>
            <a:gdLst>
              <a:gd name="connsiteX0" fmla="*/ 2627085 w 2668189"/>
              <a:gd name="connsiteY0" fmla="*/ 870857 h 890814"/>
              <a:gd name="connsiteX1" fmla="*/ 2481943 w 2668189"/>
              <a:gd name="connsiteY1" fmla="*/ 841829 h 890814"/>
              <a:gd name="connsiteX2" fmla="*/ 0 w 2668189"/>
              <a:gd name="connsiteY2" fmla="*/ 0 h 890814"/>
            </a:gdLst>
            <a:ahLst/>
            <a:cxnLst>
              <a:cxn ang="0">
                <a:pos x="connsiteX0" y="connsiteY0"/>
              </a:cxn>
              <a:cxn ang="0">
                <a:pos x="connsiteX1" y="connsiteY1"/>
              </a:cxn>
              <a:cxn ang="0">
                <a:pos x="connsiteX2" y="connsiteY2"/>
              </a:cxn>
            </a:cxnLst>
            <a:rect l="l" t="t" r="r" b="b"/>
            <a:pathLst>
              <a:path w="2668189" h="890814">
                <a:moveTo>
                  <a:pt x="2627085" y="870857"/>
                </a:moveTo>
                <a:cubicBezTo>
                  <a:pt x="2773437" y="928914"/>
                  <a:pt x="2481943" y="841829"/>
                  <a:pt x="2481943" y="841829"/>
                </a:cubicBezTo>
                <a:lnTo>
                  <a:pt x="0" y="0"/>
                </a:lnTo>
              </a:path>
            </a:pathLst>
          </a:custGeom>
          <a:noFill/>
          <a:ln w="381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手繪多邊形 23"/>
          <p:cNvSpPr/>
          <p:nvPr/>
        </p:nvSpPr>
        <p:spPr>
          <a:xfrm>
            <a:off x="5399315" y="2504588"/>
            <a:ext cx="477665" cy="3562384"/>
          </a:xfrm>
          <a:custGeom>
            <a:avLst/>
            <a:gdLst>
              <a:gd name="connsiteX0" fmla="*/ 0 w 333829"/>
              <a:gd name="connsiteY0" fmla="*/ 2902857 h 2902857"/>
              <a:gd name="connsiteX1" fmla="*/ 333829 w 333829"/>
              <a:gd name="connsiteY1" fmla="*/ 0 h 2902857"/>
            </a:gdLst>
            <a:ahLst/>
            <a:cxnLst>
              <a:cxn ang="0">
                <a:pos x="connsiteX0" y="connsiteY0"/>
              </a:cxn>
              <a:cxn ang="0">
                <a:pos x="connsiteX1" y="connsiteY1"/>
              </a:cxn>
            </a:cxnLst>
            <a:rect l="l" t="t" r="r" b="b"/>
            <a:pathLst>
              <a:path w="333829" h="2902857">
                <a:moveTo>
                  <a:pt x="0" y="2902857"/>
                </a:moveTo>
                <a:lnTo>
                  <a:pt x="333829" y="0"/>
                </a:lnTo>
              </a:path>
            </a:pathLst>
          </a:custGeom>
          <a:noFill/>
          <a:ln w="38100">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p:cNvCxnSpPr>
            <a:stCxn id="12" idx="0"/>
            <a:endCxn id="16" idx="2"/>
          </p:cNvCxnSpPr>
          <p:nvPr/>
        </p:nvCxnSpPr>
        <p:spPr>
          <a:xfrm flipH="1" flipV="1">
            <a:off x="5929044" y="2489910"/>
            <a:ext cx="916078" cy="3577226"/>
          </a:xfrm>
          <a:prstGeom prst="straightConnector1">
            <a:avLst/>
          </a:prstGeom>
          <a:ln w="3810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手繪多邊形 37"/>
          <p:cNvSpPr/>
          <p:nvPr/>
        </p:nvSpPr>
        <p:spPr>
          <a:xfrm>
            <a:off x="1605280" y="1097280"/>
            <a:ext cx="3779520" cy="4998720"/>
          </a:xfrm>
          <a:custGeom>
            <a:avLst/>
            <a:gdLst>
              <a:gd name="connsiteX0" fmla="*/ 3779520 w 3779520"/>
              <a:gd name="connsiteY0" fmla="*/ 4998720 h 4998720"/>
              <a:gd name="connsiteX1" fmla="*/ 3657600 w 3779520"/>
              <a:gd name="connsiteY1" fmla="*/ 4978400 h 4998720"/>
              <a:gd name="connsiteX2" fmla="*/ 3596640 w 3779520"/>
              <a:gd name="connsiteY2" fmla="*/ 4958080 h 4998720"/>
              <a:gd name="connsiteX3" fmla="*/ 2722880 w 3779520"/>
              <a:gd name="connsiteY3" fmla="*/ 4917440 h 4998720"/>
              <a:gd name="connsiteX4" fmla="*/ 2600960 w 3779520"/>
              <a:gd name="connsiteY4" fmla="*/ 4897120 h 4998720"/>
              <a:gd name="connsiteX5" fmla="*/ 2458720 w 3779520"/>
              <a:gd name="connsiteY5" fmla="*/ 4876800 h 4998720"/>
              <a:gd name="connsiteX6" fmla="*/ 2397760 w 3779520"/>
              <a:gd name="connsiteY6" fmla="*/ 4836160 h 4998720"/>
              <a:gd name="connsiteX7" fmla="*/ 2275840 w 3779520"/>
              <a:gd name="connsiteY7" fmla="*/ 4815840 h 4998720"/>
              <a:gd name="connsiteX8" fmla="*/ 1991360 w 3779520"/>
              <a:gd name="connsiteY8" fmla="*/ 4754880 h 4998720"/>
              <a:gd name="connsiteX9" fmla="*/ 1828800 w 3779520"/>
              <a:gd name="connsiteY9" fmla="*/ 4734560 h 4998720"/>
              <a:gd name="connsiteX10" fmla="*/ 1605280 w 3779520"/>
              <a:gd name="connsiteY10" fmla="*/ 4693920 h 4998720"/>
              <a:gd name="connsiteX11" fmla="*/ 1503680 w 3779520"/>
              <a:gd name="connsiteY11" fmla="*/ 4673600 h 4998720"/>
              <a:gd name="connsiteX12" fmla="*/ 1442720 w 3779520"/>
              <a:gd name="connsiteY12" fmla="*/ 4653280 h 4998720"/>
              <a:gd name="connsiteX13" fmla="*/ 1300480 w 3779520"/>
              <a:gd name="connsiteY13" fmla="*/ 4632960 h 4998720"/>
              <a:gd name="connsiteX14" fmla="*/ 1158240 w 3779520"/>
              <a:gd name="connsiteY14" fmla="*/ 4592320 h 4998720"/>
              <a:gd name="connsiteX15" fmla="*/ 1097280 w 3779520"/>
              <a:gd name="connsiteY15" fmla="*/ 4572000 h 4998720"/>
              <a:gd name="connsiteX16" fmla="*/ 995680 w 3779520"/>
              <a:gd name="connsiteY16" fmla="*/ 4551680 h 4998720"/>
              <a:gd name="connsiteX17" fmla="*/ 934720 w 3779520"/>
              <a:gd name="connsiteY17" fmla="*/ 4531360 h 4998720"/>
              <a:gd name="connsiteX18" fmla="*/ 751840 w 3779520"/>
              <a:gd name="connsiteY18" fmla="*/ 4490720 h 4998720"/>
              <a:gd name="connsiteX19" fmla="*/ 650240 w 3779520"/>
              <a:gd name="connsiteY19" fmla="*/ 4368800 h 4998720"/>
              <a:gd name="connsiteX20" fmla="*/ 589280 w 3779520"/>
              <a:gd name="connsiteY20" fmla="*/ 4348480 h 4998720"/>
              <a:gd name="connsiteX21" fmla="*/ 528320 w 3779520"/>
              <a:gd name="connsiteY21" fmla="*/ 4226560 h 4998720"/>
              <a:gd name="connsiteX22" fmla="*/ 467360 w 3779520"/>
              <a:gd name="connsiteY22" fmla="*/ 4165600 h 4998720"/>
              <a:gd name="connsiteX23" fmla="*/ 386080 w 3779520"/>
              <a:gd name="connsiteY23" fmla="*/ 4043680 h 4998720"/>
              <a:gd name="connsiteX24" fmla="*/ 345440 w 3779520"/>
              <a:gd name="connsiteY24" fmla="*/ 3982720 h 4998720"/>
              <a:gd name="connsiteX25" fmla="*/ 325120 w 3779520"/>
              <a:gd name="connsiteY25" fmla="*/ 3881120 h 4998720"/>
              <a:gd name="connsiteX26" fmla="*/ 284480 w 3779520"/>
              <a:gd name="connsiteY26" fmla="*/ 3637280 h 4998720"/>
              <a:gd name="connsiteX27" fmla="*/ 264160 w 3779520"/>
              <a:gd name="connsiteY27" fmla="*/ 3474720 h 4998720"/>
              <a:gd name="connsiteX28" fmla="*/ 243840 w 3779520"/>
              <a:gd name="connsiteY28" fmla="*/ 3149600 h 4998720"/>
              <a:gd name="connsiteX29" fmla="*/ 203200 w 3779520"/>
              <a:gd name="connsiteY29" fmla="*/ 3027680 h 4998720"/>
              <a:gd name="connsiteX30" fmla="*/ 162560 w 3779520"/>
              <a:gd name="connsiteY30" fmla="*/ 2844800 h 4998720"/>
              <a:gd name="connsiteX31" fmla="*/ 121920 w 3779520"/>
              <a:gd name="connsiteY31" fmla="*/ 2783840 h 4998720"/>
              <a:gd name="connsiteX32" fmla="*/ 60960 w 3779520"/>
              <a:gd name="connsiteY32" fmla="*/ 2560320 h 4998720"/>
              <a:gd name="connsiteX33" fmla="*/ 40640 w 3779520"/>
              <a:gd name="connsiteY33" fmla="*/ 2275840 h 4998720"/>
              <a:gd name="connsiteX34" fmla="*/ 20320 w 3779520"/>
              <a:gd name="connsiteY34" fmla="*/ 2174240 h 4998720"/>
              <a:gd name="connsiteX35" fmla="*/ 0 w 3779520"/>
              <a:gd name="connsiteY35" fmla="*/ 1645920 h 4998720"/>
              <a:gd name="connsiteX36" fmla="*/ 40640 w 3779520"/>
              <a:gd name="connsiteY36" fmla="*/ 568960 h 4998720"/>
              <a:gd name="connsiteX37" fmla="*/ 60960 w 3779520"/>
              <a:gd name="connsiteY37" fmla="*/ 447040 h 4998720"/>
              <a:gd name="connsiteX38" fmla="*/ 182880 w 3779520"/>
              <a:gd name="connsiteY38" fmla="*/ 325120 h 4998720"/>
              <a:gd name="connsiteX39" fmla="*/ 304800 w 3779520"/>
              <a:gd name="connsiteY39" fmla="*/ 243840 h 4998720"/>
              <a:gd name="connsiteX40" fmla="*/ 447040 w 3779520"/>
              <a:gd name="connsiteY40" fmla="*/ 162560 h 4998720"/>
              <a:gd name="connsiteX41" fmla="*/ 711200 w 3779520"/>
              <a:gd name="connsiteY41" fmla="*/ 101600 h 4998720"/>
              <a:gd name="connsiteX42" fmla="*/ 873760 w 3779520"/>
              <a:gd name="connsiteY42" fmla="*/ 0 h 499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79520" h="4998720">
                <a:moveTo>
                  <a:pt x="3779520" y="4998720"/>
                </a:moveTo>
                <a:cubicBezTo>
                  <a:pt x="3738880" y="4991947"/>
                  <a:pt x="3697819" y="4987338"/>
                  <a:pt x="3657600" y="4978400"/>
                </a:cubicBezTo>
                <a:cubicBezTo>
                  <a:pt x="3636691" y="4973754"/>
                  <a:pt x="3617871" y="4960911"/>
                  <a:pt x="3596640" y="4958080"/>
                </a:cubicBezTo>
                <a:cubicBezTo>
                  <a:pt x="3367631" y="4927545"/>
                  <a:pt x="2856868" y="4921762"/>
                  <a:pt x="2722880" y="4917440"/>
                </a:cubicBezTo>
                <a:lnTo>
                  <a:pt x="2600960" y="4897120"/>
                </a:lnTo>
                <a:cubicBezTo>
                  <a:pt x="2553622" y="4889837"/>
                  <a:pt x="2504595" y="4890562"/>
                  <a:pt x="2458720" y="4876800"/>
                </a:cubicBezTo>
                <a:cubicBezTo>
                  <a:pt x="2435328" y="4869783"/>
                  <a:pt x="2420928" y="4843883"/>
                  <a:pt x="2397760" y="4836160"/>
                </a:cubicBezTo>
                <a:cubicBezTo>
                  <a:pt x="2358674" y="4823131"/>
                  <a:pt x="2316240" y="4823920"/>
                  <a:pt x="2275840" y="4815840"/>
                </a:cubicBezTo>
                <a:cubicBezTo>
                  <a:pt x="2121912" y="4785054"/>
                  <a:pt x="2235883" y="4785445"/>
                  <a:pt x="1991360" y="4754880"/>
                </a:cubicBezTo>
                <a:lnTo>
                  <a:pt x="1828800" y="4734560"/>
                </a:lnTo>
                <a:cubicBezTo>
                  <a:pt x="1704447" y="4693109"/>
                  <a:pt x="1818635" y="4726744"/>
                  <a:pt x="1605280" y="4693920"/>
                </a:cubicBezTo>
                <a:cubicBezTo>
                  <a:pt x="1571144" y="4688668"/>
                  <a:pt x="1537186" y="4681977"/>
                  <a:pt x="1503680" y="4673600"/>
                </a:cubicBezTo>
                <a:cubicBezTo>
                  <a:pt x="1482900" y="4668405"/>
                  <a:pt x="1463723" y="4657481"/>
                  <a:pt x="1442720" y="4653280"/>
                </a:cubicBezTo>
                <a:cubicBezTo>
                  <a:pt x="1395755" y="4643887"/>
                  <a:pt x="1347893" y="4639733"/>
                  <a:pt x="1300480" y="4632960"/>
                </a:cubicBezTo>
                <a:cubicBezTo>
                  <a:pt x="1154319" y="4584240"/>
                  <a:pt x="1336844" y="4643350"/>
                  <a:pt x="1158240" y="4592320"/>
                </a:cubicBezTo>
                <a:cubicBezTo>
                  <a:pt x="1137645" y="4586436"/>
                  <a:pt x="1118060" y="4577195"/>
                  <a:pt x="1097280" y="4572000"/>
                </a:cubicBezTo>
                <a:cubicBezTo>
                  <a:pt x="1063774" y="4563623"/>
                  <a:pt x="1029186" y="4560057"/>
                  <a:pt x="995680" y="4551680"/>
                </a:cubicBezTo>
                <a:cubicBezTo>
                  <a:pt x="974900" y="4546485"/>
                  <a:pt x="955629" y="4536006"/>
                  <a:pt x="934720" y="4531360"/>
                </a:cubicBezTo>
                <a:cubicBezTo>
                  <a:pt x="720148" y="4483677"/>
                  <a:pt x="889070" y="4536463"/>
                  <a:pt x="751840" y="4490720"/>
                </a:cubicBezTo>
                <a:cubicBezTo>
                  <a:pt x="721852" y="4445738"/>
                  <a:pt x="697177" y="4400091"/>
                  <a:pt x="650240" y="4368800"/>
                </a:cubicBezTo>
                <a:cubicBezTo>
                  <a:pt x="632418" y="4356919"/>
                  <a:pt x="609600" y="4355253"/>
                  <a:pt x="589280" y="4348480"/>
                </a:cubicBezTo>
                <a:cubicBezTo>
                  <a:pt x="568915" y="4287384"/>
                  <a:pt x="572088" y="4279081"/>
                  <a:pt x="528320" y="4226560"/>
                </a:cubicBezTo>
                <a:cubicBezTo>
                  <a:pt x="509923" y="4204484"/>
                  <a:pt x="485003" y="4188283"/>
                  <a:pt x="467360" y="4165600"/>
                </a:cubicBezTo>
                <a:cubicBezTo>
                  <a:pt x="437373" y="4127046"/>
                  <a:pt x="413173" y="4084320"/>
                  <a:pt x="386080" y="4043680"/>
                </a:cubicBezTo>
                <a:lnTo>
                  <a:pt x="345440" y="3982720"/>
                </a:lnTo>
                <a:cubicBezTo>
                  <a:pt x="338667" y="3948853"/>
                  <a:pt x="330004" y="3915310"/>
                  <a:pt x="325120" y="3881120"/>
                </a:cubicBezTo>
                <a:cubicBezTo>
                  <a:pt x="291092" y="3642924"/>
                  <a:pt x="328157" y="3768311"/>
                  <a:pt x="284480" y="3637280"/>
                </a:cubicBezTo>
                <a:cubicBezTo>
                  <a:pt x="277707" y="3583093"/>
                  <a:pt x="268695" y="3529140"/>
                  <a:pt x="264160" y="3474720"/>
                </a:cubicBezTo>
                <a:cubicBezTo>
                  <a:pt x="255143" y="3366510"/>
                  <a:pt x="258511" y="3257189"/>
                  <a:pt x="243840" y="3149600"/>
                </a:cubicBezTo>
                <a:cubicBezTo>
                  <a:pt x="238052" y="3107154"/>
                  <a:pt x="210243" y="3069935"/>
                  <a:pt x="203200" y="3027680"/>
                </a:cubicBezTo>
                <a:cubicBezTo>
                  <a:pt x="195396" y="2980854"/>
                  <a:pt x="187572" y="2894823"/>
                  <a:pt x="162560" y="2844800"/>
                </a:cubicBezTo>
                <a:cubicBezTo>
                  <a:pt x="151638" y="2822957"/>
                  <a:pt x="131839" y="2806157"/>
                  <a:pt x="121920" y="2783840"/>
                </a:cubicBezTo>
                <a:cubicBezTo>
                  <a:pt x="84421" y="2699466"/>
                  <a:pt x="78344" y="2647240"/>
                  <a:pt x="60960" y="2560320"/>
                </a:cubicBezTo>
                <a:cubicBezTo>
                  <a:pt x="54187" y="2465493"/>
                  <a:pt x="50592" y="2370386"/>
                  <a:pt x="40640" y="2275840"/>
                </a:cubicBezTo>
                <a:cubicBezTo>
                  <a:pt x="37024" y="2241492"/>
                  <a:pt x="22544" y="2208706"/>
                  <a:pt x="20320" y="2174240"/>
                </a:cubicBezTo>
                <a:cubicBezTo>
                  <a:pt x="8973" y="1998369"/>
                  <a:pt x="6773" y="1822027"/>
                  <a:pt x="0" y="1645920"/>
                </a:cubicBezTo>
                <a:cubicBezTo>
                  <a:pt x="7504" y="1360760"/>
                  <a:pt x="9321" y="897813"/>
                  <a:pt x="40640" y="568960"/>
                </a:cubicBezTo>
                <a:cubicBezTo>
                  <a:pt x="44546" y="527945"/>
                  <a:pt x="40200" y="482628"/>
                  <a:pt x="60960" y="447040"/>
                </a:cubicBezTo>
                <a:cubicBezTo>
                  <a:pt x="89919" y="397395"/>
                  <a:pt x="135059" y="357001"/>
                  <a:pt x="182880" y="325120"/>
                </a:cubicBezTo>
                <a:lnTo>
                  <a:pt x="304800" y="243840"/>
                </a:lnTo>
                <a:cubicBezTo>
                  <a:pt x="359786" y="207183"/>
                  <a:pt x="382588" y="188341"/>
                  <a:pt x="447040" y="162560"/>
                </a:cubicBezTo>
                <a:cubicBezTo>
                  <a:pt x="571008" y="112973"/>
                  <a:pt x="575062" y="121048"/>
                  <a:pt x="711200" y="101600"/>
                </a:cubicBezTo>
                <a:cubicBezTo>
                  <a:pt x="845722" y="11919"/>
                  <a:pt x="789433" y="42163"/>
                  <a:pt x="873760" y="0"/>
                </a:cubicBezTo>
              </a:path>
            </a:pathLst>
          </a:custGeom>
          <a:noFill/>
          <a:ln w="3810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手繪多邊形 39"/>
          <p:cNvSpPr/>
          <p:nvPr/>
        </p:nvSpPr>
        <p:spPr>
          <a:xfrm>
            <a:off x="1930400" y="1158224"/>
            <a:ext cx="4754880" cy="4917457"/>
          </a:xfrm>
          <a:custGeom>
            <a:avLst/>
            <a:gdLst>
              <a:gd name="connsiteX0" fmla="*/ 4754880 w 4754880"/>
              <a:gd name="connsiteY0" fmla="*/ 4917457 h 4917457"/>
              <a:gd name="connsiteX1" fmla="*/ 4592320 w 4754880"/>
              <a:gd name="connsiteY1" fmla="*/ 4897137 h 4917457"/>
              <a:gd name="connsiteX2" fmla="*/ 4287520 w 4754880"/>
              <a:gd name="connsiteY2" fmla="*/ 4876817 h 4917457"/>
              <a:gd name="connsiteX3" fmla="*/ 3881120 w 4754880"/>
              <a:gd name="connsiteY3" fmla="*/ 4754897 h 4917457"/>
              <a:gd name="connsiteX4" fmla="*/ 3515360 w 4754880"/>
              <a:gd name="connsiteY4" fmla="*/ 4673617 h 4917457"/>
              <a:gd name="connsiteX5" fmla="*/ 3312160 w 4754880"/>
              <a:gd name="connsiteY5" fmla="*/ 4632977 h 4917457"/>
              <a:gd name="connsiteX6" fmla="*/ 3108960 w 4754880"/>
              <a:gd name="connsiteY6" fmla="*/ 4531377 h 4917457"/>
              <a:gd name="connsiteX7" fmla="*/ 2966720 w 4754880"/>
              <a:gd name="connsiteY7" fmla="*/ 4490737 h 4917457"/>
              <a:gd name="connsiteX8" fmla="*/ 2661920 w 4754880"/>
              <a:gd name="connsiteY8" fmla="*/ 4389137 h 4917457"/>
              <a:gd name="connsiteX9" fmla="*/ 2458720 w 4754880"/>
              <a:gd name="connsiteY9" fmla="*/ 4348497 h 4917457"/>
              <a:gd name="connsiteX10" fmla="*/ 2377440 w 4754880"/>
              <a:gd name="connsiteY10" fmla="*/ 4328177 h 4917457"/>
              <a:gd name="connsiteX11" fmla="*/ 2275840 w 4754880"/>
              <a:gd name="connsiteY11" fmla="*/ 4307857 h 4917457"/>
              <a:gd name="connsiteX12" fmla="*/ 2194560 w 4754880"/>
              <a:gd name="connsiteY12" fmla="*/ 4287537 h 4917457"/>
              <a:gd name="connsiteX13" fmla="*/ 1849120 w 4754880"/>
              <a:gd name="connsiteY13" fmla="*/ 4246897 h 4917457"/>
              <a:gd name="connsiteX14" fmla="*/ 1727200 w 4754880"/>
              <a:gd name="connsiteY14" fmla="*/ 4226577 h 4917457"/>
              <a:gd name="connsiteX15" fmla="*/ 1544320 w 4754880"/>
              <a:gd name="connsiteY15" fmla="*/ 4206257 h 4917457"/>
              <a:gd name="connsiteX16" fmla="*/ 1483360 w 4754880"/>
              <a:gd name="connsiteY16" fmla="*/ 4165617 h 4917457"/>
              <a:gd name="connsiteX17" fmla="*/ 1422400 w 4754880"/>
              <a:gd name="connsiteY17" fmla="*/ 4145297 h 4917457"/>
              <a:gd name="connsiteX18" fmla="*/ 1300480 w 4754880"/>
              <a:gd name="connsiteY18" fmla="*/ 4064017 h 4917457"/>
              <a:gd name="connsiteX19" fmla="*/ 1239520 w 4754880"/>
              <a:gd name="connsiteY19" fmla="*/ 4023377 h 4917457"/>
              <a:gd name="connsiteX20" fmla="*/ 1178560 w 4754880"/>
              <a:gd name="connsiteY20" fmla="*/ 3982737 h 4917457"/>
              <a:gd name="connsiteX21" fmla="*/ 1056640 w 4754880"/>
              <a:gd name="connsiteY21" fmla="*/ 3942097 h 4917457"/>
              <a:gd name="connsiteX22" fmla="*/ 995680 w 4754880"/>
              <a:gd name="connsiteY22" fmla="*/ 3921777 h 4917457"/>
              <a:gd name="connsiteX23" fmla="*/ 812800 w 4754880"/>
              <a:gd name="connsiteY23" fmla="*/ 3820177 h 4917457"/>
              <a:gd name="connsiteX24" fmla="*/ 711200 w 4754880"/>
              <a:gd name="connsiteY24" fmla="*/ 3698257 h 4917457"/>
              <a:gd name="connsiteX25" fmla="*/ 650240 w 4754880"/>
              <a:gd name="connsiteY25" fmla="*/ 3637297 h 4917457"/>
              <a:gd name="connsiteX26" fmla="*/ 508000 w 4754880"/>
              <a:gd name="connsiteY26" fmla="*/ 3454417 h 4917457"/>
              <a:gd name="connsiteX27" fmla="*/ 447040 w 4754880"/>
              <a:gd name="connsiteY27" fmla="*/ 3413777 h 4917457"/>
              <a:gd name="connsiteX28" fmla="*/ 426720 w 4754880"/>
              <a:gd name="connsiteY28" fmla="*/ 3352817 h 4917457"/>
              <a:gd name="connsiteX29" fmla="*/ 345440 w 4754880"/>
              <a:gd name="connsiteY29" fmla="*/ 3230897 h 4917457"/>
              <a:gd name="connsiteX30" fmla="*/ 304800 w 4754880"/>
              <a:gd name="connsiteY30" fmla="*/ 3108977 h 4917457"/>
              <a:gd name="connsiteX31" fmla="*/ 223520 w 4754880"/>
              <a:gd name="connsiteY31" fmla="*/ 2987057 h 4917457"/>
              <a:gd name="connsiteX32" fmla="*/ 182880 w 4754880"/>
              <a:gd name="connsiteY32" fmla="*/ 2926097 h 4917457"/>
              <a:gd name="connsiteX33" fmla="*/ 142240 w 4754880"/>
              <a:gd name="connsiteY33" fmla="*/ 2702577 h 4917457"/>
              <a:gd name="connsiteX34" fmla="*/ 81280 w 4754880"/>
              <a:gd name="connsiteY34" fmla="*/ 2519697 h 4917457"/>
              <a:gd name="connsiteX35" fmla="*/ 60960 w 4754880"/>
              <a:gd name="connsiteY35" fmla="*/ 2458737 h 4917457"/>
              <a:gd name="connsiteX36" fmla="*/ 40640 w 4754880"/>
              <a:gd name="connsiteY36" fmla="*/ 2336817 h 4917457"/>
              <a:gd name="connsiteX37" fmla="*/ 20320 w 4754880"/>
              <a:gd name="connsiteY37" fmla="*/ 1645937 h 4917457"/>
              <a:gd name="connsiteX38" fmla="*/ 0 w 4754880"/>
              <a:gd name="connsiteY38" fmla="*/ 1402097 h 4917457"/>
              <a:gd name="connsiteX39" fmla="*/ 20320 w 4754880"/>
              <a:gd name="connsiteY39" fmla="*/ 609617 h 4917457"/>
              <a:gd name="connsiteX40" fmla="*/ 60960 w 4754880"/>
              <a:gd name="connsiteY40" fmla="*/ 487697 h 4917457"/>
              <a:gd name="connsiteX41" fmla="*/ 101600 w 4754880"/>
              <a:gd name="connsiteY41" fmla="*/ 426737 h 4917457"/>
              <a:gd name="connsiteX42" fmla="*/ 121920 w 4754880"/>
              <a:gd name="connsiteY42" fmla="*/ 365777 h 4917457"/>
              <a:gd name="connsiteX43" fmla="*/ 162560 w 4754880"/>
              <a:gd name="connsiteY43" fmla="*/ 304817 h 4917457"/>
              <a:gd name="connsiteX44" fmla="*/ 182880 w 4754880"/>
              <a:gd name="connsiteY44" fmla="*/ 243857 h 4917457"/>
              <a:gd name="connsiteX45" fmla="*/ 264160 w 4754880"/>
              <a:gd name="connsiteY45" fmla="*/ 121937 h 4917457"/>
              <a:gd name="connsiteX46" fmla="*/ 386080 w 4754880"/>
              <a:gd name="connsiteY46" fmla="*/ 81297 h 4917457"/>
              <a:gd name="connsiteX47" fmla="*/ 447040 w 4754880"/>
              <a:gd name="connsiteY47" fmla="*/ 40657 h 4917457"/>
              <a:gd name="connsiteX48" fmla="*/ 589280 w 4754880"/>
              <a:gd name="connsiteY48" fmla="*/ 17 h 49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754880" h="4917457">
                <a:moveTo>
                  <a:pt x="4754880" y="4917457"/>
                </a:moveTo>
                <a:cubicBezTo>
                  <a:pt x="4700693" y="4910684"/>
                  <a:pt x="4646723" y="4901868"/>
                  <a:pt x="4592320" y="4897137"/>
                </a:cubicBezTo>
                <a:cubicBezTo>
                  <a:pt x="4490877" y="4888316"/>
                  <a:pt x="4387368" y="4896787"/>
                  <a:pt x="4287520" y="4876817"/>
                </a:cubicBezTo>
                <a:cubicBezTo>
                  <a:pt x="4148835" y="4849080"/>
                  <a:pt x="4019183" y="4785578"/>
                  <a:pt x="3881120" y="4754897"/>
                </a:cubicBezTo>
                <a:lnTo>
                  <a:pt x="3515360" y="4673617"/>
                </a:lnTo>
                <a:cubicBezTo>
                  <a:pt x="3447819" y="4659144"/>
                  <a:pt x="3312160" y="4632977"/>
                  <a:pt x="3312160" y="4632977"/>
                </a:cubicBezTo>
                <a:cubicBezTo>
                  <a:pt x="3244427" y="4599110"/>
                  <a:pt x="3178984" y="4560210"/>
                  <a:pt x="3108960" y="4531377"/>
                </a:cubicBezTo>
                <a:cubicBezTo>
                  <a:pt x="3063364" y="4512602"/>
                  <a:pt x="3013500" y="4506330"/>
                  <a:pt x="2966720" y="4490737"/>
                </a:cubicBezTo>
                <a:cubicBezTo>
                  <a:pt x="2664252" y="4389914"/>
                  <a:pt x="2939675" y="4464888"/>
                  <a:pt x="2661920" y="4389137"/>
                </a:cubicBezTo>
                <a:cubicBezTo>
                  <a:pt x="2532125" y="4353738"/>
                  <a:pt x="2620793" y="4380912"/>
                  <a:pt x="2458720" y="4348497"/>
                </a:cubicBezTo>
                <a:cubicBezTo>
                  <a:pt x="2431335" y="4343020"/>
                  <a:pt x="2404702" y="4334235"/>
                  <a:pt x="2377440" y="4328177"/>
                </a:cubicBezTo>
                <a:cubicBezTo>
                  <a:pt x="2343725" y="4320685"/>
                  <a:pt x="2309555" y="4315349"/>
                  <a:pt x="2275840" y="4307857"/>
                </a:cubicBezTo>
                <a:cubicBezTo>
                  <a:pt x="2248578" y="4301799"/>
                  <a:pt x="2221945" y="4293014"/>
                  <a:pt x="2194560" y="4287537"/>
                </a:cubicBezTo>
                <a:cubicBezTo>
                  <a:pt x="2030760" y="4254777"/>
                  <a:pt x="2055716" y="4271202"/>
                  <a:pt x="1849120" y="4246897"/>
                </a:cubicBezTo>
                <a:cubicBezTo>
                  <a:pt x="1808202" y="4242083"/>
                  <a:pt x="1768039" y="4232022"/>
                  <a:pt x="1727200" y="4226577"/>
                </a:cubicBezTo>
                <a:cubicBezTo>
                  <a:pt x="1666403" y="4218471"/>
                  <a:pt x="1605280" y="4213030"/>
                  <a:pt x="1544320" y="4206257"/>
                </a:cubicBezTo>
                <a:cubicBezTo>
                  <a:pt x="1524000" y="4192710"/>
                  <a:pt x="1505203" y="4176539"/>
                  <a:pt x="1483360" y="4165617"/>
                </a:cubicBezTo>
                <a:cubicBezTo>
                  <a:pt x="1464202" y="4156038"/>
                  <a:pt x="1441124" y="4155699"/>
                  <a:pt x="1422400" y="4145297"/>
                </a:cubicBezTo>
                <a:cubicBezTo>
                  <a:pt x="1379703" y="4121577"/>
                  <a:pt x="1341120" y="4091110"/>
                  <a:pt x="1300480" y="4064017"/>
                </a:cubicBezTo>
                <a:lnTo>
                  <a:pt x="1239520" y="4023377"/>
                </a:lnTo>
                <a:cubicBezTo>
                  <a:pt x="1219200" y="4009830"/>
                  <a:pt x="1201728" y="3990460"/>
                  <a:pt x="1178560" y="3982737"/>
                </a:cubicBezTo>
                <a:lnTo>
                  <a:pt x="1056640" y="3942097"/>
                </a:lnTo>
                <a:lnTo>
                  <a:pt x="995680" y="3921777"/>
                </a:lnTo>
                <a:cubicBezTo>
                  <a:pt x="919024" y="3896225"/>
                  <a:pt x="882671" y="3890048"/>
                  <a:pt x="812800" y="3820177"/>
                </a:cubicBezTo>
                <a:cubicBezTo>
                  <a:pt x="634704" y="3642081"/>
                  <a:pt x="852651" y="3867998"/>
                  <a:pt x="711200" y="3698257"/>
                </a:cubicBezTo>
                <a:cubicBezTo>
                  <a:pt x="692803" y="3676181"/>
                  <a:pt x="667883" y="3659980"/>
                  <a:pt x="650240" y="3637297"/>
                </a:cubicBezTo>
                <a:cubicBezTo>
                  <a:pt x="566768" y="3529976"/>
                  <a:pt x="595409" y="3527257"/>
                  <a:pt x="508000" y="3454417"/>
                </a:cubicBezTo>
                <a:cubicBezTo>
                  <a:pt x="489239" y="3438783"/>
                  <a:pt x="467360" y="3427324"/>
                  <a:pt x="447040" y="3413777"/>
                </a:cubicBezTo>
                <a:cubicBezTo>
                  <a:pt x="440267" y="3393457"/>
                  <a:pt x="437122" y="3371541"/>
                  <a:pt x="426720" y="3352817"/>
                </a:cubicBezTo>
                <a:cubicBezTo>
                  <a:pt x="403000" y="3310120"/>
                  <a:pt x="360886" y="3277234"/>
                  <a:pt x="345440" y="3230897"/>
                </a:cubicBezTo>
                <a:cubicBezTo>
                  <a:pt x="331893" y="3190257"/>
                  <a:pt x="328562" y="3144621"/>
                  <a:pt x="304800" y="3108977"/>
                </a:cubicBezTo>
                <a:lnTo>
                  <a:pt x="223520" y="2987057"/>
                </a:lnTo>
                <a:lnTo>
                  <a:pt x="182880" y="2926097"/>
                </a:lnTo>
                <a:cubicBezTo>
                  <a:pt x="168569" y="2825918"/>
                  <a:pt x="168370" y="2789676"/>
                  <a:pt x="142240" y="2702577"/>
                </a:cubicBezTo>
                <a:lnTo>
                  <a:pt x="81280" y="2519697"/>
                </a:lnTo>
                <a:cubicBezTo>
                  <a:pt x="74507" y="2499377"/>
                  <a:pt x="64481" y="2479865"/>
                  <a:pt x="60960" y="2458737"/>
                </a:cubicBezTo>
                <a:lnTo>
                  <a:pt x="40640" y="2336817"/>
                </a:lnTo>
                <a:cubicBezTo>
                  <a:pt x="33867" y="2106524"/>
                  <a:pt x="30328" y="1876112"/>
                  <a:pt x="20320" y="1645937"/>
                </a:cubicBezTo>
                <a:cubicBezTo>
                  <a:pt x="16777" y="1564452"/>
                  <a:pt x="0" y="1483659"/>
                  <a:pt x="0" y="1402097"/>
                </a:cubicBezTo>
                <a:cubicBezTo>
                  <a:pt x="0" y="1137850"/>
                  <a:pt x="2743" y="873279"/>
                  <a:pt x="20320" y="609617"/>
                </a:cubicBezTo>
                <a:cubicBezTo>
                  <a:pt x="23170" y="566874"/>
                  <a:pt x="37198" y="523341"/>
                  <a:pt x="60960" y="487697"/>
                </a:cubicBezTo>
                <a:cubicBezTo>
                  <a:pt x="74507" y="467377"/>
                  <a:pt x="90678" y="448580"/>
                  <a:pt x="101600" y="426737"/>
                </a:cubicBezTo>
                <a:cubicBezTo>
                  <a:pt x="111179" y="407579"/>
                  <a:pt x="112341" y="384935"/>
                  <a:pt x="121920" y="365777"/>
                </a:cubicBezTo>
                <a:cubicBezTo>
                  <a:pt x="132842" y="343934"/>
                  <a:pt x="151638" y="326660"/>
                  <a:pt x="162560" y="304817"/>
                </a:cubicBezTo>
                <a:cubicBezTo>
                  <a:pt x="172139" y="285659"/>
                  <a:pt x="172478" y="262581"/>
                  <a:pt x="182880" y="243857"/>
                </a:cubicBezTo>
                <a:cubicBezTo>
                  <a:pt x="206600" y="201160"/>
                  <a:pt x="217823" y="137383"/>
                  <a:pt x="264160" y="121937"/>
                </a:cubicBezTo>
                <a:cubicBezTo>
                  <a:pt x="304800" y="108390"/>
                  <a:pt x="350436" y="105059"/>
                  <a:pt x="386080" y="81297"/>
                </a:cubicBezTo>
                <a:cubicBezTo>
                  <a:pt x="406400" y="67750"/>
                  <a:pt x="424723" y="50576"/>
                  <a:pt x="447040" y="40657"/>
                </a:cubicBezTo>
                <a:cubicBezTo>
                  <a:pt x="543299" y="-2125"/>
                  <a:pt x="531195" y="17"/>
                  <a:pt x="589280" y="17"/>
                </a:cubicBezTo>
              </a:path>
            </a:pathLst>
          </a:custGeom>
          <a:noFill/>
          <a:ln w="3810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手繪多邊形 41"/>
          <p:cNvSpPr/>
          <p:nvPr/>
        </p:nvSpPr>
        <p:spPr>
          <a:xfrm>
            <a:off x="2743200" y="3118592"/>
            <a:ext cx="2661920" cy="2916448"/>
          </a:xfrm>
          <a:custGeom>
            <a:avLst/>
            <a:gdLst>
              <a:gd name="connsiteX0" fmla="*/ 2661920 w 2661920"/>
              <a:gd name="connsiteY0" fmla="*/ 2987040 h 2987040"/>
              <a:gd name="connsiteX1" fmla="*/ 2235200 w 2661920"/>
              <a:gd name="connsiteY1" fmla="*/ 2946400 h 2987040"/>
              <a:gd name="connsiteX2" fmla="*/ 2092960 w 2661920"/>
              <a:gd name="connsiteY2" fmla="*/ 2905760 h 2987040"/>
              <a:gd name="connsiteX3" fmla="*/ 1950720 w 2661920"/>
              <a:gd name="connsiteY3" fmla="*/ 2844800 h 2987040"/>
              <a:gd name="connsiteX4" fmla="*/ 1747520 w 2661920"/>
              <a:gd name="connsiteY4" fmla="*/ 2804160 h 2987040"/>
              <a:gd name="connsiteX5" fmla="*/ 1625600 w 2661920"/>
              <a:gd name="connsiteY5" fmla="*/ 2783840 h 2987040"/>
              <a:gd name="connsiteX6" fmla="*/ 1483360 w 2661920"/>
              <a:gd name="connsiteY6" fmla="*/ 2743200 h 2987040"/>
              <a:gd name="connsiteX7" fmla="*/ 1158240 w 2661920"/>
              <a:gd name="connsiteY7" fmla="*/ 2702560 h 2987040"/>
              <a:gd name="connsiteX8" fmla="*/ 1036320 w 2661920"/>
              <a:gd name="connsiteY8" fmla="*/ 2661920 h 2987040"/>
              <a:gd name="connsiteX9" fmla="*/ 975360 w 2661920"/>
              <a:gd name="connsiteY9" fmla="*/ 2641600 h 2987040"/>
              <a:gd name="connsiteX10" fmla="*/ 853440 w 2661920"/>
              <a:gd name="connsiteY10" fmla="*/ 2560320 h 2987040"/>
              <a:gd name="connsiteX11" fmla="*/ 792480 w 2661920"/>
              <a:gd name="connsiteY11" fmla="*/ 2499360 h 2987040"/>
              <a:gd name="connsiteX12" fmla="*/ 731520 w 2661920"/>
              <a:gd name="connsiteY12" fmla="*/ 2458720 h 2987040"/>
              <a:gd name="connsiteX13" fmla="*/ 690880 w 2661920"/>
              <a:gd name="connsiteY13" fmla="*/ 2397760 h 2987040"/>
              <a:gd name="connsiteX14" fmla="*/ 629920 w 2661920"/>
              <a:gd name="connsiteY14" fmla="*/ 2377440 h 2987040"/>
              <a:gd name="connsiteX15" fmla="*/ 568960 w 2661920"/>
              <a:gd name="connsiteY15" fmla="*/ 2336800 h 2987040"/>
              <a:gd name="connsiteX16" fmla="*/ 447040 w 2661920"/>
              <a:gd name="connsiteY16" fmla="*/ 2275840 h 2987040"/>
              <a:gd name="connsiteX17" fmla="*/ 406400 w 2661920"/>
              <a:gd name="connsiteY17" fmla="*/ 2214880 h 2987040"/>
              <a:gd name="connsiteX18" fmla="*/ 365760 w 2661920"/>
              <a:gd name="connsiteY18" fmla="*/ 2072640 h 2987040"/>
              <a:gd name="connsiteX19" fmla="*/ 345440 w 2661920"/>
              <a:gd name="connsiteY19" fmla="*/ 2011680 h 2987040"/>
              <a:gd name="connsiteX20" fmla="*/ 304800 w 2661920"/>
              <a:gd name="connsiteY20" fmla="*/ 1950720 h 2987040"/>
              <a:gd name="connsiteX21" fmla="*/ 203200 w 2661920"/>
              <a:gd name="connsiteY21" fmla="*/ 1767840 h 2987040"/>
              <a:gd name="connsiteX22" fmla="*/ 182880 w 2661920"/>
              <a:gd name="connsiteY22" fmla="*/ 1706880 h 2987040"/>
              <a:gd name="connsiteX23" fmla="*/ 142240 w 2661920"/>
              <a:gd name="connsiteY23" fmla="*/ 1645920 h 2987040"/>
              <a:gd name="connsiteX24" fmla="*/ 101600 w 2661920"/>
              <a:gd name="connsiteY24" fmla="*/ 1524000 h 2987040"/>
              <a:gd name="connsiteX25" fmla="*/ 81280 w 2661920"/>
              <a:gd name="connsiteY25" fmla="*/ 1463040 h 2987040"/>
              <a:gd name="connsiteX26" fmla="*/ 60960 w 2661920"/>
              <a:gd name="connsiteY26" fmla="*/ 1300480 h 2987040"/>
              <a:gd name="connsiteX27" fmla="*/ 40640 w 2661920"/>
              <a:gd name="connsiteY27" fmla="*/ 1239520 h 2987040"/>
              <a:gd name="connsiteX28" fmla="*/ 20320 w 2661920"/>
              <a:gd name="connsiteY28" fmla="*/ 934720 h 2987040"/>
              <a:gd name="connsiteX29" fmla="*/ 0 w 2661920"/>
              <a:gd name="connsiteY29" fmla="*/ 0 h 298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61920" h="2987040">
                <a:moveTo>
                  <a:pt x="2661920" y="2987040"/>
                </a:moveTo>
                <a:cubicBezTo>
                  <a:pt x="2519680" y="2973493"/>
                  <a:pt x="2373817" y="2981054"/>
                  <a:pt x="2235200" y="2946400"/>
                </a:cubicBezTo>
                <a:cubicBezTo>
                  <a:pt x="2193954" y="2936089"/>
                  <a:pt x="2133772" y="2923251"/>
                  <a:pt x="2092960" y="2905760"/>
                </a:cubicBezTo>
                <a:cubicBezTo>
                  <a:pt x="2022027" y="2875360"/>
                  <a:pt x="2019554" y="2860685"/>
                  <a:pt x="1950720" y="2844800"/>
                </a:cubicBezTo>
                <a:cubicBezTo>
                  <a:pt x="1883414" y="2829268"/>
                  <a:pt x="1815655" y="2815516"/>
                  <a:pt x="1747520" y="2804160"/>
                </a:cubicBezTo>
                <a:cubicBezTo>
                  <a:pt x="1706880" y="2797387"/>
                  <a:pt x="1665819" y="2792778"/>
                  <a:pt x="1625600" y="2783840"/>
                </a:cubicBezTo>
                <a:cubicBezTo>
                  <a:pt x="1429738" y="2740315"/>
                  <a:pt x="1726766" y="2787456"/>
                  <a:pt x="1483360" y="2743200"/>
                </a:cubicBezTo>
                <a:cubicBezTo>
                  <a:pt x="1392236" y="2726632"/>
                  <a:pt x="1245504" y="2712256"/>
                  <a:pt x="1158240" y="2702560"/>
                </a:cubicBezTo>
                <a:lnTo>
                  <a:pt x="1036320" y="2661920"/>
                </a:lnTo>
                <a:lnTo>
                  <a:pt x="975360" y="2641600"/>
                </a:lnTo>
                <a:cubicBezTo>
                  <a:pt x="780892" y="2447132"/>
                  <a:pt x="1029884" y="2677950"/>
                  <a:pt x="853440" y="2560320"/>
                </a:cubicBezTo>
                <a:cubicBezTo>
                  <a:pt x="829530" y="2544380"/>
                  <a:pt x="814556" y="2517757"/>
                  <a:pt x="792480" y="2499360"/>
                </a:cubicBezTo>
                <a:cubicBezTo>
                  <a:pt x="773719" y="2483726"/>
                  <a:pt x="751840" y="2472267"/>
                  <a:pt x="731520" y="2458720"/>
                </a:cubicBezTo>
                <a:cubicBezTo>
                  <a:pt x="717973" y="2438400"/>
                  <a:pt x="709950" y="2413016"/>
                  <a:pt x="690880" y="2397760"/>
                </a:cubicBezTo>
                <a:cubicBezTo>
                  <a:pt x="674154" y="2384380"/>
                  <a:pt x="649078" y="2387019"/>
                  <a:pt x="629920" y="2377440"/>
                </a:cubicBezTo>
                <a:cubicBezTo>
                  <a:pt x="608077" y="2366518"/>
                  <a:pt x="590803" y="2347722"/>
                  <a:pt x="568960" y="2336800"/>
                </a:cubicBezTo>
                <a:cubicBezTo>
                  <a:pt x="400703" y="2252672"/>
                  <a:pt x="621743" y="2392309"/>
                  <a:pt x="447040" y="2275840"/>
                </a:cubicBezTo>
                <a:cubicBezTo>
                  <a:pt x="433493" y="2255520"/>
                  <a:pt x="417322" y="2236723"/>
                  <a:pt x="406400" y="2214880"/>
                </a:cubicBezTo>
                <a:cubicBezTo>
                  <a:pt x="390160" y="2182400"/>
                  <a:pt x="374441" y="2103023"/>
                  <a:pt x="365760" y="2072640"/>
                </a:cubicBezTo>
                <a:cubicBezTo>
                  <a:pt x="359876" y="2052045"/>
                  <a:pt x="355019" y="2030838"/>
                  <a:pt x="345440" y="2011680"/>
                </a:cubicBezTo>
                <a:cubicBezTo>
                  <a:pt x="334518" y="1989837"/>
                  <a:pt x="314719" y="1973037"/>
                  <a:pt x="304800" y="1950720"/>
                </a:cubicBezTo>
                <a:cubicBezTo>
                  <a:pt x="225236" y="1771701"/>
                  <a:pt x="314466" y="1879106"/>
                  <a:pt x="203200" y="1767840"/>
                </a:cubicBezTo>
                <a:cubicBezTo>
                  <a:pt x="196427" y="1747520"/>
                  <a:pt x="192459" y="1726038"/>
                  <a:pt x="182880" y="1706880"/>
                </a:cubicBezTo>
                <a:cubicBezTo>
                  <a:pt x="171958" y="1685037"/>
                  <a:pt x="152159" y="1668237"/>
                  <a:pt x="142240" y="1645920"/>
                </a:cubicBezTo>
                <a:cubicBezTo>
                  <a:pt x="124842" y="1606774"/>
                  <a:pt x="115147" y="1564640"/>
                  <a:pt x="101600" y="1524000"/>
                </a:cubicBezTo>
                <a:lnTo>
                  <a:pt x="81280" y="1463040"/>
                </a:lnTo>
                <a:cubicBezTo>
                  <a:pt x="74507" y="1408853"/>
                  <a:pt x="70729" y="1354208"/>
                  <a:pt x="60960" y="1300480"/>
                </a:cubicBezTo>
                <a:cubicBezTo>
                  <a:pt x="57128" y="1279406"/>
                  <a:pt x="43005" y="1260808"/>
                  <a:pt x="40640" y="1239520"/>
                </a:cubicBezTo>
                <a:cubicBezTo>
                  <a:pt x="29395" y="1138317"/>
                  <a:pt x="27093" y="1036320"/>
                  <a:pt x="20320" y="934720"/>
                </a:cubicBezTo>
                <a:cubicBezTo>
                  <a:pt x="13396" y="623150"/>
                  <a:pt x="0" y="311647"/>
                  <a:pt x="0" y="0"/>
                </a:cubicBezTo>
              </a:path>
            </a:pathLst>
          </a:custGeom>
          <a:noFill/>
          <a:ln w="3810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手繪多邊形 42"/>
          <p:cNvSpPr/>
          <p:nvPr/>
        </p:nvSpPr>
        <p:spPr>
          <a:xfrm>
            <a:off x="2763520" y="3169920"/>
            <a:ext cx="4003040" cy="2865120"/>
          </a:xfrm>
          <a:custGeom>
            <a:avLst/>
            <a:gdLst>
              <a:gd name="connsiteX0" fmla="*/ 4003040 w 4003040"/>
              <a:gd name="connsiteY0" fmla="*/ 2865120 h 2865120"/>
              <a:gd name="connsiteX1" fmla="*/ 3901440 w 4003040"/>
              <a:gd name="connsiteY1" fmla="*/ 2844800 h 2865120"/>
              <a:gd name="connsiteX2" fmla="*/ 3840480 w 4003040"/>
              <a:gd name="connsiteY2" fmla="*/ 2804160 h 2865120"/>
              <a:gd name="connsiteX3" fmla="*/ 3738880 w 4003040"/>
              <a:gd name="connsiteY3" fmla="*/ 2783840 h 2865120"/>
              <a:gd name="connsiteX4" fmla="*/ 3535680 w 4003040"/>
              <a:gd name="connsiteY4" fmla="*/ 2743200 h 2865120"/>
              <a:gd name="connsiteX5" fmla="*/ 3413760 w 4003040"/>
              <a:gd name="connsiteY5" fmla="*/ 2702560 h 2865120"/>
              <a:gd name="connsiteX6" fmla="*/ 3352800 w 4003040"/>
              <a:gd name="connsiteY6" fmla="*/ 2661920 h 2865120"/>
              <a:gd name="connsiteX7" fmla="*/ 3210560 w 4003040"/>
              <a:gd name="connsiteY7" fmla="*/ 2621280 h 2865120"/>
              <a:gd name="connsiteX8" fmla="*/ 3088640 w 4003040"/>
              <a:gd name="connsiteY8" fmla="*/ 2540000 h 2865120"/>
              <a:gd name="connsiteX9" fmla="*/ 2987040 w 4003040"/>
              <a:gd name="connsiteY9" fmla="*/ 2519680 h 2865120"/>
              <a:gd name="connsiteX10" fmla="*/ 2865120 w 4003040"/>
              <a:gd name="connsiteY10" fmla="*/ 2479040 h 2865120"/>
              <a:gd name="connsiteX11" fmla="*/ 2702560 w 4003040"/>
              <a:gd name="connsiteY11" fmla="*/ 2438400 h 2865120"/>
              <a:gd name="connsiteX12" fmla="*/ 2641600 w 4003040"/>
              <a:gd name="connsiteY12" fmla="*/ 2397760 h 2865120"/>
              <a:gd name="connsiteX13" fmla="*/ 2479040 w 4003040"/>
              <a:gd name="connsiteY13" fmla="*/ 2377440 h 2865120"/>
              <a:gd name="connsiteX14" fmla="*/ 2336800 w 4003040"/>
              <a:gd name="connsiteY14" fmla="*/ 2336800 h 2865120"/>
              <a:gd name="connsiteX15" fmla="*/ 2214880 w 4003040"/>
              <a:gd name="connsiteY15" fmla="*/ 2316480 h 2865120"/>
              <a:gd name="connsiteX16" fmla="*/ 2153920 w 4003040"/>
              <a:gd name="connsiteY16" fmla="*/ 2296160 h 2865120"/>
              <a:gd name="connsiteX17" fmla="*/ 2072640 w 4003040"/>
              <a:gd name="connsiteY17" fmla="*/ 2275840 h 2865120"/>
              <a:gd name="connsiteX18" fmla="*/ 2011680 w 4003040"/>
              <a:gd name="connsiteY18" fmla="*/ 2235200 h 2865120"/>
              <a:gd name="connsiteX19" fmla="*/ 1950720 w 4003040"/>
              <a:gd name="connsiteY19" fmla="*/ 2214880 h 2865120"/>
              <a:gd name="connsiteX20" fmla="*/ 1828800 w 4003040"/>
              <a:gd name="connsiteY20" fmla="*/ 2133600 h 2865120"/>
              <a:gd name="connsiteX21" fmla="*/ 1625600 w 4003040"/>
              <a:gd name="connsiteY21" fmla="*/ 2072640 h 2865120"/>
              <a:gd name="connsiteX22" fmla="*/ 1442720 w 4003040"/>
              <a:gd name="connsiteY22" fmla="*/ 2011680 h 2865120"/>
              <a:gd name="connsiteX23" fmla="*/ 1361440 w 4003040"/>
              <a:gd name="connsiteY23" fmla="*/ 1971040 h 2865120"/>
              <a:gd name="connsiteX24" fmla="*/ 1300480 w 4003040"/>
              <a:gd name="connsiteY24" fmla="*/ 1950720 h 2865120"/>
              <a:gd name="connsiteX25" fmla="*/ 1239520 w 4003040"/>
              <a:gd name="connsiteY25" fmla="*/ 1910080 h 2865120"/>
              <a:gd name="connsiteX26" fmla="*/ 1016000 w 4003040"/>
              <a:gd name="connsiteY26" fmla="*/ 1849120 h 2865120"/>
              <a:gd name="connsiteX27" fmla="*/ 894080 w 4003040"/>
              <a:gd name="connsiteY27" fmla="*/ 1788160 h 2865120"/>
              <a:gd name="connsiteX28" fmla="*/ 812800 w 4003040"/>
              <a:gd name="connsiteY28" fmla="*/ 1666240 h 2865120"/>
              <a:gd name="connsiteX29" fmla="*/ 792480 w 4003040"/>
              <a:gd name="connsiteY29" fmla="*/ 1605280 h 2865120"/>
              <a:gd name="connsiteX30" fmla="*/ 731520 w 4003040"/>
              <a:gd name="connsiteY30" fmla="*/ 1544320 h 2865120"/>
              <a:gd name="connsiteX31" fmla="*/ 650240 w 4003040"/>
              <a:gd name="connsiteY31" fmla="*/ 1300480 h 2865120"/>
              <a:gd name="connsiteX32" fmla="*/ 629920 w 4003040"/>
              <a:gd name="connsiteY32" fmla="*/ 1239520 h 2865120"/>
              <a:gd name="connsiteX33" fmla="*/ 609600 w 4003040"/>
              <a:gd name="connsiteY33" fmla="*/ 1178560 h 2865120"/>
              <a:gd name="connsiteX34" fmla="*/ 568960 w 4003040"/>
              <a:gd name="connsiteY34" fmla="*/ 1117600 h 2865120"/>
              <a:gd name="connsiteX35" fmla="*/ 548640 w 4003040"/>
              <a:gd name="connsiteY35" fmla="*/ 1056640 h 2865120"/>
              <a:gd name="connsiteX36" fmla="*/ 447040 w 4003040"/>
              <a:gd name="connsiteY36" fmla="*/ 934720 h 2865120"/>
              <a:gd name="connsiteX37" fmla="*/ 386080 w 4003040"/>
              <a:gd name="connsiteY37" fmla="*/ 812800 h 2865120"/>
              <a:gd name="connsiteX38" fmla="*/ 345440 w 4003040"/>
              <a:gd name="connsiteY38" fmla="*/ 690880 h 2865120"/>
              <a:gd name="connsiteX39" fmla="*/ 304800 w 4003040"/>
              <a:gd name="connsiteY39" fmla="*/ 629920 h 2865120"/>
              <a:gd name="connsiteX40" fmla="*/ 264160 w 4003040"/>
              <a:gd name="connsiteY40" fmla="*/ 508000 h 2865120"/>
              <a:gd name="connsiteX41" fmla="*/ 243840 w 4003040"/>
              <a:gd name="connsiteY41" fmla="*/ 447040 h 2865120"/>
              <a:gd name="connsiteX42" fmla="*/ 162560 w 4003040"/>
              <a:gd name="connsiteY42" fmla="*/ 325120 h 2865120"/>
              <a:gd name="connsiteX43" fmla="*/ 121920 w 4003040"/>
              <a:gd name="connsiteY43" fmla="*/ 203200 h 2865120"/>
              <a:gd name="connsiteX44" fmla="*/ 101600 w 4003040"/>
              <a:gd name="connsiteY44" fmla="*/ 142240 h 2865120"/>
              <a:gd name="connsiteX45" fmla="*/ 0 w 4003040"/>
              <a:gd name="connsiteY45" fmla="*/ 0 h 286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003040" h="2865120">
                <a:moveTo>
                  <a:pt x="4003040" y="2865120"/>
                </a:moveTo>
                <a:cubicBezTo>
                  <a:pt x="3969173" y="2858347"/>
                  <a:pt x="3933778" y="2856927"/>
                  <a:pt x="3901440" y="2844800"/>
                </a:cubicBezTo>
                <a:cubicBezTo>
                  <a:pt x="3878573" y="2836225"/>
                  <a:pt x="3863347" y="2812735"/>
                  <a:pt x="3840480" y="2804160"/>
                </a:cubicBezTo>
                <a:cubicBezTo>
                  <a:pt x="3808142" y="2792033"/>
                  <a:pt x="3772860" y="2790018"/>
                  <a:pt x="3738880" y="2783840"/>
                </a:cubicBezTo>
                <a:cubicBezTo>
                  <a:pt x="3645930" y="2766940"/>
                  <a:pt x="3618621" y="2768082"/>
                  <a:pt x="3535680" y="2743200"/>
                </a:cubicBezTo>
                <a:cubicBezTo>
                  <a:pt x="3494648" y="2730890"/>
                  <a:pt x="3449404" y="2726322"/>
                  <a:pt x="3413760" y="2702560"/>
                </a:cubicBezTo>
                <a:cubicBezTo>
                  <a:pt x="3393440" y="2689013"/>
                  <a:pt x="3375247" y="2671540"/>
                  <a:pt x="3352800" y="2661920"/>
                </a:cubicBezTo>
                <a:cubicBezTo>
                  <a:pt x="3306765" y="2642191"/>
                  <a:pt x="3255045" y="2645994"/>
                  <a:pt x="3210560" y="2621280"/>
                </a:cubicBezTo>
                <a:cubicBezTo>
                  <a:pt x="3167863" y="2597560"/>
                  <a:pt x="3136535" y="2549579"/>
                  <a:pt x="3088640" y="2540000"/>
                </a:cubicBezTo>
                <a:cubicBezTo>
                  <a:pt x="3054773" y="2533227"/>
                  <a:pt x="3020360" y="2528767"/>
                  <a:pt x="2987040" y="2519680"/>
                </a:cubicBezTo>
                <a:cubicBezTo>
                  <a:pt x="2945711" y="2508408"/>
                  <a:pt x="2907126" y="2487441"/>
                  <a:pt x="2865120" y="2479040"/>
                </a:cubicBezTo>
                <a:cubicBezTo>
                  <a:pt x="2826476" y="2471311"/>
                  <a:pt x="2744216" y="2459228"/>
                  <a:pt x="2702560" y="2438400"/>
                </a:cubicBezTo>
                <a:cubicBezTo>
                  <a:pt x="2680717" y="2427478"/>
                  <a:pt x="2665161" y="2404186"/>
                  <a:pt x="2641600" y="2397760"/>
                </a:cubicBezTo>
                <a:cubicBezTo>
                  <a:pt x="2588916" y="2383392"/>
                  <a:pt x="2532905" y="2386418"/>
                  <a:pt x="2479040" y="2377440"/>
                </a:cubicBezTo>
                <a:cubicBezTo>
                  <a:pt x="2302018" y="2347936"/>
                  <a:pt x="2481748" y="2369011"/>
                  <a:pt x="2336800" y="2336800"/>
                </a:cubicBezTo>
                <a:cubicBezTo>
                  <a:pt x="2296581" y="2327862"/>
                  <a:pt x="2255099" y="2325418"/>
                  <a:pt x="2214880" y="2316480"/>
                </a:cubicBezTo>
                <a:cubicBezTo>
                  <a:pt x="2193971" y="2311834"/>
                  <a:pt x="2174515" y="2302044"/>
                  <a:pt x="2153920" y="2296160"/>
                </a:cubicBezTo>
                <a:cubicBezTo>
                  <a:pt x="2127067" y="2288488"/>
                  <a:pt x="2099733" y="2282613"/>
                  <a:pt x="2072640" y="2275840"/>
                </a:cubicBezTo>
                <a:cubicBezTo>
                  <a:pt x="2052320" y="2262293"/>
                  <a:pt x="2033523" y="2246122"/>
                  <a:pt x="2011680" y="2235200"/>
                </a:cubicBezTo>
                <a:cubicBezTo>
                  <a:pt x="1992522" y="2225621"/>
                  <a:pt x="1969444" y="2225282"/>
                  <a:pt x="1950720" y="2214880"/>
                </a:cubicBezTo>
                <a:cubicBezTo>
                  <a:pt x="1908023" y="2191160"/>
                  <a:pt x="1876185" y="2145446"/>
                  <a:pt x="1828800" y="2133600"/>
                </a:cubicBezTo>
                <a:cubicBezTo>
                  <a:pt x="1770463" y="2119016"/>
                  <a:pt x="1675071" y="2097376"/>
                  <a:pt x="1625600" y="2072640"/>
                </a:cubicBezTo>
                <a:cubicBezTo>
                  <a:pt x="1513429" y="2016554"/>
                  <a:pt x="1574023" y="2037941"/>
                  <a:pt x="1442720" y="2011680"/>
                </a:cubicBezTo>
                <a:cubicBezTo>
                  <a:pt x="1415627" y="1998133"/>
                  <a:pt x="1389282" y="1982972"/>
                  <a:pt x="1361440" y="1971040"/>
                </a:cubicBezTo>
                <a:cubicBezTo>
                  <a:pt x="1341753" y="1962603"/>
                  <a:pt x="1319638" y="1960299"/>
                  <a:pt x="1300480" y="1950720"/>
                </a:cubicBezTo>
                <a:cubicBezTo>
                  <a:pt x="1278637" y="1939798"/>
                  <a:pt x="1262387" y="1918655"/>
                  <a:pt x="1239520" y="1910080"/>
                </a:cubicBezTo>
                <a:cubicBezTo>
                  <a:pt x="1152277" y="1877364"/>
                  <a:pt x="1100775" y="1905637"/>
                  <a:pt x="1016000" y="1849120"/>
                </a:cubicBezTo>
                <a:cubicBezTo>
                  <a:pt x="937218" y="1796599"/>
                  <a:pt x="978208" y="1816203"/>
                  <a:pt x="894080" y="1788160"/>
                </a:cubicBezTo>
                <a:cubicBezTo>
                  <a:pt x="866987" y="1747520"/>
                  <a:pt x="828246" y="1712577"/>
                  <a:pt x="812800" y="1666240"/>
                </a:cubicBezTo>
                <a:cubicBezTo>
                  <a:pt x="806027" y="1645920"/>
                  <a:pt x="804361" y="1623102"/>
                  <a:pt x="792480" y="1605280"/>
                </a:cubicBezTo>
                <a:cubicBezTo>
                  <a:pt x="776540" y="1581370"/>
                  <a:pt x="751840" y="1564640"/>
                  <a:pt x="731520" y="1544320"/>
                </a:cubicBezTo>
                <a:lnTo>
                  <a:pt x="650240" y="1300480"/>
                </a:lnTo>
                <a:lnTo>
                  <a:pt x="629920" y="1239520"/>
                </a:lnTo>
                <a:cubicBezTo>
                  <a:pt x="623147" y="1219200"/>
                  <a:pt x="621481" y="1196382"/>
                  <a:pt x="609600" y="1178560"/>
                </a:cubicBezTo>
                <a:cubicBezTo>
                  <a:pt x="596053" y="1158240"/>
                  <a:pt x="579882" y="1139443"/>
                  <a:pt x="568960" y="1117600"/>
                </a:cubicBezTo>
                <a:cubicBezTo>
                  <a:pt x="559381" y="1098442"/>
                  <a:pt x="558219" y="1075798"/>
                  <a:pt x="548640" y="1056640"/>
                </a:cubicBezTo>
                <a:cubicBezTo>
                  <a:pt x="520350" y="1000060"/>
                  <a:pt x="491980" y="979660"/>
                  <a:pt x="447040" y="934720"/>
                </a:cubicBezTo>
                <a:cubicBezTo>
                  <a:pt x="372933" y="712399"/>
                  <a:pt x="491122" y="1049145"/>
                  <a:pt x="386080" y="812800"/>
                </a:cubicBezTo>
                <a:cubicBezTo>
                  <a:pt x="368682" y="773654"/>
                  <a:pt x="369202" y="726524"/>
                  <a:pt x="345440" y="690880"/>
                </a:cubicBezTo>
                <a:cubicBezTo>
                  <a:pt x="331893" y="670560"/>
                  <a:pt x="314719" y="652237"/>
                  <a:pt x="304800" y="629920"/>
                </a:cubicBezTo>
                <a:cubicBezTo>
                  <a:pt x="287402" y="590774"/>
                  <a:pt x="277707" y="548640"/>
                  <a:pt x="264160" y="508000"/>
                </a:cubicBezTo>
                <a:cubicBezTo>
                  <a:pt x="257387" y="487680"/>
                  <a:pt x="255721" y="464862"/>
                  <a:pt x="243840" y="447040"/>
                </a:cubicBezTo>
                <a:cubicBezTo>
                  <a:pt x="216747" y="406400"/>
                  <a:pt x="178006" y="371457"/>
                  <a:pt x="162560" y="325120"/>
                </a:cubicBezTo>
                <a:lnTo>
                  <a:pt x="121920" y="203200"/>
                </a:lnTo>
                <a:cubicBezTo>
                  <a:pt x="115147" y="182880"/>
                  <a:pt x="113481" y="160062"/>
                  <a:pt x="101600" y="142240"/>
                </a:cubicBezTo>
                <a:cubicBezTo>
                  <a:pt x="15007" y="12350"/>
                  <a:pt x="54857" y="54857"/>
                  <a:pt x="0" y="0"/>
                </a:cubicBezTo>
              </a:path>
            </a:pathLst>
          </a:custGeom>
          <a:noFill/>
          <a:ln w="3810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4" name="文字方塊 43"/>
              <p:cNvSpPr txBox="1"/>
              <p:nvPr/>
            </p:nvSpPr>
            <p:spPr>
              <a:xfrm>
                <a:off x="4483338" y="187272"/>
                <a:ext cx="3759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1</m:t>
                          </m:r>
                        </m:sub>
                      </m:sSub>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483338" y="187272"/>
                <a:ext cx="375937" cy="369332"/>
              </a:xfrm>
              <a:prstGeom prst="rect">
                <a:avLst/>
              </a:prstGeom>
              <a:blipFill rotWithShape="0">
                <a:blip r:embed="rId4"/>
                <a:stretch>
                  <a:fillRect l="-9677" r="-6452"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8830254" y="171476"/>
                <a:ext cx="3830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𝑎</m:t>
                          </m:r>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8830254" y="171476"/>
                <a:ext cx="383054" cy="369332"/>
              </a:xfrm>
              <a:prstGeom prst="rect">
                <a:avLst/>
              </a:prstGeom>
              <a:blipFill rotWithShape="0">
                <a:blip r:embed="rId5"/>
                <a:stretch>
                  <a:fillRect l="-11290" r="-8065" b="-13115"/>
                </a:stretch>
              </a:blipFill>
            </p:spPr>
            <p:txBody>
              <a:bodyPr/>
              <a:lstStyle/>
              <a:p>
                <a:r>
                  <a:rPr lang="en-US">
                    <a:noFill/>
                  </a:rPr>
                  <a:t> </a:t>
                </a:r>
              </a:p>
            </p:txBody>
          </p:sp>
        </mc:Fallback>
      </mc:AlternateContent>
      <p:cxnSp>
        <p:nvCxnSpPr>
          <p:cNvPr id="46" name="直線單箭頭接點 45"/>
          <p:cNvCxnSpPr>
            <a:stCxn id="12" idx="0"/>
            <a:endCxn id="18" idx="2"/>
          </p:cNvCxnSpPr>
          <p:nvPr/>
        </p:nvCxnSpPr>
        <p:spPr>
          <a:xfrm flipV="1">
            <a:off x="6845122" y="4439636"/>
            <a:ext cx="1931562" cy="1627500"/>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endCxn id="18" idx="2"/>
          </p:cNvCxnSpPr>
          <p:nvPr/>
        </p:nvCxnSpPr>
        <p:spPr>
          <a:xfrm flipV="1">
            <a:off x="5540926" y="4439637"/>
            <a:ext cx="3235759" cy="1630021"/>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11" idx="0"/>
            <a:endCxn id="19" idx="2"/>
          </p:cNvCxnSpPr>
          <p:nvPr/>
        </p:nvCxnSpPr>
        <p:spPr>
          <a:xfrm flipV="1">
            <a:off x="5439999" y="3106136"/>
            <a:ext cx="1627858" cy="296099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12" idx="0"/>
            <a:endCxn id="19" idx="2"/>
          </p:cNvCxnSpPr>
          <p:nvPr/>
        </p:nvCxnSpPr>
        <p:spPr>
          <a:xfrm flipV="1">
            <a:off x="6845123" y="3106136"/>
            <a:ext cx="222735" cy="29610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手繪多邊形 60"/>
          <p:cNvSpPr/>
          <p:nvPr/>
        </p:nvSpPr>
        <p:spPr>
          <a:xfrm>
            <a:off x="6896100" y="2419350"/>
            <a:ext cx="3430408" cy="3638550"/>
          </a:xfrm>
          <a:custGeom>
            <a:avLst/>
            <a:gdLst>
              <a:gd name="connsiteX0" fmla="*/ 0 w 3430408"/>
              <a:gd name="connsiteY0" fmla="*/ 3638550 h 3638550"/>
              <a:gd name="connsiteX1" fmla="*/ 571500 w 3430408"/>
              <a:gd name="connsiteY1" fmla="*/ 3619500 h 3638550"/>
              <a:gd name="connsiteX2" fmla="*/ 723900 w 3430408"/>
              <a:gd name="connsiteY2" fmla="*/ 3581400 h 3638550"/>
              <a:gd name="connsiteX3" fmla="*/ 990600 w 3430408"/>
              <a:gd name="connsiteY3" fmla="*/ 3562350 h 3638550"/>
              <a:gd name="connsiteX4" fmla="*/ 1200150 w 3430408"/>
              <a:gd name="connsiteY4" fmla="*/ 3524250 h 3638550"/>
              <a:gd name="connsiteX5" fmla="*/ 1257300 w 3430408"/>
              <a:gd name="connsiteY5" fmla="*/ 3505200 h 3638550"/>
              <a:gd name="connsiteX6" fmla="*/ 1352550 w 3430408"/>
              <a:gd name="connsiteY6" fmla="*/ 3486150 h 3638550"/>
              <a:gd name="connsiteX7" fmla="*/ 1409700 w 3430408"/>
              <a:gd name="connsiteY7" fmla="*/ 3448050 h 3638550"/>
              <a:gd name="connsiteX8" fmla="*/ 1600200 w 3430408"/>
              <a:gd name="connsiteY8" fmla="*/ 3409950 h 3638550"/>
              <a:gd name="connsiteX9" fmla="*/ 2019300 w 3430408"/>
              <a:gd name="connsiteY9" fmla="*/ 3371850 h 3638550"/>
              <a:gd name="connsiteX10" fmla="*/ 2076450 w 3430408"/>
              <a:gd name="connsiteY10" fmla="*/ 3352800 h 3638550"/>
              <a:gd name="connsiteX11" fmla="*/ 2247900 w 3430408"/>
              <a:gd name="connsiteY11" fmla="*/ 3314700 h 3638550"/>
              <a:gd name="connsiteX12" fmla="*/ 2362200 w 3430408"/>
              <a:gd name="connsiteY12" fmla="*/ 3257550 h 3638550"/>
              <a:gd name="connsiteX13" fmla="*/ 2438400 w 3430408"/>
              <a:gd name="connsiteY13" fmla="*/ 3219450 h 3638550"/>
              <a:gd name="connsiteX14" fmla="*/ 2647950 w 3430408"/>
              <a:gd name="connsiteY14" fmla="*/ 3048000 h 3638550"/>
              <a:gd name="connsiteX15" fmla="*/ 2724150 w 3430408"/>
              <a:gd name="connsiteY15" fmla="*/ 2990850 h 3638550"/>
              <a:gd name="connsiteX16" fmla="*/ 2762250 w 3430408"/>
              <a:gd name="connsiteY16" fmla="*/ 2933700 h 3638550"/>
              <a:gd name="connsiteX17" fmla="*/ 2838450 w 3430408"/>
              <a:gd name="connsiteY17" fmla="*/ 2857500 h 3638550"/>
              <a:gd name="connsiteX18" fmla="*/ 2876550 w 3430408"/>
              <a:gd name="connsiteY18" fmla="*/ 2800350 h 3638550"/>
              <a:gd name="connsiteX19" fmla="*/ 2933700 w 3430408"/>
              <a:gd name="connsiteY19" fmla="*/ 2724150 h 3638550"/>
              <a:gd name="connsiteX20" fmla="*/ 2990850 w 3430408"/>
              <a:gd name="connsiteY20" fmla="*/ 2571750 h 3638550"/>
              <a:gd name="connsiteX21" fmla="*/ 3048000 w 3430408"/>
              <a:gd name="connsiteY21" fmla="*/ 2495550 h 3638550"/>
              <a:gd name="connsiteX22" fmla="*/ 3124200 w 3430408"/>
              <a:gd name="connsiteY22" fmla="*/ 2305050 h 3638550"/>
              <a:gd name="connsiteX23" fmla="*/ 3162300 w 3430408"/>
              <a:gd name="connsiteY23" fmla="*/ 2247900 h 3638550"/>
              <a:gd name="connsiteX24" fmla="*/ 3181350 w 3430408"/>
              <a:gd name="connsiteY24" fmla="*/ 2190750 h 3638550"/>
              <a:gd name="connsiteX25" fmla="*/ 3219450 w 3430408"/>
              <a:gd name="connsiteY25" fmla="*/ 2133600 h 3638550"/>
              <a:gd name="connsiteX26" fmla="*/ 3276600 w 3430408"/>
              <a:gd name="connsiteY26" fmla="*/ 1924050 h 3638550"/>
              <a:gd name="connsiteX27" fmla="*/ 3295650 w 3430408"/>
              <a:gd name="connsiteY27" fmla="*/ 1866900 h 3638550"/>
              <a:gd name="connsiteX28" fmla="*/ 3314700 w 3430408"/>
              <a:gd name="connsiteY28" fmla="*/ 1714500 h 3638550"/>
              <a:gd name="connsiteX29" fmla="*/ 3333750 w 3430408"/>
              <a:gd name="connsiteY29" fmla="*/ 1581150 h 3638550"/>
              <a:gd name="connsiteX30" fmla="*/ 3371850 w 3430408"/>
              <a:gd name="connsiteY30" fmla="*/ 1181100 h 3638550"/>
              <a:gd name="connsiteX31" fmla="*/ 3390900 w 3430408"/>
              <a:gd name="connsiteY31" fmla="*/ 495300 h 3638550"/>
              <a:gd name="connsiteX32" fmla="*/ 3429000 w 3430408"/>
              <a:gd name="connsiteY32" fmla="*/ 152400 h 3638550"/>
              <a:gd name="connsiteX33" fmla="*/ 3429000 w 3430408"/>
              <a:gd name="connsiteY33" fmla="*/ 0 h 363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430408" h="3638550">
                <a:moveTo>
                  <a:pt x="0" y="3638550"/>
                </a:moveTo>
                <a:cubicBezTo>
                  <a:pt x="190500" y="3632200"/>
                  <a:pt x="381205" y="3630374"/>
                  <a:pt x="571500" y="3619500"/>
                </a:cubicBezTo>
                <a:cubicBezTo>
                  <a:pt x="920122" y="3599579"/>
                  <a:pt x="491110" y="3608787"/>
                  <a:pt x="723900" y="3581400"/>
                </a:cubicBezTo>
                <a:cubicBezTo>
                  <a:pt x="812416" y="3570986"/>
                  <a:pt x="901700" y="3568700"/>
                  <a:pt x="990600" y="3562350"/>
                </a:cubicBezTo>
                <a:cubicBezTo>
                  <a:pt x="1041553" y="3553858"/>
                  <a:pt x="1146900" y="3537563"/>
                  <a:pt x="1200150" y="3524250"/>
                </a:cubicBezTo>
                <a:cubicBezTo>
                  <a:pt x="1219631" y="3519380"/>
                  <a:pt x="1237819" y="3510070"/>
                  <a:pt x="1257300" y="3505200"/>
                </a:cubicBezTo>
                <a:cubicBezTo>
                  <a:pt x="1288712" y="3497347"/>
                  <a:pt x="1320800" y="3492500"/>
                  <a:pt x="1352550" y="3486150"/>
                </a:cubicBezTo>
                <a:cubicBezTo>
                  <a:pt x="1371600" y="3473450"/>
                  <a:pt x="1389222" y="3458289"/>
                  <a:pt x="1409700" y="3448050"/>
                </a:cubicBezTo>
                <a:cubicBezTo>
                  <a:pt x="1462898" y="3421451"/>
                  <a:pt x="1551057" y="3416970"/>
                  <a:pt x="1600200" y="3409950"/>
                </a:cubicBezTo>
                <a:cubicBezTo>
                  <a:pt x="1781992" y="3349353"/>
                  <a:pt x="1576981" y="3412061"/>
                  <a:pt x="2019300" y="3371850"/>
                </a:cubicBezTo>
                <a:cubicBezTo>
                  <a:pt x="2039298" y="3370032"/>
                  <a:pt x="2056969" y="3357670"/>
                  <a:pt x="2076450" y="3352800"/>
                </a:cubicBezTo>
                <a:cubicBezTo>
                  <a:pt x="2233583" y="3313517"/>
                  <a:pt x="2111009" y="3353812"/>
                  <a:pt x="2247900" y="3314700"/>
                </a:cubicBezTo>
                <a:cubicBezTo>
                  <a:pt x="2335218" y="3289752"/>
                  <a:pt x="2278710" y="3305258"/>
                  <a:pt x="2362200" y="3257550"/>
                </a:cubicBezTo>
                <a:cubicBezTo>
                  <a:pt x="2386856" y="3243461"/>
                  <a:pt x="2414771" y="3235202"/>
                  <a:pt x="2438400" y="3219450"/>
                </a:cubicBezTo>
                <a:cubicBezTo>
                  <a:pt x="2716651" y="3033949"/>
                  <a:pt x="2501649" y="3173401"/>
                  <a:pt x="2647950" y="3048000"/>
                </a:cubicBezTo>
                <a:cubicBezTo>
                  <a:pt x="2672056" y="3027337"/>
                  <a:pt x="2701699" y="3013301"/>
                  <a:pt x="2724150" y="2990850"/>
                </a:cubicBezTo>
                <a:cubicBezTo>
                  <a:pt x="2740339" y="2974661"/>
                  <a:pt x="2747350" y="2951083"/>
                  <a:pt x="2762250" y="2933700"/>
                </a:cubicBezTo>
                <a:cubicBezTo>
                  <a:pt x="2785627" y="2906427"/>
                  <a:pt x="2815073" y="2884773"/>
                  <a:pt x="2838450" y="2857500"/>
                </a:cubicBezTo>
                <a:cubicBezTo>
                  <a:pt x="2853350" y="2840117"/>
                  <a:pt x="2863242" y="2818981"/>
                  <a:pt x="2876550" y="2800350"/>
                </a:cubicBezTo>
                <a:cubicBezTo>
                  <a:pt x="2895004" y="2774514"/>
                  <a:pt x="2916873" y="2751074"/>
                  <a:pt x="2933700" y="2724150"/>
                </a:cubicBezTo>
                <a:cubicBezTo>
                  <a:pt x="3074366" y="2499084"/>
                  <a:pt x="2881146" y="2791158"/>
                  <a:pt x="2990850" y="2571750"/>
                </a:cubicBezTo>
                <a:cubicBezTo>
                  <a:pt x="3005049" y="2543352"/>
                  <a:pt x="3028950" y="2520950"/>
                  <a:pt x="3048000" y="2495550"/>
                </a:cubicBezTo>
                <a:cubicBezTo>
                  <a:pt x="3079224" y="2401878"/>
                  <a:pt x="3079352" y="2383535"/>
                  <a:pt x="3124200" y="2305050"/>
                </a:cubicBezTo>
                <a:cubicBezTo>
                  <a:pt x="3135559" y="2285171"/>
                  <a:pt x="3152061" y="2268378"/>
                  <a:pt x="3162300" y="2247900"/>
                </a:cubicBezTo>
                <a:cubicBezTo>
                  <a:pt x="3171280" y="2229939"/>
                  <a:pt x="3172370" y="2208711"/>
                  <a:pt x="3181350" y="2190750"/>
                </a:cubicBezTo>
                <a:cubicBezTo>
                  <a:pt x="3191589" y="2170272"/>
                  <a:pt x="3210151" y="2154522"/>
                  <a:pt x="3219450" y="2133600"/>
                </a:cubicBezTo>
                <a:cubicBezTo>
                  <a:pt x="3266157" y="2028510"/>
                  <a:pt x="3250990" y="2026491"/>
                  <a:pt x="3276600" y="1924050"/>
                </a:cubicBezTo>
                <a:cubicBezTo>
                  <a:pt x="3281470" y="1904569"/>
                  <a:pt x="3289300" y="1885950"/>
                  <a:pt x="3295650" y="1866900"/>
                </a:cubicBezTo>
                <a:cubicBezTo>
                  <a:pt x="3302000" y="1816100"/>
                  <a:pt x="3307934" y="1765246"/>
                  <a:pt x="3314700" y="1714500"/>
                </a:cubicBezTo>
                <a:cubicBezTo>
                  <a:pt x="3320634" y="1669993"/>
                  <a:pt x="3328967" y="1625796"/>
                  <a:pt x="3333750" y="1581150"/>
                </a:cubicBezTo>
                <a:cubicBezTo>
                  <a:pt x="3348020" y="1447959"/>
                  <a:pt x="3371850" y="1181100"/>
                  <a:pt x="3371850" y="1181100"/>
                </a:cubicBezTo>
                <a:cubicBezTo>
                  <a:pt x="3378200" y="952500"/>
                  <a:pt x="3380966" y="723772"/>
                  <a:pt x="3390900" y="495300"/>
                </a:cubicBezTo>
                <a:cubicBezTo>
                  <a:pt x="3408620" y="87732"/>
                  <a:pt x="3407188" y="501395"/>
                  <a:pt x="3429000" y="152400"/>
                </a:cubicBezTo>
                <a:cubicBezTo>
                  <a:pt x="3432169" y="101699"/>
                  <a:pt x="3429000" y="50800"/>
                  <a:pt x="3429000" y="0"/>
                </a:cubicBezTo>
              </a:path>
            </a:pathLst>
          </a:custGeom>
          <a:noFill/>
          <a:ln w="38100">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手繪多邊形 62"/>
          <p:cNvSpPr/>
          <p:nvPr/>
        </p:nvSpPr>
        <p:spPr>
          <a:xfrm>
            <a:off x="5435056" y="2419350"/>
            <a:ext cx="4890044" cy="3634178"/>
          </a:xfrm>
          <a:custGeom>
            <a:avLst/>
            <a:gdLst>
              <a:gd name="connsiteX0" fmla="*/ 0 w 3467100"/>
              <a:gd name="connsiteY0" fmla="*/ 3581400 h 3581400"/>
              <a:gd name="connsiteX1" fmla="*/ 285750 w 3467100"/>
              <a:gd name="connsiteY1" fmla="*/ 3562350 h 3581400"/>
              <a:gd name="connsiteX2" fmla="*/ 381000 w 3467100"/>
              <a:gd name="connsiteY2" fmla="*/ 3467100 h 3581400"/>
              <a:gd name="connsiteX3" fmla="*/ 514350 w 3467100"/>
              <a:gd name="connsiteY3" fmla="*/ 3429000 h 3581400"/>
              <a:gd name="connsiteX4" fmla="*/ 762000 w 3467100"/>
              <a:gd name="connsiteY4" fmla="*/ 3371850 h 3581400"/>
              <a:gd name="connsiteX5" fmla="*/ 990600 w 3467100"/>
              <a:gd name="connsiteY5" fmla="*/ 3333750 h 3581400"/>
              <a:gd name="connsiteX6" fmla="*/ 1066800 w 3467100"/>
              <a:gd name="connsiteY6" fmla="*/ 3314700 h 3581400"/>
              <a:gd name="connsiteX7" fmla="*/ 1257300 w 3467100"/>
              <a:gd name="connsiteY7" fmla="*/ 3200400 h 3581400"/>
              <a:gd name="connsiteX8" fmla="*/ 1333500 w 3467100"/>
              <a:gd name="connsiteY8" fmla="*/ 3181350 h 3581400"/>
              <a:gd name="connsiteX9" fmla="*/ 1485900 w 3467100"/>
              <a:gd name="connsiteY9" fmla="*/ 3124200 h 3581400"/>
              <a:gd name="connsiteX10" fmla="*/ 1619250 w 3467100"/>
              <a:gd name="connsiteY10" fmla="*/ 3105150 h 3581400"/>
              <a:gd name="connsiteX11" fmla="*/ 1695450 w 3467100"/>
              <a:gd name="connsiteY11" fmla="*/ 3086100 h 3581400"/>
              <a:gd name="connsiteX12" fmla="*/ 1847850 w 3467100"/>
              <a:gd name="connsiteY12" fmla="*/ 3067050 h 3581400"/>
              <a:gd name="connsiteX13" fmla="*/ 1905000 w 3467100"/>
              <a:gd name="connsiteY13" fmla="*/ 3009900 h 3581400"/>
              <a:gd name="connsiteX14" fmla="*/ 1943100 w 3467100"/>
              <a:gd name="connsiteY14" fmla="*/ 2952750 h 3581400"/>
              <a:gd name="connsiteX15" fmla="*/ 2000250 w 3467100"/>
              <a:gd name="connsiteY15" fmla="*/ 2914650 h 3581400"/>
              <a:gd name="connsiteX16" fmla="*/ 2152650 w 3467100"/>
              <a:gd name="connsiteY16" fmla="*/ 2800350 h 3581400"/>
              <a:gd name="connsiteX17" fmla="*/ 2266950 w 3467100"/>
              <a:gd name="connsiteY17" fmla="*/ 2686050 h 3581400"/>
              <a:gd name="connsiteX18" fmla="*/ 2324100 w 3467100"/>
              <a:gd name="connsiteY18" fmla="*/ 2628900 h 3581400"/>
              <a:gd name="connsiteX19" fmla="*/ 2343150 w 3467100"/>
              <a:gd name="connsiteY19" fmla="*/ 2571750 h 3581400"/>
              <a:gd name="connsiteX20" fmla="*/ 2362200 w 3467100"/>
              <a:gd name="connsiteY20" fmla="*/ 2495550 h 3581400"/>
              <a:gd name="connsiteX21" fmla="*/ 2438400 w 3467100"/>
              <a:gd name="connsiteY21" fmla="*/ 2381250 h 3581400"/>
              <a:gd name="connsiteX22" fmla="*/ 2495550 w 3467100"/>
              <a:gd name="connsiteY22" fmla="*/ 2209800 h 3581400"/>
              <a:gd name="connsiteX23" fmla="*/ 2514600 w 3467100"/>
              <a:gd name="connsiteY23" fmla="*/ 2152650 h 3581400"/>
              <a:gd name="connsiteX24" fmla="*/ 2552700 w 3467100"/>
              <a:gd name="connsiteY24" fmla="*/ 2019300 h 3581400"/>
              <a:gd name="connsiteX25" fmla="*/ 2628900 w 3467100"/>
              <a:gd name="connsiteY25" fmla="*/ 1905000 h 3581400"/>
              <a:gd name="connsiteX26" fmla="*/ 2705100 w 3467100"/>
              <a:gd name="connsiteY26" fmla="*/ 1790700 h 3581400"/>
              <a:gd name="connsiteX27" fmla="*/ 2743200 w 3467100"/>
              <a:gd name="connsiteY27" fmla="*/ 1676400 h 3581400"/>
              <a:gd name="connsiteX28" fmla="*/ 2762250 w 3467100"/>
              <a:gd name="connsiteY28" fmla="*/ 1619250 h 3581400"/>
              <a:gd name="connsiteX29" fmla="*/ 2800350 w 3467100"/>
              <a:gd name="connsiteY29" fmla="*/ 1562100 h 3581400"/>
              <a:gd name="connsiteX30" fmla="*/ 2838450 w 3467100"/>
              <a:gd name="connsiteY30" fmla="*/ 1390650 h 3581400"/>
              <a:gd name="connsiteX31" fmla="*/ 2895600 w 3467100"/>
              <a:gd name="connsiteY31" fmla="*/ 1352550 h 3581400"/>
              <a:gd name="connsiteX32" fmla="*/ 2933700 w 3467100"/>
              <a:gd name="connsiteY32" fmla="*/ 1295400 h 3581400"/>
              <a:gd name="connsiteX33" fmla="*/ 2971800 w 3467100"/>
              <a:gd name="connsiteY33" fmla="*/ 1219200 h 3581400"/>
              <a:gd name="connsiteX34" fmla="*/ 3028950 w 3467100"/>
              <a:gd name="connsiteY34" fmla="*/ 1181100 h 3581400"/>
              <a:gd name="connsiteX35" fmla="*/ 3067050 w 3467100"/>
              <a:gd name="connsiteY35" fmla="*/ 1123950 h 3581400"/>
              <a:gd name="connsiteX36" fmla="*/ 3086100 w 3467100"/>
              <a:gd name="connsiteY36" fmla="*/ 1066800 h 3581400"/>
              <a:gd name="connsiteX37" fmla="*/ 3124200 w 3467100"/>
              <a:gd name="connsiteY37" fmla="*/ 838200 h 3581400"/>
              <a:gd name="connsiteX38" fmla="*/ 3143250 w 3467100"/>
              <a:gd name="connsiteY38" fmla="*/ 781050 h 3581400"/>
              <a:gd name="connsiteX39" fmla="*/ 3162300 w 3467100"/>
              <a:gd name="connsiteY39" fmla="*/ 609600 h 3581400"/>
              <a:gd name="connsiteX40" fmla="*/ 3257550 w 3467100"/>
              <a:gd name="connsiteY40" fmla="*/ 514350 h 3581400"/>
              <a:gd name="connsiteX41" fmla="*/ 3352800 w 3467100"/>
              <a:gd name="connsiteY41" fmla="*/ 400050 h 3581400"/>
              <a:gd name="connsiteX42" fmla="*/ 3371850 w 3467100"/>
              <a:gd name="connsiteY42" fmla="*/ 323850 h 3581400"/>
              <a:gd name="connsiteX43" fmla="*/ 3409950 w 3467100"/>
              <a:gd name="connsiteY43" fmla="*/ 133350 h 3581400"/>
              <a:gd name="connsiteX44" fmla="*/ 3467100 w 3467100"/>
              <a:gd name="connsiteY44" fmla="*/ 0 h 358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467100" h="3581400">
                <a:moveTo>
                  <a:pt x="0" y="3581400"/>
                </a:moveTo>
                <a:cubicBezTo>
                  <a:pt x="95250" y="3575050"/>
                  <a:pt x="191587" y="3578044"/>
                  <a:pt x="285750" y="3562350"/>
                </a:cubicBezTo>
                <a:cubicBezTo>
                  <a:pt x="357939" y="3550318"/>
                  <a:pt x="334211" y="3504532"/>
                  <a:pt x="381000" y="3467100"/>
                </a:cubicBezTo>
                <a:cubicBezTo>
                  <a:pt x="393804" y="3456857"/>
                  <a:pt x="508874" y="3430643"/>
                  <a:pt x="514350" y="3429000"/>
                </a:cubicBezTo>
                <a:cubicBezTo>
                  <a:pt x="704528" y="3371947"/>
                  <a:pt x="551683" y="3401895"/>
                  <a:pt x="762000" y="3371850"/>
                </a:cubicBezTo>
                <a:cubicBezTo>
                  <a:pt x="889616" y="3329311"/>
                  <a:pt x="753619" y="3370209"/>
                  <a:pt x="990600" y="3333750"/>
                </a:cubicBezTo>
                <a:cubicBezTo>
                  <a:pt x="1016477" y="3329769"/>
                  <a:pt x="1041400" y="3321050"/>
                  <a:pt x="1066800" y="3314700"/>
                </a:cubicBezTo>
                <a:cubicBezTo>
                  <a:pt x="1123768" y="3276722"/>
                  <a:pt x="1190354" y="3225505"/>
                  <a:pt x="1257300" y="3200400"/>
                </a:cubicBezTo>
                <a:cubicBezTo>
                  <a:pt x="1281815" y="3191207"/>
                  <a:pt x="1308662" y="3189629"/>
                  <a:pt x="1333500" y="3181350"/>
                </a:cubicBezTo>
                <a:cubicBezTo>
                  <a:pt x="1351773" y="3175259"/>
                  <a:pt x="1452459" y="3130888"/>
                  <a:pt x="1485900" y="3124200"/>
                </a:cubicBezTo>
                <a:cubicBezTo>
                  <a:pt x="1529929" y="3115394"/>
                  <a:pt x="1575073" y="3113182"/>
                  <a:pt x="1619250" y="3105150"/>
                </a:cubicBezTo>
                <a:cubicBezTo>
                  <a:pt x="1645009" y="3100466"/>
                  <a:pt x="1669625" y="3090404"/>
                  <a:pt x="1695450" y="3086100"/>
                </a:cubicBezTo>
                <a:cubicBezTo>
                  <a:pt x="1745949" y="3077684"/>
                  <a:pt x="1797050" y="3073400"/>
                  <a:pt x="1847850" y="3067050"/>
                </a:cubicBezTo>
                <a:cubicBezTo>
                  <a:pt x="1866900" y="3048000"/>
                  <a:pt x="1887753" y="3030596"/>
                  <a:pt x="1905000" y="3009900"/>
                </a:cubicBezTo>
                <a:cubicBezTo>
                  <a:pt x="1919657" y="2992311"/>
                  <a:pt x="1926911" y="2968939"/>
                  <a:pt x="1943100" y="2952750"/>
                </a:cubicBezTo>
                <a:cubicBezTo>
                  <a:pt x="1959289" y="2936561"/>
                  <a:pt x="1981734" y="2928116"/>
                  <a:pt x="2000250" y="2914650"/>
                </a:cubicBezTo>
                <a:cubicBezTo>
                  <a:pt x="2051605" y="2877301"/>
                  <a:pt x="2107749" y="2845251"/>
                  <a:pt x="2152650" y="2800350"/>
                </a:cubicBezTo>
                <a:lnTo>
                  <a:pt x="2266950" y="2686050"/>
                </a:lnTo>
                <a:lnTo>
                  <a:pt x="2324100" y="2628900"/>
                </a:lnTo>
                <a:cubicBezTo>
                  <a:pt x="2330450" y="2609850"/>
                  <a:pt x="2337633" y="2591058"/>
                  <a:pt x="2343150" y="2571750"/>
                </a:cubicBezTo>
                <a:cubicBezTo>
                  <a:pt x="2350343" y="2546576"/>
                  <a:pt x="2350491" y="2518968"/>
                  <a:pt x="2362200" y="2495550"/>
                </a:cubicBezTo>
                <a:cubicBezTo>
                  <a:pt x="2382678" y="2454594"/>
                  <a:pt x="2423920" y="2424691"/>
                  <a:pt x="2438400" y="2381250"/>
                </a:cubicBezTo>
                <a:lnTo>
                  <a:pt x="2495550" y="2209800"/>
                </a:lnTo>
                <a:cubicBezTo>
                  <a:pt x="2501900" y="2190750"/>
                  <a:pt x="2509730" y="2172131"/>
                  <a:pt x="2514600" y="2152650"/>
                </a:cubicBezTo>
                <a:cubicBezTo>
                  <a:pt x="2519084" y="2134714"/>
                  <a:pt x="2540278" y="2041660"/>
                  <a:pt x="2552700" y="2019300"/>
                </a:cubicBezTo>
                <a:cubicBezTo>
                  <a:pt x="2574938" y="1979272"/>
                  <a:pt x="2614420" y="1948441"/>
                  <a:pt x="2628900" y="1905000"/>
                </a:cubicBezTo>
                <a:cubicBezTo>
                  <a:pt x="2656469" y="1822292"/>
                  <a:pt x="2633751" y="1862049"/>
                  <a:pt x="2705100" y="1790700"/>
                </a:cubicBezTo>
                <a:lnTo>
                  <a:pt x="2743200" y="1676400"/>
                </a:lnTo>
                <a:cubicBezTo>
                  <a:pt x="2749550" y="1657350"/>
                  <a:pt x="2751111" y="1635958"/>
                  <a:pt x="2762250" y="1619250"/>
                </a:cubicBezTo>
                <a:lnTo>
                  <a:pt x="2800350" y="1562100"/>
                </a:lnTo>
                <a:cubicBezTo>
                  <a:pt x="2800770" y="1560001"/>
                  <a:pt x="2830763" y="1402180"/>
                  <a:pt x="2838450" y="1390650"/>
                </a:cubicBezTo>
                <a:cubicBezTo>
                  <a:pt x="2851150" y="1371600"/>
                  <a:pt x="2876550" y="1365250"/>
                  <a:pt x="2895600" y="1352550"/>
                </a:cubicBezTo>
                <a:cubicBezTo>
                  <a:pt x="2908300" y="1333500"/>
                  <a:pt x="2922341" y="1315279"/>
                  <a:pt x="2933700" y="1295400"/>
                </a:cubicBezTo>
                <a:cubicBezTo>
                  <a:pt x="2947789" y="1270744"/>
                  <a:pt x="2953620" y="1241016"/>
                  <a:pt x="2971800" y="1219200"/>
                </a:cubicBezTo>
                <a:cubicBezTo>
                  <a:pt x="2986457" y="1201611"/>
                  <a:pt x="3009900" y="1193800"/>
                  <a:pt x="3028950" y="1181100"/>
                </a:cubicBezTo>
                <a:cubicBezTo>
                  <a:pt x="3041650" y="1162050"/>
                  <a:pt x="3056811" y="1144428"/>
                  <a:pt x="3067050" y="1123950"/>
                </a:cubicBezTo>
                <a:cubicBezTo>
                  <a:pt x="3076030" y="1105989"/>
                  <a:pt x="3080583" y="1086108"/>
                  <a:pt x="3086100" y="1066800"/>
                </a:cubicBezTo>
                <a:cubicBezTo>
                  <a:pt x="3123954" y="934311"/>
                  <a:pt x="3089413" y="1029528"/>
                  <a:pt x="3124200" y="838200"/>
                </a:cubicBezTo>
                <a:cubicBezTo>
                  <a:pt x="3127792" y="818443"/>
                  <a:pt x="3136900" y="800100"/>
                  <a:pt x="3143250" y="781050"/>
                </a:cubicBezTo>
                <a:cubicBezTo>
                  <a:pt x="3149600" y="723900"/>
                  <a:pt x="3148354" y="665385"/>
                  <a:pt x="3162300" y="609600"/>
                </a:cubicBezTo>
                <a:cubicBezTo>
                  <a:pt x="3177005" y="550779"/>
                  <a:pt x="3217445" y="547771"/>
                  <a:pt x="3257550" y="514350"/>
                </a:cubicBezTo>
                <a:cubicBezTo>
                  <a:pt x="3312555" y="468513"/>
                  <a:pt x="3315338" y="456244"/>
                  <a:pt x="3352800" y="400050"/>
                </a:cubicBezTo>
                <a:cubicBezTo>
                  <a:pt x="3359150" y="374650"/>
                  <a:pt x="3366364" y="349451"/>
                  <a:pt x="3371850" y="323850"/>
                </a:cubicBezTo>
                <a:cubicBezTo>
                  <a:pt x="3385419" y="260530"/>
                  <a:pt x="3389472" y="194784"/>
                  <a:pt x="3409950" y="133350"/>
                </a:cubicBezTo>
                <a:cubicBezTo>
                  <a:pt x="3450890" y="10531"/>
                  <a:pt x="3419652" y="47448"/>
                  <a:pt x="3467100" y="0"/>
                </a:cubicBezTo>
              </a:path>
            </a:pathLst>
          </a:custGeom>
          <a:noFill/>
          <a:ln w="38100">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手繪多邊形 63"/>
          <p:cNvSpPr/>
          <p:nvPr/>
        </p:nvSpPr>
        <p:spPr>
          <a:xfrm>
            <a:off x="6515101" y="1123950"/>
            <a:ext cx="610877" cy="4914900"/>
          </a:xfrm>
          <a:custGeom>
            <a:avLst/>
            <a:gdLst>
              <a:gd name="connsiteX0" fmla="*/ 342900 w 610877"/>
              <a:gd name="connsiteY0" fmla="*/ 4914900 h 4914900"/>
              <a:gd name="connsiteX1" fmla="*/ 323850 w 610877"/>
              <a:gd name="connsiteY1" fmla="*/ 4686300 h 4914900"/>
              <a:gd name="connsiteX2" fmla="*/ 304800 w 610877"/>
              <a:gd name="connsiteY2" fmla="*/ 4552950 h 4914900"/>
              <a:gd name="connsiteX3" fmla="*/ 285750 w 610877"/>
              <a:gd name="connsiteY3" fmla="*/ 4133850 h 4914900"/>
              <a:gd name="connsiteX4" fmla="*/ 266700 w 610877"/>
              <a:gd name="connsiteY4" fmla="*/ 4038600 h 4914900"/>
              <a:gd name="connsiteX5" fmla="*/ 247650 w 610877"/>
              <a:gd name="connsiteY5" fmla="*/ 3905250 h 4914900"/>
              <a:gd name="connsiteX6" fmla="*/ 190500 w 610877"/>
              <a:gd name="connsiteY6" fmla="*/ 3505200 h 4914900"/>
              <a:gd name="connsiteX7" fmla="*/ 171450 w 610877"/>
              <a:gd name="connsiteY7" fmla="*/ 3448050 h 4914900"/>
              <a:gd name="connsiteX8" fmla="*/ 114300 w 610877"/>
              <a:gd name="connsiteY8" fmla="*/ 3048000 h 4914900"/>
              <a:gd name="connsiteX9" fmla="*/ 76200 w 610877"/>
              <a:gd name="connsiteY9" fmla="*/ 2933700 h 4914900"/>
              <a:gd name="connsiteX10" fmla="*/ 57150 w 610877"/>
              <a:gd name="connsiteY10" fmla="*/ 2781300 h 4914900"/>
              <a:gd name="connsiteX11" fmla="*/ 38100 w 610877"/>
              <a:gd name="connsiteY11" fmla="*/ 2705100 h 4914900"/>
              <a:gd name="connsiteX12" fmla="*/ 0 w 610877"/>
              <a:gd name="connsiteY12" fmla="*/ 2419350 h 4914900"/>
              <a:gd name="connsiteX13" fmla="*/ 19050 w 610877"/>
              <a:gd name="connsiteY13" fmla="*/ 1695450 h 4914900"/>
              <a:gd name="connsiteX14" fmla="*/ 38100 w 610877"/>
              <a:gd name="connsiteY14" fmla="*/ 1638300 h 4914900"/>
              <a:gd name="connsiteX15" fmla="*/ 76200 w 610877"/>
              <a:gd name="connsiteY15" fmla="*/ 1485900 h 4914900"/>
              <a:gd name="connsiteX16" fmla="*/ 133350 w 610877"/>
              <a:gd name="connsiteY16" fmla="*/ 1447800 h 4914900"/>
              <a:gd name="connsiteX17" fmla="*/ 190500 w 610877"/>
              <a:gd name="connsiteY17" fmla="*/ 1238250 h 4914900"/>
              <a:gd name="connsiteX18" fmla="*/ 209550 w 610877"/>
              <a:gd name="connsiteY18" fmla="*/ 1162050 h 4914900"/>
              <a:gd name="connsiteX19" fmla="*/ 247650 w 610877"/>
              <a:gd name="connsiteY19" fmla="*/ 1047750 h 4914900"/>
              <a:gd name="connsiteX20" fmla="*/ 304800 w 610877"/>
              <a:gd name="connsiteY20" fmla="*/ 800100 h 4914900"/>
              <a:gd name="connsiteX21" fmla="*/ 419100 w 610877"/>
              <a:gd name="connsiteY21" fmla="*/ 723900 h 4914900"/>
              <a:gd name="connsiteX22" fmla="*/ 495300 w 610877"/>
              <a:gd name="connsiteY22" fmla="*/ 609600 h 4914900"/>
              <a:gd name="connsiteX23" fmla="*/ 533400 w 610877"/>
              <a:gd name="connsiteY23" fmla="*/ 552450 h 4914900"/>
              <a:gd name="connsiteX24" fmla="*/ 552450 w 610877"/>
              <a:gd name="connsiteY24" fmla="*/ 381000 h 4914900"/>
              <a:gd name="connsiteX25" fmla="*/ 590550 w 610877"/>
              <a:gd name="connsiteY25" fmla="*/ 209550 h 4914900"/>
              <a:gd name="connsiteX26" fmla="*/ 609600 w 610877"/>
              <a:gd name="connsiteY26" fmla="*/ 95250 h 4914900"/>
              <a:gd name="connsiteX27" fmla="*/ 609600 w 610877"/>
              <a:gd name="connsiteY27"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0877" h="4914900">
                <a:moveTo>
                  <a:pt x="342900" y="4914900"/>
                </a:moveTo>
                <a:cubicBezTo>
                  <a:pt x="336550" y="4838700"/>
                  <a:pt x="331855" y="4762344"/>
                  <a:pt x="323850" y="4686300"/>
                </a:cubicBezTo>
                <a:cubicBezTo>
                  <a:pt x="319150" y="4641645"/>
                  <a:pt x="307889" y="4597745"/>
                  <a:pt x="304800" y="4552950"/>
                </a:cubicBezTo>
                <a:cubicBezTo>
                  <a:pt x="295178" y="4413437"/>
                  <a:pt x="296081" y="4273312"/>
                  <a:pt x="285750" y="4133850"/>
                </a:cubicBezTo>
                <a:cubicBezTo>
                  <a:pt x="283358" y="4101560"/>
                  <a:pt x="272023" y="4070538"/>
                  <a:pt x="266700" y="4038600"/>
                </a:cubicBezTo>
                <a:cubicBezTo>
                  <a:pt x="259318" y="3994310"/>
                  <a:pt x="253219" y="3949805"/>
                  <a:pt x="247650" y="3905250"/>
                </a:cubicBezTo>
                <a:cubicBezTo>
                  <a:pt x="235791" y="3810374"/>
                  <a:pt x="216932" y="3584496"/>
                  <a:pt x="190500" y="3505200"/>
                </a:cubicBezTo>
                <a:lnTo>
                  <a:pt x="171450" y="3448050"/>
                </a:lnTo>
                <a:cubicBezTo>
                  <a:pt x="161567" y="3359104"/>
                  <a:pt x="138077" y="3119330"/>
                  <a:pt x="114300" y="3048000"/>
                </a:cubicBezTo>
                <a:lnTo>
                  <a:pt x="76200" y="2933700"/>
                </a:lnTo>
                <a:cubicBezTo>
                  <a:pt x="69850" y="2882900"/>
                  <a:pt x="65566" y="2831799"/>
                  <a:pt x="57150" y="2781300"/>
                </a:cubicBezTo>
                <a:cubicBezTo>
                  <a:pt x="52846" y="2755475"/>
                  <a:pt x="41560" y="2731052"/>
                  <a:pt x="38100" y="2705100"/>
                </a:cubicBezTo>
                <a:cubicBezTo>
                  <a:pt x="-4741" y="2383794"/>
                  <a:pt x="44057" y="2595578"/>
                  <a:pt x="0" y="2419350"/>
                </a:cubicBezTo>
                <a:cubicBezTo>
                  <a:pt x="6350" y="2178050"/>
                  <a:pt x="7289" y="1936547"/>
                  <a:pt x="19050" y="1695450"/>
                </a:cubicBezTo>
                <a:cubicBezTo>
                  <a:pt x="20028" y="1675393"/>
                  <a:pt x="33230" y="1657781"/>
                  <a:pt x="38100" y="1638300"/>
                </a:cubicBezTo>
                <a:cubicBezTo>
                  <a:pt x="39394" y="1633125"/>
                  <a:pt x="60365" y="1505693"/>
                  <a:pt x="76200" y="1485900"/>
                </a:cubicBezTo>
                <a:cubicBezTo>
                  <a:pt x="90503" y="1468022"/>
                  <a:pt x="114300" y="1460500"/>
                  <a:pt x="133350" y="1447800"/>
                </a:cubicBezTo>
                <a:cubicBezTo>
                  <a:pt x="168959" y="1340974"/>
                  <a:pt x="147530" y="1410131"/>
                  <a:pt x="190500" y="1238250"/>
                </a:cubicBezTo>
                <a:cubicBezTo>
                  <a:pt x="196850" y="1212850"/>
                  <a:pt x="201271" y="1186888"/>
                  <a:pt x="209550" y="1162050"/>
                </a:cubicBezTo>
                <a:lnTo>
                  <a:pt x="247650" y="1047750"/>
                </a:lnTo>
                <a:cubicBezTo>
                  <a:pt x="250837" y="1025439"/>
                  <a:pt x="271769" y="822121"/>
                  <a:pt x="304800" y="800100"/>
                </a:cubicBezTo>
                <a:lnTo>
                  <a:pt x="419100" y="723900"/>
                </a:lnTo>
                <a:lnTo>
                  <a:pt x="495300" y="609600"/>
                </a:lnTo>
                <a:lnTo>
                  <a:pt x="533400" y="552450"/>
                </a:lnTo>
                <a:cubicBezTo>
                  <a:pt x="539750" y="495300"/>
                  <a:pt x="544318" y="437924"/>
                  <a:pt x="552450" y="381000"/>
                </a:cubicBezTo>
                <a:cubicBezTo>
                  <a:pt x="569085" y="264552"/>
                  <a:pt x="569751" y="313543"/>
                  <a:pt x="590550" y="209550"/>
                </a:cubicBezTo>
                <a:cubicBezTo>
                  <a:pt x="598125" y="171675"/>
                  <a:pt x="606103" y="133717"/>
                  <a:pt x="609600" y="95250"/>
                </a:cubicBezTo>
                <a:cubicBezTo>
                  <a:pt x="612475" y="63630"/>
                  <a:pt x="609600" y="31750"/>
                  <a:pt x="609600" y="0"/>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手繪多邊形 64"/>
          <p:cNvSpPr/>
          <p:nvPr/>
        </p:nvSpPr>
        <p:spPr>
          <a:xfrm>
            <a:off x="5429250" y="1047750"/>
            <a:ext cx="1759270" cy="4972050"/>
          </a:xfrm>
          <a:custGeom>
            <a:avLst/>
            <a:gdLst>
              <a:gd name="connsiteX0" fmla="*/ 0 w 1759270"/>
              <a:gd name="connsiteY0" fmla="*/ 4972050 h 4972050"/>
              <a:gd name="connsiteX1" fmla="*/ 38100 w 1759270"/>
              <a:gd name="connsiteY1" fmla="*/ 4552950 h 4972050"/>
              <a:gd name="connsiteX2" fmla="*/ 95250 w 1759270"/>
              <a:gd name="connsiteY2" fmla="*/ 4324350 h 4972050"/>
              <a:gd name="connsiteX3" fmla="*/ 190500 w 1759270"/>
              <a:gd name="connsiteY3" fmla="*/ 4210050 h 4972050"/>
              <a:gd name="connsiteX4" fmla="*/ 266700 w 1759270"/>
              <a:gd name="connsiteY4" fmla="*/ 4038600 h 4972050"/>
              <a:gd name="connsiteX5" fmla="*/ 285750 w 1759270"/>
              <a:gd name="connsiteY5" fmla="*/ 3943350 h 4972050"/>
              <a:gd name="connsiteX6" fmla="*/ 323850 w 1759270"/>
              <a:gd name="connsiteY6" fmla="*/ 3867150 h 4972050"/>
              <a:gd name="connsiteX7" fmla="*/ 381000 w 1759270"/>
              <a:gd name="connsiteY7" fmla="*/ 3676650 h 4972050"/>
              <a:gd name="connsiteX8" fmla="*/ 457200 w 1759270"/>
              <a:gd name="connsiteY8" fmla="*/ 3486150 h 4972050"/>
              <a:gd name="connsiteX9" fmla="*/ 495300 w 1759270"/>
              <a:gd name="connsiteY9" fmla="*/ 3333750 h 4972050"/>
              <a:gd name="connsiteX10" fmla="*/ 514350 w 1759270"/>
              <a:gd name="connsiteY10" fmla="*/ 3276600 h 4972050"/>
              <a:gd name="connsiteX11" fmla="*/ 628650 w 1759270"/>
              <a:gd name="connsiteY11" fmla="*/ 3219450 h 4972050"/>
              <a:gd name="connsiteX12" fmla="*/ 647700 w 1759270"/>
              <a:gd name="connsiteY12" fmla="*/ 3162300 h 4972050"/>
              <a:gd name="connsiteX13" fmla="*/ 685800 w 1759270"/>
              <a:gd name="connsiteY13" fmla="*/ 2724150 h 4972050"/>
              <a:gd name="connsiteX14" fmla="*/ 704850 w 1759270"/>
              <a:gd name="connsiteY14" fmla="*/ 2667000 h 4972050"/>
              <a:gd name="connsiteX15" fmla="*/ 723900 w 1759270"/>
              <a:gd name="connsiteY15" fmla="*/ 2571750 h 4972050"/>
              <a:gd name="connsiteX16" fmla="*/ 762000 w 1759270"/>
              <a:gd name="connsiteY16" fmla="*/ 2514600 h 4972050"/>
              <a:gd name="connsiteX17" fmla="*/ 781050 w 1759270"/>
              <a:gd name="connsiteY17" fmla="*/ 2457450 h 4972050"/>
              <a:gd name="connsiteX18" fmla="*/ 800100 w 1759270"/>
              <a:gd name="connsiteY18" fmla="*/ 2286000 h 4972050"/>
              <a:gd name="connsiteX19" fmla="*/ 819150 w 1759270"/>
              <a:gd name="connsiteY19" fmla="*/ 2228850 h 4972050"/>
              <a:gd name="connsiteX20" fmla="*/ 838200 w 1759270"/>
              <a:gd name="connsiteY20" fmla="*/ 2152650 h 4972050"/>
              <a:gd name="connsiteX21" fmla="*/ 857250 w 1759270"/>
              <a:gd name="connsiteY21" fmla="*/ 2038350 h 4972050"/>
              <a:gd name="connsiteX22" fmla="*/ 876300 w 1759270"/>
              <a:gd name="connsiteY22" fmla="*/ 1962150 h 4972050"/>
              <a:gd name="connsiteX23" fmla="*/ 914400 w 1759270"/>
              <a:gd name="connsiteY23" fmla="*/ 1809750 h 4972050"/>
              <a:gd name="connsiteX24" fmla="*/ 952500 w 1759270"/>
              <a:gd name="connsiteY24" fmla="*/ 1752600 h 4972050"/>
              <a:gd name="connsiteX25" fmla="*/ 971550 w 1759270"/>
              <a:gd name="connsiteY25" fmla="*/ 1600200 h 4972050"/>
              <a:gd name="connsiteX26" fmla="*/ 990600 w 1759270"/>
              <a:gd name="connsiteY26" fmla="*/ 1543050 h 4972050"/>
              <a:gd name="connsiteX27" fmla="*/ 1009650 w 1759270"/>
              <a:gd name="connsiteY27" fmla="*/ 1447800 h 4972050"/>
              <a:gd name="connsiteX28" fmla="*/ 1047750 w 1759270"/>
              <a:gd name="connsiteY28" fmla="*/ 1333500 h 4972050"/>
              <a:gd name="connsiteX29" fmla="*/ 1104900 w 1759270"/>
              <a:gd name="connsiteY29" fmla="*/ 1314450 h 4972050"/>
              <a:gd name="connsiteX30" fmla="*/ 1162050 w 1759270"/>
              <a:gd name="connsiteY30" fmla="*/ 1200150 h 4972050"/>
              <a:gd name="connsiteX31" fmla="*/ 1219200 w 1759270"/>
              <a:gd name="connsiteY31" fmla="*/ 1028700 h 4972050"/>
              <a:gd name="connsiteX32" fmla="*/ 1238250 w 1759270"/>
              <a:gd name="connsiteY32" fmla="*/ 971550 h 4972050"/>
              <a:gd name="connsiteX33" fmla="*/ 1276350 w 1759270"/>
              <a:gd name="connsiteY33" fmla="*/ 914400 h 4972050"/>
              <a:gd name="connsiteX34" fmla="*/ 1295400 w 1759270"/>
              <a:gd name="connsiteY34" fmla="*/ 857250 h 4972050"/>
              <a:gd name="connsiteX35" fmla="*/ 1352550 w 1759270"/>
              <a:gd name="connsiteY35" fmla="*/ 800100 h 4972050"/>
              <a:gd name="connsiteX36" fmla="*/ 1447800 w 1759270"/>
              <a:gd name="connsiteY36" fmla="*/ 685800 h 4972050"/>
              <a:gd name="connsiteX37" fmla="*/ 1562100 w 1759270"/>
              <a:gd name="connsiteY37" fmla="*/ 609600 h 4972050"/>
              <a:gd name="connsiteX38" fmla="*/ 1619250 w 1759270"/>
              <a:gd name="connsiteY38" fmla="*/ 152400 h 4972050"/>
              <a:gd name="connsiteX39" fmla="*/ 1752600 w 1759270"/>
              <a:gd name="connsiteY39" fmla="*/ 114300 h 4972050"/>
              <a:gd name="connsiteX40" fmla="*/ 1752600 w 1759270"/>
              <a:gd name="connsiteY40" fmla="*/ 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759270" h="4972050">
                <a:moveTo>
                  <a:pt x="0" y="4972050"/>
                </a:moveTo>
                <a:cubicBezTo>
                  <a:pt x="15210" y="4759104"/>
                  <a:pt x="12296" y="4733579"/>
                  <a:pt x="38100" y="4552950"/>
                </a:cubicBezTo>
                <a:cubicBezTo>
                  <a:pt x="45891" y="4498414"/>
                  <a:pt x="63507" y="4371964"/>
                  <a:pt x="95250" y="4324350"/>
                </a:cubicBezTo>
                <a:cubicBezTo>
                  <a:pt x="148294" y="4244784"/>
                  <a:pt x="117161" y="4283389"/>
                  <a:pt x="190500" y="4210050"/>
                </a:cubicBezTo>
                <a:cubicBezTo>
                  <a:pt x="235840" y="4074030"/>
                  <a:pt x="206323" y="4129166"/>
                  <a:pt x="266700" y="4038600"/>
                </a:cubicBezTo>
                <a:cubicBezTo>
                  <a:pt x="273050" y="4006850"/>
                  <a:pt x="275511" y="3974067"/>
                  <a:pt x="285750" y="3943350"/>
                </a:cubicBezTo>
                <a:cubicBezTo>
                  <a:pt x="294730" y="3916409"/>
                  <a:pt x="315690" y="3894350"/>
                  <a:pt x="323850" y="3867150"/>
                </a:cubicBezTo>
                <a:cubicBezTo>
                  <a:pt x="395006" y="3629964"/>
                  <a:pt x="290750" y="3857151"/>
                  <a:pt x="381000" y="3676650"/>
                </a:cubicBezTo>
                <a:cubicBezTo>
                  <a:pt x="417330" y="3422342"/>
                  <a:pt x="360218" y="3631623"/>
                  <a:pt x="457200" y="3486150"/>
                </a:cubicBezTo>
                <a:cubicBezTo>
                  <a:pt x="474618" y="3460023"/>
                  <a:pt x="491453" y="3349138"/>
                  <a:pt x="495300" y="3333750"/>
                </a:cubicBezTo>
                <a:cubicBezTo>
                  <a:pt x="500170" y="3314269"/>
                  <a:pt x="501806" y="3292280"/>
                  <a:pt x="514350" y="3276600"/>
                </a:cubicBezTo>
                <a:cubicBezTo>
                  <a:pt x="541207" y="3243028"/>
                  <a:pt x="591002" y="3231999"/>
                  <a:pt x="628650" y="3219450"/>
                </a:cubicBezTo>
                <a:cubicBezTo>
                  <a:pt x="635000" y="3200400"/>
                  <a:pt x="645398" y="3182248"/>
                  <a:pt x="647700" y="3162300"/>
                </a:cubicBezTo>
                <a:cubicBezTo>
                  <a:pt x="664504" y="3016665"/>
                  <a:pt x="639441" y="2863228"/>
                  <a:pt x="685800" y="2724150"/>
                </a:cubicBezTo>
                <a:cubicBezTo>
                  <a:pt x="692150" y="2705100"/>
                  <a:pt x="699980" y="2686481"/>
                  <a:pt x="704850" y="2667000"/>
                </a:cubicBezTo>
                <a:cubicBezTo>
                  <a:pt x="712703" y="2635588"/>
                  <a:pt x="712531" y="2602067"/>
                  <a:pt x="723900" y="2571750"/>
                </a:cubicBezTo>
                <a:cubicBezTo>
                  <a:pt x="731939" y="2550313"/>
                  <a:pt x="751761" y="2535078"/>
                  <a:pt x="762000" y="2514600"/>
                </a:cubicBezTo>
                <a:cubicBezTo>
                  <a:pt x="770980" y="2496639"/>
                  <a:pt x="774700" y="2476500"/>
                  <a:pt x="781050" y="2457450"/>
                </a:cubicBezTo>
                <a:cubicBezTo>
                  <a:pt x="787400" y="2400300"/>
                  <a:pt x="790647" y="2342719"/>
                  <a:pt x="800100" y="2286000"/>
                </a:cubicBezTo>
                <a:cubicBezTo>
                  <a:pt x="803401" y="2266193"/>
                  <a:pt x="813633" y="2248158"/>
                  <a:pt x="819150" y="2228850"/>
                </a:cubicBezTo>
                <a:cubicBezTo>
                  <a:pt x="826343" y="2203676"/>
                  <a:pt x="833065" y="2178323"/>
                  <a:pt x="838200" y="2152650"/>
                </a:cubicBezTo>
                <a:cubicBezTo>
                  <a:pt x="845775" y="2114775"/>
                  <a:pt x="849675" y="2076225"/>
                  <a:pt x="857250" y="2038350"/>
                </a:cubicBezTo>
                <a:cubicBezTo>
                  <a:pt x="862385" y="2012677"/>
                  <a:pt x="870620" y="1987708"/>
                  <a:pt x="876300" y="1962150"/>
                </a:cubicBezTo>
                <a:cubicBezTo>
                  <a:pt x="884995" y="1923023"/>
                  <a:pt x="893975" y="1850600"/>
                  <a:pt x="914400" y="1809750"/>
                </a:cubicBezTo>
                <a:cubicBezTo>
                  <a:pt x="924639" y="1789272"/>
                  <a:pt x="939800" y="1771650"/>
                  <a:pt x="952500" y="1752600"/>
                </a:cubicBezTo>
                <a:cubicBezTo>
                  <a:pt x="958850" y="1701800"/>
                  <a:pt x="962392" y="1650570"/>
                  <a:pt x="971550" y="1600200"/>
                </a:cubicBezTo>
                <a:cubicBezTo>
                  <a:pt x="975142" y="1580443"/>
                  <a:pt x="985730" y="1562531"/>
                  <a:pt x="990600" y="1543050"/>
                </a:cubicBezTo>
                <a:cubicBezTo>
                  <a:pt x="998453" y="1511638"/>
                  <a:pt x="1001131" y="1479038"/>
                  <a:pt x="1009650" y="1447800"/>
                </a:cubicBezTo>
                <a:cubicBezTo>
                  <a:pt x="1020217" y="1409054"/>
                  <a:pt x="1009650" y="1346200"/>
                  <a:pt x="1047750" y="1333500"/>
                </a:cubicBezTo>
                <a:lnTo>
                  <a:pt x="1104900" y="1314450"/>
                </a:lnTo>
                <a:cubicBezTo>
                  <a:pt x="1174375" y="1106024"/>
                  <a:pt x="1063573" y="1421724"/>
                  <a:pt x="1162050" y="1200150"/>
                </a:cubicBezTo>
                <a:lnTo>
                  <a:pt x="1219200" y="1028700"/>
                </a:lnTo>
                <a:cubicBezTo>
                  <a:pt x="1225550" y="1009650"/>
                  <a:pt x="1227111" y="988258"/>
                  <a:pt x="1238250" y="971550"/>
                </a:cubicBezTo>
                <a:cubicBezTo>
                  <a:pt x="1250950" y="952500"/>
                  <a:pt x="1266111" y="934878"/>
                  <a:pt x="1276350" y="914400"/>
                </a:cubicBezTo>
                <a:cubicBezTo>
                  <a:pt x="1285330" y="896439"/>
                  <a:pt x="1284261" y="873958"/>
                  <a:pt x="1295400" y="857250"/>
                </a:cubicBezTo>
                <a:cubicBezTo>
                  <a:pt x="1310344" y="834834"/>
                  <a:pt x="1335303" y="820796"/>
                  <a:pt x="1352550" y="800100"/>
                </a:cubicBezTo>
                <a:cubicBezTo>
                  <a:pt x="1410480" y="730584"/>
                  <a:pt x="1368712" y="747313"/>
                  <a:pt x="1447800" y="685800"/>
                </a:cubicBezTo>
                <a:cubicBezTo>
                  <a:pt x="1483945" y="657687"/>
                  <a:pt x="1562100" y="609600"/>
                  <a:pt x="1562100" y="609600"/>
                </a:cubicBezTo>
                <a:cubicBezTo>
                  <a:pt x="1694023" y="411715"/>
                  <a:pt x="1483832" y="748237"/>
                  <a:pt x="1619250" y="152400"/>
                </a:cubicBezTo>
                <a:cubicBezTo>
                  <a:pt x="1626249" y="121606"/>
                  <a:pt x="1738628" y="146901"/>
                  <a:pt x="1752600" y="114300"/>
                </a:cubicBezTo>
                <a:cubicBezTo>
                  <a:pt x="1767608" y="79281"/>
                  <a:pt x="1752600" y="38100"/>
                  <a:pt x="1752600" y="0"/>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4122762" y="1990145"/>
            <a:ext cx="548544" cy="5111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8446370" y="1978722"/>
            <a:ext cx="548544" cy="5111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1827404" y="6131273"/>
            <a:ext cx="3157045" cy="461665"/>
          </a:xfrm>
          <a:prstGeom prst="rect">
            <a:avLst/>
          </a:prstGeom>
          <a:noFill/>
        </p:spPr>
        <p:txBody>
          <a:bodyPr wrap="square" rtlCol="0">
            <a:spAutoFit/>
          </a:bodyPr>
          <a:lstStyle/>
          <a:p>
            <a:pPr algn="ctr"/>
            <a:r>
              <a:rPr lang="en-US" altLang="zh-TW" sz="2400" b="1" dirty="0"/>
              <a:t>4 times of parameters</a:t>
            </a:r>
            <a:endParaRPr lang="zh-TW" altLang="en-US" sz="2400" b="1" dirty="0"/>
          </a:p>
        </p:txBody>
      </p:sp>
    </p:spTree>
    <p:extLst>
      <p:ext uri="{BB962C8B-B14F-4D97-AF65-F5344CB8AC3E}">
        <p14:creationId xmlns:p14="http://schemas.microsoft.com/office/powerpoint/2010/main" val="296498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8" grpId="0" animBg="1"/>
      <p:bldP spid="40" grpId="0" animBg="1"/>
      <p:bldP spid="42" grpId="0" animBg="1"/>
      <p:bldP spid="43" grpId="0" animBg="1"/>
      <p:bldP spid="44" grpId="0"/>
      <p:bldP spid="45" grpId="0"/>
      <p:bldP spid="61" grpId="0" animBg="1"/>
      <p:bldP spid="63" grpId="0" animBg="1"/>
      <p:bldP spid="64" grpId="0" animBg="1"/>
      <p:bldP spid="65" grpId="0" animBg="1"/>
      <p:bldP spid="66" grpId="0" animBg="1"/>
      <p:bldP spid="67"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Neural Network needs Memory</a:t>
            </a:r>
            <a:endParaRPr lang="zh-TW" altLang="en-US" dirty="0">
              <a:solidFill>
                <a:srgbClr val="FF0000"/>
              </a:solidFill>
            </a:endParaRPr>
          </a:p>
        </p:txBody>
      </p:sp>
      <p:sp>
        <p:nvSpPr>
          <p:cNvPr id="3" name="內容版面配置區 2"/>
          <p:cNvSpPr>
            <a:spLocks noGrp="1"/>
          </p:cNvSpPr>
          <p:nvPr>
            <p:ph idx="1"/>
          </p:nvPr>
        </p:nvSpPr>
        <p:spPr/>
        <p:txBody>
          <a:bodyPr>
            <a:normAutofit/>
          </a:bodyPr>
          <a:lstStyle/>
          <a:p>
            <a:r>
              <a:rPr lang="en-US" altLang="zh-TW" dirty="0"/>
              <a:t>Name Entity Recognition</a:t>
            </a:r>
          </a:p>
          <a:p>
            <a:pPr lvl="1"/>
            <a:r>
              <a:rPr lang="en-US" altLang="zh-TW" sz="2800" dirty="0"/>
              <a:t>Detecting named entities like name of people, locations, organization, etc. in a sentence.</a:t>
            </a:r>
            <a:endParaRPr lang="zh-TW" altLang="en-US" sz="2800" dirty="0"/>
          </a:p>
        </p:txBody>
      </p:sp>
      <p:cxnSp>
        <p:nvCxnSpPr>
          <p:cNvPr id="24" name="直線單箭頭接點 23"/>
          <p:cNvCxnSpPr/>
          <p:nvPr/>
        </p:nvCxnSpPr>
        <p:spPr>
          <a:xfrm flipV="1">
            <a:off x="2659529" y="4019009"/>
            <a:ext cx="0" cy="108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V="1">
            <a:off x="4079692" y="4019009"/>
            <a:ext cx="0" cy="108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5422474" y="4019009"/>
            <a:ext cx="0" cy="108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V="1">
            <a:off x="6408946" y="4019009"/>
            <a:ext cx="0" cy="108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2340022" y="5177159"/>
            <a:ext cx="766181" cy="523220"/>
          </a:xfrm>
          <a:prstGeom prst="rect">
            <a:avLst/>
          </a:prstGeom>
          <a:noFill/>
        </p:spPr>
        <p:txBody>
          <a:bodyPr wrap="square" rtlCol="0">
            <a:spAutoFit/>
          </a:bodyPr>
          <a:lstStyle/>
          <a:p>
            <a:pPr algn="ctr"/>
            <a:r>
              <a:rPr lang="en-US" altLang="zh-TW" sz="2800" dirty="0"/>
              <a:t>x</a:t>
            </a:r>
            <a:r>
              <a:rPr lang="en-US" altLang="zh-TW" sz="2800" baseline="30000" dirty="0"/>
              <a:t>1</a:t>
            </a:r>
            <a:endParaRPr lang="zh-TW" altLang="en-US" sz="2800" baseline="30000" dirty="0"/>
          </a:p>
        </p:txBody>
      </p:sp>
      <p:sp>
        <p:nvSpPr>
          <p:cNvPr id="15" name="文字方塊 14"/>
          <p:cNvSpPr txBox="1"/>
          <p:nvPr/>
        </p:nvSpPr>
        <p:spPr>
          <a:xfrm>
            <a:off x="3691425" y="5177159"/>
            <a:ext cx="766181" cy="523220"/>
          </a:xfrm>
          <a:prstGeom prst="rect">
            <a:avLst/>
          </a:prstGeom>
          <a:noFill/>
        </p:spPr>
        <p:txBody>
          <a:bodyPr wrap="square" rtlCol="0">
            <a:spAutoFit/>
          </a:bodyPr>
          <a:lstStyle/>
          <a:p>
            <a:pPr algn="ctr"/>
            <a:r>
              <a:rPr lang="en-US" altLang="zh-TW" sz="2800" dirty="0"/>
              <a:t>x</a:t>
            </a:r>
            <a:r>
              <a:rPr lang="en-US" altLang="zh-TW" sz="2800" baseline="30000" dirty="0"/>
              <a:t>2</a:t>
            </a:r>
            <a:endParaRPr lang="zh-TW" altLang="en-US" sz="2800" baseline="30000" dirty="0"/>
          </a:p>
        </p:txBody>
      </p:sp>
      <p:sp>
        <p:nvSpPr>
          <p:cNvPr id="16" name="文字方塊 15"/>
          <p:cNvSpPr txBox="1"/>
          <p:nvPr/>
        </p:nvSpPr>
        <p:spPr>
          <a:xfrm>
            <a:off x="5035680" y="5177159"/>
            <a:ext cx="766181" cy="523220"/>
          </a:xfrm>
          <a:prstGeom prst="rect">
            <a:avLst/>
          </a:prstGeom>
          <a:noFill/>
        </p:spPr>
        <p:txBody>
          <a:bodyPr wrap="square" rtlCol="0">
            <a:spAutoFit/>
          </a:bodyPr>
          <a:lstStyle/>
          <a:p>
            <a:pPr algn="ctr"/>
            <a:r>
              <a:rPr lang="en-US" altLang="zh-TW" sz="2800" dirty="0"/>
              <a:t>x</a:t>
            </a:r>
            <a:r>
              <a:rPr lang="en-US" altLang="zh-TW" sz="2800" baseline="30000" dirty="0"/>
              <a:t>3</a:t>
            </a:r>
            <a:endParaRPr lang="zh-TW" altLang="en-US" sz="2800" baseline="30000" dirty="0"/>
          </a:p>
        </p:txBody>
      </p:sp>
      <p:sp>
        <p:nvSpPr>
          <p:cNvPr id="17" name="文字方塊 16"/>
          <p:cNvSpPr txBox="1"/>
          <p:nvPr/>
        </p:nvSpPr>
        <p:spPr>
          <a:xfrm>
            <a:off x="6020679" y="5177159"/>
            <a:ext cx="766181" cy="523220"/>
          </a:xfrm>
          <a:prstGeom prst="rect">
            <a:avLst/>
          </a:prstGeom>
          <a:noFill/>
        </p:spPr>
        <p:txBody>
          <a:bodyPr wrap="square" rtlCol="0">
            <a:spAutoFit/>
          </a:bodyPr>
          <a:lstStyle/>
          <a:p>
            <a:pPr algn="ctr"/>
            <a:r>
              <a:rPr lang="en-US" altLang="zh-TW" sz="2800" dirty="0"/>
              <a:t>x</a:t>
            </a:r>
            <a:r>
              <a:rPr lang="en-US" altLang="zh-TW" sz="2800" baseline="30000" dirty="0"/>
              <a:t>4</a:t>
            </a:r>
            <a:endParaRPr lang="zh-TW" altLang="en-US" sz="2800" baseline="30000" dirty="0"/>
          </a:p>
        </p:txBody>
      </p:sp>
      <p:sp>
        <p:nvSpPr>
          <p:cNvPr id="5" name="矩形 4"/>
          <p:cNvSpPr/>
          <p:nvPr/>
        </p:nvSpPr>
        <p:spPr>
          <a:xfrm>
            <a:off x="2321980" y="5516477"/>
            <a:ext cx="7920566" cy="523220"/>
          </a:xfrm>
          <a:prstGeom prst="rect">
            <a:avLst/>
          </a:prstGeom>
        </p:spPr>
        <p:txBody>
          <a:bodyPr wrap="none">
            <a:spAutoFit/>
          </a:bodyPr>
          <a:lstStyle/>
          <a:p>
            <a:r>
              <a:rPr lang="en-US" altLang="zh-TW" sz="2800" dirty="0"/>
              <a:t>the      president      of      apple      eats      an      apple</a:t>
            </a:r>
            <a:endParaRPr lang="zh-TW" altLang="en-US" sz="2800" dirty="0"/>
          </a:p>
        </p:txBody>
      </p:sp>
      <p:sp>
        <p:nvSpPr>
          <p:cNvPr id="35" name="文字方塊 34"/>
          <p:cNvSpPr txBox="1"/>
          <p:nvPr/>
        </p:nvSpPr>
        <p:spPr>
          <a:xfrm>
            <a:off x="7259534" y="5177159"/>
            <a:ext cx="766181" cy="523220"/>
          </a:xfrm>
          <a:prstGeom prst="rect">
            <a:avLst/>
          </a:prstGeom>
          <a:noFill/>
        </p:spPr>
        <p:txBody>
          <a:bodyPr wrap="square" rtlCol="0">
            <a:spAutoFit/>
          </a:bodyPr>
          <a:lstStyle/>
          <a:p>
            <a:pPr algn="ctr"/>
            <a:r>
              <a:rPr lang="en-US" altLang="zh-TW" sz="2800" dirty="0"/>
              <a:t>x</a:t>
            </a:r>
            <a:r>
              <a:rPr lang="en-US" altLang="zh-TW" sz="2800" baseline="30000" dirty="0"/>
              <a:t>5</a:t>
            </a:r>
            <a:endParaRPr lang="zh-TW" altLang="en-US" sz="2800" baseline="30000" dirty="0"/>
          </a:p>
        </p:txBody>
      </p:sp>
      <p:sp>
        <p:nvSpPr>
          <p:cNvPr id="36" name="文字方塊 35"/>
          <p:cNvSpPr txBox="1"/>
          <p:nvPr/>
        </p:nvSpPr>
        <p:spPr>
          <a:xfrm>
            <a:off x="8220698" y="5177159"/>
            <a:ext cx="766181" cy="523220"/>
          </a:xfrm>
          <a:prstGeom prst="rect">
            <a:avLst/>
          </a:prstGeom>
          <a:noFill/>
        </p:spPr>
        <p:txBody>
          <a:bodyPr wrap="square" rtlCol="0">
            <a:spAutoFit/>
          </a:bodyPr>
          <a:lstStyle/>
          <a:p>
            <a:pPr algn="ctr"/>
            <a:r>
              <a:rPr lang="en-US" altLang="zh-TW" sz="2800" dirty="0"/>
              <a:t>x</a:t>
            </a:r>
            <a:r>
              <a:rPr lang="en-US" altLang="zh-TW" sz="2800" baseline="30000" dirty="0"/>
              <a:t>6</a:t>
            </a:r>
            <a:endParaRPr lang="zh-TW" altLang="en-US" sz="2800" baseline="30000" dirty="0"/>
          </a:p>
        </p:txBody>
      </p:sp>
      <p:sp>
        <p:nvSpPr>
          <p:cNvPr id="37" name="文字方塊 36"/>
          <p:cNvSpPr txBox="1"/>
          <p:nvPr/>
        </p:nvSpPr>
        <p:spPr>
          <a:xfrm>
            <a:off x="9241929" y="5177159"/>
            <a:ext cx="766181" cy="523220"/>
          </a:xfrm>
          <a:prstGeom prst="rect">
            <a:avLst/>
          </a:prstGeom>
          <a:noFill/>
        </p:spPr>
        <p:txBody>
          <a:bodyPr wrap="square" rtlCol="0">
            <a:spAutoFit/>
          </a:bodyPr>
          <a:lstStyle/>
          <a:p>
            <a:pPr algn="ctr"/>
            <a:r>
              <a:rPr lang="en-US" altLang="zh-TW" sz="2800" dirty="0"/>
              <a:t>x</a:t>
            </a:r>
            <a:r>
              <a:rPr lang="en-US" altLang="zh-TW" sz="2800" baseline="30000" dirty="0"/>
              <a:t>7</a:t>
            </a:r>
            <a:endParaRPr lang="zh-TW" altLang="en-US" sz="2800" baseline="30000" dirty="0"/>
          </a:p>
        </p:txBody>
      </p:sp>
      <p:cxnSp>
        <p:nvCxnSpPr>
          <p:cNvPr id="38" name="直線單箭頭接點 37"/>
          <p:cNvCxnSpPr/>
          <p:nvPr/>
        </p:nvCxnSpPr>
        <p:spPr>
          <a:xfrm flipV="1">
            <a:off x="7558989" y="4019009"/>
            <a:ext cx="0" cy="108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8553043" y="4019009"/>
            <a:ext cx="0" cy="108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V="1">
            <a:off x="9622583" y="4019009"/>
            <a:ext cx="0" cy="108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4"/>
          <p:cNvSpPr txBox="1">
            <a:spLocks noChangeArrowheads="1"/>
          </p:cNvSpPr>
          <p:nvPr/>
        </p:nvSpPr>
        <p:spPr bwMode="auto">
          <a:xfrm>
            <a:off x="6027159" y="3111995"/>
            <a:ext cx="83257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zh-TW" sz="2400" b="0" dirty="0">
                <a:solidFill>
                  <a:srgbClr val="0000FF"/>
                </a:solidFill>
                <a:ea typeface="新細明體" panose="02020500000000000000" pitchFamily="18" charset="-120"/>
              </a:rPr>
              <a:t>ORG</a:t>
            </a:r>
          </a:p>
        </p:txBody>
      </p:sp>
      <p:sp>
        <p:nvSpPr>
          <p:cNvPr id="43" name="文字方塊 42"/>
          <p:cNvSpPr txBox="1"/>
          <p:nvPr/>
        </p:nvSpPr>
        <p:spPr>
          <a:xfrm>
            <a:off x="2346502" y="3541610"/>
            <a:ext cx="766181" cy="523220"/>
          </a:xfrm>
          <a:prstGeom prst="rect">
            <a:avLst/>
          </a:prstGeom>
          <a:noFill/>
        </p:spPr>
        <p:txBody>
          <a:bodyPr wrap="square" rtlCol="0">
            <a:spAutoFit/>
          </a:bodyPr>
          <a:lstStyle/>
          <a:p>
            <a:pPr algn="ctr"/>
            <a:r>
              <a:rPr lang="en-US" altLang="zh-TW" sz="2800" dirty="0"/>
              <a:t>y</a:t>
            </a:r>
            <a:r>
              <a:rPr lang="en-US" altLang="zh-TW" sz="2800" baseline="30000" dirty="0"/>
              <a:t>1</a:t>
            </a:r>
            <a:endParaRPr lang="zh-TW" altLang="en-US" sz="2800" baseline="30000" dirty="0"/>
          </a:p>
        </p:txBody>
      </p:sp>
      <p:sp>
        <p:nvSpPr>
          <p:cNvPr id="44" name="文字方塊 43"/>
          <p:cNvSpPr txBox="1"/>
          <p:nvPr/>
        </p:nvSpPr>
        <p:spPr>
          <a:xfrm>
            <a:off x="3697905" y="3541610"/>
            <a:ext cx="766181" cy="523220"/>
          </a:xfrm>
          <a:prstGeom prst="rect">
            <a:avLst/>
          </a:prstGeom>
          <a:noFill/>
        </p:spPr>
        <p:txBody>
          <a:bodyPr wrap="square" rtlCol="0">
            <a:spAutoFit/>
          </a:bodyPr>
          <a:lstStyle/>
          <a:p>
            <a:pPr algn="ctr"/>
            <a:r>
              <a:rPr lang="en-US" altLang="zh-TW" sz="2800" dirty="0"/>
              <a:t>y</a:t>
            </a:r>
            <a:r>
              <a:rPr lang="en-US" altLang="zh-TW" sz="2800" baseline="30000" dirty="0"/>
              <a:t>2</a:t>
            </a:r>
            <a:endParaRPr lang="zh-TW" altLang="en-US" sz="2800" baseline="30000" dirty="0"/>
          </a:p>
        </p:txBody>
      </p:sp>
      <p:sp>
        <p:nvSpPr>
          <p:cNvPr id="45" name="文字方塊 44"/>
          <p:cNvSpPr txBox="1"/>
          <p:nvPr/>
        </p:nvSpPr>
        <p:spPr>
          <a:xfrm>
            <a:off x="5042160" y="3541610"/>
            <a:ext cx="766181" cy="523220"/>
          </a:xfrm>
          <a:prstGeom prst="rect">
            <a:avLst/>
          </a:prstGeom>
          <a:noFill/>
        </p:spPr>
        <p:txBody>
          <a:bodyPr wrap="square" rtlCol="0">
            <a:spAutoFit/>
          </a:bodyPr>
          <a:lstStyle/>
          <a:p>
            <a:pPr algn="ctr"/>
            <a:r>
              <a:rPr lang="en-US" altLang="zh-TW" sz="2800" dirty="0"/>
              <a:t>y</a:t>
            </a:r>
            <a:r>
              <a:rPr lang="en-US" altLang="zh-TW" sz="2800" baseline="30000" dirty="0"/>
              <a:t>3</a:t>
            </a:r>
            <a:endParaRPr lang="zh-TW" altLang="en-US" sz="2800" baseline="30000" dirty="0"/>
          </a:p>
        </p:txBody>
      </p:sp>
      <p:sp>
        <p:nvSpPr>
          <p:cNvPr id="46" name="文字方塊 45"/>
          <p:cNvSpPr txBox="1"/>
          <p:nvPr/>
        </p:nvSpPr>
        <p:spPr>
          <a:xfrm>
            <a:off x="6027159" y="3541610"/>
            <a:ext cx="766181" cy="523220"/>
          </a:xfrm>
          <a:prstGeom prst="rect">
            <a:avLst/>
          </a:prstGeom>
          <a:noFill/>
        </p:spPr>
        <p:txBody>
          <a:bodyPr wrap="square" rtlCol="0">
            <a:spAutoFit/>
          </a:bodyPr>
          <a:lstStyle/>
          <a:p>
            <a:pPr algn="ctr"/>
            <a:r>
              <a:rPr lang="en-US" altLang="zh-TW" sz="2800" dirty="0"/>
              <a:t>y</a:t>
            </a:r>
            <a:r>
              <a:rPr lang="en-US" altLang="zh-TW" sz="2800" baseline="30000" dirty="0"/>
              <a:t>4</a:t>
            </a:r>
            <a:endParaRPr lang="zh-TW" altLang="en-US" sz="2800" baseline="30000" dirty="0"/>
          </a:p>
        </p:txBody>
      </p:sp>
      <p:sp>
        <p:nvSpPr>
          <p:cNvPr id="47" name="文字方塊 46"/>
          <p:cNvSpPr txBox="1"/>
          <p:nvPr/>
        </p:nvSpPr>
        <p:spPr>
          <a:xfrm>
            <a:off x="7266014" y="3541610"/>
            <a:ext cx="766181" cy="523220"/>
          </a:xfrm>
          <a:prstGeom prst="rect">
            <a:avLst/>
          </a:prstGeom>
          <a:noFill/>
        </p:spPr>
        <p:txBody>
          <a:bodyPr wrap="square" rtlCol="0">
            <a:spAutoFit/>
          </a:bodyPr>
          <a:lstStyle/>
          <a:p>
            <a:pPr algn="ctr"/>
            <a:r>
              <a:rPr lang="en-US" altLang="zh-TW" sz="2800" dirty="0"/>
              <a:t>y</a:t>
            </a:r>
            <a:r>
              <a:rPr lang="en-US" altLang="zh-TW" sz="2800" baseline="30000" dirty="0"/>
              <a:t>5</a:t>
            </a:r>
            <a:endParaRPr lang="zh-TW" altLang="en-US" sz="2800" baseline="30000" dirty="0"/>
          </a:p>
        </p:txBody>
      </p:sp>
      <p:sp>
        <p:nvSpPr>
          <p:cNvPr id="48" name="文字方塊 47"/>
          <p:cNvSpPr txBox="1"/>
          <p:nvPr/>
        </p:nvSpPr>
        <p:spPr>
          <a:xfrm>
            <a:off x="8227178" y="3541610"/>
            <a:ext cx="766181" cy="523220"/>
          </a:xfrm>
          <a:prstGeom prst="rect">
            <a:avLst/>
          </a:prstGeom>
          <a:noFill/>
        </p:spPr>
        <p:txBody>
          <a:bodyPr wrap="square" rtlCol="0">
            <a:spAutoFit/>
          </a:bodyPr>
          <a:lstStyle/>
          <a:p>
            <a:pPr algn="ctr"/>
            <a:r>
              <a:rPr lang="en-US" altLang="zh-TW" sz="2800" dirty="0"/>
              <a:t>y</a:t>
            </a:r>
            <a:r>
              <a:rPr lang="en-US" altLang="zh-TW" sz="2800" baseline="30000" dirty="0"/>
              <a:t>6</a:t>
            </a:r>
            <a:endParaRPr lang="zh-TW" altLang="en-US" sz="2800" baseline="30000" dirty="0"/>
          </a:p>
        </p:txBody>
      </p:sp>
      <p:sp>
        <p:nvSpPr>
          <p:cNvPr id="49" name="文字方塊 48"/>
          <p:cNvSpPr txBox="1"/>
          <p:nvPr/>
        </p:nvSpPr>
        <p:spPr>
          <a:xfrm>
            <a:off x="9248409" y="3541610"/>
            <a:ext cx="766181" cy="523220"/>
          </a:xfrm>
          <a:prstGeom prst="rect">
            <a:avLst/>
          </a:prstGeom>
          <a:noFill/>
        </p:spPr>
        <p:txBody>
          <a:bodyPr wrap="square" rtlCol="0">
            <a:spAutoFit/>
          </a:bodyPr>
          <a:lstStyle/>
          <a:p>
            <a:pPr algn="ctr"/>
            <a:r>
              <a:rPr lang="en-US" altLang="zh-TW" sz="2800" dirty="0"/>
              <a:t>y</a:t>
            </a:r>
            <a:r>
              <a:rPr lang="en-US" altLang="zh-TW" sz="2800" baseline="30000" dirty="0"/>
              <a:t>7</a:t>
            </a:r>
            <a:endParaRPr lang="zh-TW" altLang="en-US" sz="2800" baseline="30000" dirty="0"/>
          </a:p>
        </p:txBody>
      </p:sp>
      <p:sp>
        <p:nvSpPr>
          <p:cNvPr id="57" name="Text Box 4"/>
          <p:cNvSpPr txBox="1">
            <a:spLocks noChangeArrowheads="1"/>
          </p:cNvSpPr>
          <p:nvPr/>
        </p:nvSpPr>
        <p:spPr bwMode="auto">
          <a:xfrm>
            <a:off x="9130767" y="3125044"/>
            <a:ext cx="103776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zh-TW" sz="2400" b="0" dirty="0">
                <a:solidFill>
                  <a:schemeClr val="bg2">
                    <a:lumMod val="25000"/>
                  </a:schemeClr>
                </a:solidFill>
                <a:ea typeface="新細明體" panose="02020500000000000000" pitchFamily="18" charset="-120"/>
              </a:rPr>
              <a:t>NONE</a:t>
            </a:r>
          </a:p>
        </p:txBody>
      </p:sp>
      <p:sp>
        <p:nvSpPr>
          <p:cNvPr id="6" name="矩形 5"/>
          <p:cNvSpPr/>
          <p:nvPr/>
        </p:nvSpPr>
        <p:spPr>
          <a:xfrm>
            <a:off x="2243125" y="4270786"/>
            <a:ext cx="814944" cy="64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DNN</a:t>
            </a:r>
            <a:endParaRPr lang="zh-TW" altLang="en-US" sz="2400" dirty="0"/>
          </a:p>
        </p:txBody>
      </p:sp>
      <p:sp>
        <p:nvSpPr>
          <p:cNvPr id="58" name="矩形 57"/>
          <p:cNvSpPr/>
          <p:nvPr/>
        </p:nvSpPr>
        <p:spPr>
          <a:xfrm>
            <a:off x="3662094" y="4270786"/>
            <a:ext cx="814944" cy="64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DNN</a:t>
            </a:r>
            <a:endParaRPr lang="zh-TW" altLang="en-US" sz="2400" dirty="0"/>
          </a:p>
        </p:txBody>
      </p:sp>
      <p:sp>
        <p:nvSpPr>
          <p:cNvPr id="59" name="矩形 58"/>
          <p:cNvSpPr/>
          <p:nvPr/>
        </p:nvSpPr>
        <p:spPr>
          <a:xfrm>
            <a:off x="5000729" y="4270786"/>
            <a:ext cx="814944" cy="64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DNN</a:t>
            </a:r>
            <a:endParaRPr lang="zh-TW" altLang="en-US" sz="2400" dirty="0"/>
          </a:p>
        </p:txBody>
      </p:sp>
      <p:sp>
        <p:nvSpPr>
          <p:cNvPr id="60" name="矩形 59"/>
          <p:cNvSpPr/>
          <p:nvPr/>
        </p:nvSpPr>
        <p:spPr>
          <a:xfrm>
            <a:off x="5995180" y="4270786"/>
            <a:ext cx="814944" cy="64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DNN</a:t>
            </a:r>
            <a:endParaRPr lang="zh-TW" altLang="en-US" sz="2400" dirty="0"/>
          </a:p>
        </p:txBody>
      </p:sp>
      <p:sp>
        <p:nvSpPr>
          <p:cNvPr id="61" name="矩形 60"/>
          <p:cNvSpPr/>
          <p:nvPr/>
        </p:nvSpPr>
        <p:spPr>
          <a:xfrm>
            <a:off x="7141010" y="4270786"/>
            <a:ext cx="814944" cy="64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DNN</a:t>
            </a:r>
            <a:endParaRPr lang="zh-TW" altLang="en-US" sz="2400" dirty="0"/>
          </a:p>
        </p:txBody>
      </p:sp>
      <p:sp>
        <p:nvSpPr>
          <p:cNvPr id="62" name="矩形 61"/>
          <p:cNvSpPr/>
          <p:nvPr/>
        </p:nvSpPr>
        <p:spPr>
          <a:xfrm>
            <a:off x="8107316" y="4270786"/>
            <a:ext cx="814944" cy="64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DNN</a:t>
            </a:r>
            <a:endParaRPr lang="zh-TW" altLang="en-US" sz="2400" dirty="0"/>
          </a:p>
        </p:txBody>
      </p:sp>
      <p:sp>
        <p:nvSpPr>
          <p:cNvPr id="63" name="矩形 62"/>
          <p:cNvSpPr/>
          <p:nvPr/>
        </p:nvSpPr>
        <p:spPr>
          <a:xfrm>
            <a:off x="9195348" y="4270786"/>
            <a:ext cx="814944" cy="64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DNN</a:t>
            </a:r>
            <a:endParaRPr lang="zh-TW" altLang="en-US" sz="2400" dirty="0"/>
          </a:p>
        </p:txBody>
      </p:sp>
      <p:sp>
        <p:nvSpPr>
          <p:cNvPr id="7" name="矩形 6"/>
          <p:cNvSpPr/>
          <p:nvPr/>
        </p:nvSpPr>
        <p:spPr>
          <a:xfrm>
            <a:off x="5921599" y="3164522"/>
            <a:ext cx="983233" cy="28134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p:nvSpPr>
        <p:spPr>
          <a:xfrm>
            <a:off x="9071109" y="3164522"/>
            <a:ext cx="1049571" cy="28134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4320115" y="6117956"/>
            <a:ext cx="3328988"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TW" sz="2800" dirty="0"/>
              <a:t>DNN needs memory!</a:t>
            </a:r>
            <a:endParaRPr lang="zh-TW" altLang="en-US" sz="2800" dirty="0"/>
          </a:p>
        </p:txBody>
      </p:sp>
      <p:cxnSp>
        <p:nvCxnSpPr>
          <p:cNvPr id="51" name="直線接點 50"/>
          <p:cNvCxnSpPr/>
          <p:nvPr/>
        </p:nvCxnSpPr>
        <p:spPr>
          <a:xfrm>
            <a:off x="3292590" y="5946924"/>
            <a:ext cx="2333325"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7238437" y="5946924"/>
            <a:ext cx="1637266"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4583824" y="3104823"/>
            <a:ext cx="94732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target</a:t>
            </a:r>
            <a:endParaRPr lang="zh-TW" altLang="en-US" sz="2400" dirty="0"/>
          </a:p>
        </p:txBody>
      </p:sp>
      <p:sp>
        <p:nvSpPr>
          <p:cNvPr id="65" name="文字方塊 64"/>
          <p:cNvSpPr txBox="1"/>
          <p:nvPr/>
        </p:nvSpPr>
        <p:spPr>
          <a:xfrm>
            <a:off x="7761882" y="3071240"/>
            <a:ext cx="947325"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target</a:t>
            </a:r>
            <a:endParaRPr lang="zh-TW" altLang="en-US" sz="2400" dirty="0"/>
          </a:p>
        </p:txBody>
      </p:sp>
      <p:sp>
        <p:nvSpPr>
          <p:cNvPr id="9" name="向右箭號 8"/>
          <p:cNvSpPr/>
          <p:nvPr/>
        </p:nvSpPr>
        <p:spPr>
          <a:xfrm>
            <a:off x="5551557" y="3173021"/>
            <a:ext cx="496349" cy="377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7" name="向右箭號 66"/>
          <p:cNvSpPr/>
          <p:nvPr/>
        </p:nvSpPr>
        <p:spPr>
          <a:xfrm>
            <a:off x="8725232" y="3147110"/>
            <a:ext cx="496349" cy="377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6870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5" grpId="0"/>
      <p:bldP spid="35" grpId="0"/>
      <p:bldP spid="36" grpId="0"/>
      <p:bldP spid="37" grpId="0"/>
      <p:bldP spid="41" grpId="0"/>
      <p:bldP spid="43" grpId="0"/>
      <p:bldP spid="44" grpId="0"/>
      <p:bldP spid="45" grpId="0"/>
      <p:bldP spid="46" grpId="0"/>
      <p:bldP spid="47" grpId="0"/>
      <p:bldP spid="48" grpId="0"/>
      <p:bldP spid="49" grpId="0"/>
      <p:bldP spid="57" grpId="0"/>
      <p:bldP spid="6" grpId="0" animBg="1"/>
      <p:bldP spid="58" grpId="0" animBg="1"/>
      <p:bldP spid="59" grpId="0" animBg="1"/>
      <p:bldP spid="60" grpId="0" animBg="1"/>
      <p:bldP spid="61" grpId="0" animBg="1"/>
      <p:bldP spid="62" grpId="0" animBg="1"/>
      <p:bldP spid="63" grpId="0" animBg="1"/>
      <p:bldP spid="7" grpId="0" animBg="1"/>
      <p:bldP spid="64" grpId="0" animBg="1"/>
      <p:bldP spid="50" grpId="0" animBg="1"/>
      <p:bldP spid="8" grpId="0" animBg="1"/>
      <p:bldP spid="65" grpId="0" animBg="1"/>
      <p:bldP spid="9" grpId="0" animBg="1"/>
      <p:bldP spid="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LSTM</a:t>
            </a:r>
            <a:endParaRPr lang="zh-TW" altLang="en-US" dirty="0"/>
          </a:p>
        </p:txBody>
      </p:sp>
      <p:grpSp>
        <p:nvGrpSpPr>
          <p:cNvPr id="165" name="群組 164"/>
          <p:cNvGrpSpPr/>
          <p:nvPr/>
        </p:nvGrpSpPr>
        <p:grpSpPr>
          <a:xfrm>
            <a:off x="3721222" y="5873237"/>
            <a:ext cx="907572" cy="461665"/>
            <a:chOff x="4765592" y="6396335"/>
            <a:chExt cx="907572" cy="461665"/>
          </a:xfrm>
        </p:grpSpPr>
        <p:sp>
          <p:nvSpPr>
            <p:cNvPr id="42" name="矩形 41"/>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43" name="文字方塊 42"/>
            <p:cNvSpPr txBox="1"/>
            <p:nvPr/>
          </p:nvSpPr>
          <p:spPr>
            <a:xfrm>
              <a:off x="4765592" y="6396335"/>
              <a:ext cx="907572" cy="461665"/>
            </a:xfrm>
            <a:prstGeom prst="rect">
              <a:avLst/>
            </a:prstGeom>
            <a:noFill/>
          </p:spPr>
          <p:txBody>
            <a:bodyPr wrap="square" rtlCol="0">
              <a:spAutoFit/>
            </a:bodyPr>
            <a:lstStyle/>
            <a:p>
              <a:pPr algn="ctr"/>
              <a:r>
                <a:rPr lang="en-US" altLang="zh-TW" sz="2400" dirty="0" err="1"/>
                <a:t>x</a:t>
              </a:r>
              <a:r>
                <a:rPr lang="en-US" altLang="zh-TW" sz="2400" baseline="30000" dirty="0" err="1"/>
                <a:t>t</a:t>
              </a:r>
              <a:endParaRPr lang="zh-TW" altLang="en-US" sz="2400" baseline="30000" dirty="0"/>
            </a:p>
          </p:txBody>
        </p:sp>
      </p:grpSp>
      <p:sp>
        <p:nvSpPr>
          <p:cNvPr id="45" name="矩形 44"/>
          <p:cNvSpPr/>
          <p:nvPr/>
        </p:nvSpPr>
        <p:spPr>
          <a:xfrm>
            <a:off x="4161175" y="4734135"/>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endParaRPr lang="zh-TW" altLang="en-US" sz="2400" dirty="0"/>
          </a:p>
        </p:txBody>
      </p:sp>
      <p:sp>
        <p:nvSpPr>
          <p:cNvPr id="46" name="矩形 45"/>
          <p:cNvSpPr/>
          <p:nvPr/>
        </p:nvSpPr>
        <p:spPr>
          <a:xfrm>
            <a:off x="3268329" y="4734135"/>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grpSp>
        <p:nvGrpSpPr>
          <p:cNvPr id="49" name="群組 48"/>
          <p:cNvGrpSpPr/>
          <p:nvPr/>
        </p:nvGrpSpPr>
        <p:grpSpPr>
          <a:xfrm>
            <a:off x="3963114" y="3723923"/>
            <a:ext cx="438150" cy="438150"/>
            <a:chOff x="6656524" y="2699227"/>
            <a:chExt cx="438150" cy="438150"/>
          </a:xfrm>
        </p:grpSpPr>
        <p:sp>
          <p:nvSpPr>
            <p:cNvPr id="47" name="橢圓 4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48" name="文字方塊 47"/>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48" name="文字方塊 47"/>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3"/>
                  <a:stretch>
                    <a:fillRect l="-19444" r="-16667" b="-2222"/>
                  </a:stretch>
                </a:blipFill>
              </p:spPr>
              <p:txBody>
                <a:bodyPr/>
                <a:lstStyle/>
                <a:p>
                  <a:r>
                    <a:rPr lang="en-US">
                      <a:noFill/>
                    </a:rPr>
                    <a:t> </a:t>
                  </a:r>
                </a:p>
              </p:txBody>
            </p:sp>
          </mc:Fallback>
        </mc:AlternateContent>
      </p:grpSp>
      <p:sp>
        <p:nvSpPr>
          <p:cNvPr id="50" name="矩形 49"/>
          <p:cNvSpPr/>
          <p:nvPr/>
        </p:nvSpPr>
        <p:spPr>
          <a:xfrm>
            <a:off x="2383869" y="4734135"/>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51" name="矩形 50"/>
          <p:cNvSpPr/>
          <p:nvPr/>
        </p:nvSpPr>
        <p:spPr>
          <a:xfrm>
            <a:off x="5045635" y="4739331"/>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grpSp>
        <p:nvGrpSpPr>
          <p:cNvPr id="52" name="群組 51"/>
          <p:cNvGrpSpPr/>
          <p:nvPr/>
        </p:nvGrpSpPr>
        <p:grpSpPr>
          <a:xfrm>
            <a:off x="2524794" y="2751799"/>
            <a:ext cx="438150" cy="438150"/>
            <a:chOff x="6656524" y="2699227"/>
            <a:chExt cx="438150" cy="438150"/>
          </a:xfrm>
        </p:grpSpPr>
        <p:sp>
          <p:nvSpPr>
            <p:cNvPr id="53" name="橢圓 52"/>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54" name="文字方塊 53"/>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54" name="文字方塊 53"/>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4"/>
                  <a:stretch>
                    <a:fillRect l="-19444" r="-16667"/>
                  </a:stretch>
                </a:blipFill>
              </p:spPr>
              <p:txBody>
                <a:bodyPr/>
                <a:lstStyle/>
                <a:p>
                  <a:r>
                    <a:rPr lang="en-US">
                      <a:noFill/>
                    </a:rPr>
                    <a:t> </a:t>
                  </a:r>
                </a:p>
              </p:txBody>
            </p:sp>
          </mc:Fallback>
        </mc:AlternateContent>
      </p:grpSp>
      <p:grpSp>
        <p:nvGrpSpPr>
          <p:cNvPr id="55" name="群組 54"/>
          <p:cNvGrpSpPr/>
          <p:nvPr/>
        </p:nvGrpSpPr>
        <p:grpSpPr>
          <a:xfrm>
            <a:off x="3942100" y="2738582"/>
            <a:ext cx="438150" cy="438150"/>
            <a:chOff x="6656524" y="2699227"/>
            <a:chExt cx="438150" cy="438150"/>
          </a:xfrm>
        </p:grpSpPr>
        <p:sp>
          <p:nvSpPr>
            <p:cNvPr id="56" name="橢圓 55"/>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57" name="文字方塊 56"/>
                <p:cNvSpPr txBox="1"/>
                <p:nvPr/>
              </p:nvSpPr>
              <p:spPr>
                <a:xfrm>
                  <a:off x="6766595" y="2808578"/>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57" name="文字方塊 56"/>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0">
                  <a:blip r:embed="rId5"/>
                  <a:stretch>
                    <a:fillRect l="-23913" t="-2174" r="-23913" b="-10870"/>
                  </a:stretch>
                </a:blipFill>
              </p:spPr>
              <p:txBody>
                <a:bodyPr/>
                <a:lstStyle/>
                <a:p>
                  <a:r>
                    <a:rPr lang="en-US">
                      <a:noFill/>
                    </a:rPr>
                    <a:t> </a:t>
                  </a:r>
                </a:p>
              </p:txBody>
            </p:sp>
          </mc:Fallback>
        </mc:AlternateContent>
      </p:grpSp>
      <p:grpSp>
        <p:nvGrpSpPr>
          <p:cNvPr id="58" name="群組 57"/>
          <p:cNvGrpSpPr/>
          <p:nvPr/>
        </p:nvGrpSpPr>
        <p:grpSpPr>
          <a:xfrm>
            <a:off x="5200862" y="2747033"/>
            <a:ext cx="438150" cy="438150"/>
            <a:chOff x="6656524" y="2699227"/>
            <a:chExt cx="438150" cy="438150"/>
          </a:xfrm>
        </p:grpSpPr>
        <p:sp>
          <p:nvSpPr>
            <p:cNvPr id="59" name="橢圓 58"/>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60" name="文字方塊 59"/>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60" name="文字方塊 59"/>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6"/>
                  <a:stretch>
                    <a:fillRect l="-19444" r="-16667" b="-2222"/>
                  </a:stretch>
                </a:blipFill>
              </p:spPr>
              <p:txBody>
                <a:bodyPr/>
                <a:lstStyle/>
                <a:p>
                  <a:r>
                    <a:rPr lang="en-US">
                      <a:noFill/>
                    </a:rPr>
                    <a:t> </a:t>
                  </a:r>
                </a:p>
              </p:txBody>
            </p:sp>
          </mc:Fallback>
        </mc:AlternateContent>
      </p:grpSp>
      <p:sp>
        <p:nvSpPr>
          <p:cNvPr id="62" name="矩形 61"/>
          <p:cNvSpPr/>
          <p:nvPr/>
        </p:nvSpPr>
        <p:spPr>
          <a:xfrm>
            <a:off x="5062504"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63" name="文字方塊 62"/>
          <p:cNvSpPr txBox="1"/>
          <p:nvPr/>
        </p:nvSpPr>
        <p:spPr>
          <a:xfrm>
            <a:off x="4980932" y="1395098"/>
            <a:ext cx="907572" cy="461665"/>
          </a:xfrm>
          <a:prstGeom prst="rect">
            <a:avLst/>
          </a:prstGeom>
          <a:noFill/>
        </p:spPr>
        <p:txBody>
          <a:bodyPr wrap="square" rtlCol="0">
            <a:spAutoFit/>
          </a:bodyPr>
          <a:lstStyle/>
          <a:p>
            <a:pPr algn="ctr"/>
            <a:r>
              <a:rPr lang="en-US" altLang="zh-TW" sz="2400" dirty="0" err="1"/>
              <a:t>y</a:t>
            </a:r>
            <a:r>
              <a:rPr lang="en-US" altLang="zh-TW" sz="2400" baseline="30000" dirty="0" err="1"/>
              <a:t>t</a:t>
            </a:r>
            <a:endParaRPr lang="zh-TW" altLang="en-US" sz="2400" baseline="30000" dirty="0"/>
          </a:p>
        </p:txBody>
      </p:sp>
      <p:pic>
        <p:nvPicPr>
          <p:cNvPr id="133" name="圖片 132"/>
          <p:cNvPicPr>
            <a:picLocks noChangeAspect="1"/>
          </p:cNvPicPr>
          <p:nvPr/>
        </p:nvPicPr>
        <p:blipFill>
          <a:blip r:embed="rId7"/>
          <a:stretch>
            <a:fillRect/>
          </a:stretch>
        </p:blipFill>
        <p:spPr>
          <a:xfrm>
            <a:off x="3418219" y="3760796"/>
            <a:ext cx="371475" cy="371475"/>
          </a:xfrm>
          <a:prstGeom prst="rect">
            <a:avLst/>
          </a:prstGeom>
        </p:spPr>
      </p:pic>
      <p:pic>
        <p:nvPicPr>
          <p:cNvPr id="134" name="圖片 133"/>
          <p:cNvPicPr>
            <a:picLocks noChangeAspect="1"/>
          </p:cNvPicPr>
          <p:nvPr/>
        </p:nvPicPr>
        <p:blipFill>
          <a:blip r:embed="rId7"/>
          <a:stretch>
            <a:fillRect/>
          </a:stretch>
        </p:blipFill>
        <p:spPr>
          <a:xfrm>
            <a:off x="2554039" y="3757262"/>
            <a:ext cx="371475" cy="371475"/>
          </a:xfrm>
          <a:prstGeom prst="rect">
            <a:avLst/>
          </a:prstGeom>
        </p:spPr>
      </p:pic>
      <p:pic>
        <p:nvPicPr>
          <p:cNvPr id="135" name="圖片 134"/>
          <p:cNvPicPr>
            <a:picLocks noChangeAspect="1"/>
          </p:cNvPicPr>
          <p:nvPr/>
        </p:nvPicPr>
        <p:blipFill>
          <a:blip r:embed="rId7"/>
          <a:stretch>
            <a:fillRect/>
          </a:stretch>
        </p:blipFill>
        <p:spPr>
          <a:xfrm>
            <a:off x="5215644" y="3757261"/>
            <a:ext cx="371475" cy="371475"/>
          </a:xfrm>
          <a:prstGeom prst="rect">
            <a:avLst/>
          </a:prstGeom>
        </p:spPr>
      </p:pic>
      <p:pic>
        <p:nvPicPr>
          <p:cNvPr id="136" name="圖片 135"/>
          <p:cNvPicPr>
            <a:picLocks noChangeAspect="1"/>
          </p:cNvPicPr>
          <p:nvPr/>
        </p:nvPicPr>
        <p:blipFill>
          <a:blip r:embed="rId7"/>
          <a:stretch>
            <a:fillRect/>
          </a:stretch>
        </p:blipFill>
        <p:spPr>
          <a:xfrm>
            <a:off x="4639744" y="2764254"/>
            <a:ext cx="371475" cy="371475"/>
          </a:xfrm>
          <a:prstGeom prst="rect">
            <a:avLst/>
          </a:prstGeom>
        </p:spPr>
      </p:pic>
      <p:cxnSp>
        <p:nvCxnSpPr>
          <p:cNvPr id="139" name="直線單箭頭接點 138"/>
          <p:cNvCxnSpPr/>
          <p:nvPr/>
        </p:nvCxnSpPr>
        <p:spPr>
          <a:xfrm flipH="1" flipV="1">
            <a:off x="2737028" y="4138592"/>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單箭頭接點 141"/>
          <p:cNvCxnSpPr/>
          <p:nvPr/>
        </p:nvCxnSpPr>
        <p:spPr>
          <a:xfrm flipH="1" flipV="1">
            <a:off x="2743190" y="3166148"/>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a:endCxn id="56" idx="2"/>
          </p:cNvCxnSpPr>
          <p:nvPr/>
        </p:nvCxnSpPr>
        <p:spPr>
          <a:xfrm flipV="1">
            <a:off x="2988256" y="2957657"/>
            <a:ext cx="9538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a:endCxn id="47" idx="4"/>
          </p:cNvCxnSpPr>
          <p:nvPr/>
        </p:nvCxnSpPr>
        <p:spPr>
          <a:xfrm flipH="1" flipV="1">
            <a:off x="4182189" y="4162074"/>
            <a:ext cx="295984" cy="548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單箭頭接點 151"/>
          <p:cNvCxnSpPr/>
          <p:nvPr/>
        </p:nvCxnSpPr>
        <p:spPr>
          <a:xfrm flipH="1" flipV="1">
            <a:off x="3603955" y="4125539"/>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p:nvPr/>
        </p:nvCxnSpPr>
        <p:spPr>
          <a:xfrm flipH="1" flipV="1">
            <a:off x="4179227" y="3111099"/>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單箭頭接點 153"/>
          <p:cNvCxnSpPr>
            <a:endCxn id="47" idx="2"/>
          </p:cNvCxnSpPr>
          <p:nvPr/>
        </p:nvCxnSpPr>
        <p:spPr>
          <a:xfrm>
            <a:off x="3766352" y="3929424"/>
            <a:ext cx="196762" cy="135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56"/>
          <p:cNvCxnSpPr/>
          <p:nvPr/>
        </p:nvCxnSpPr>
        <p:spPr>
          <a:xfrm flipH="1" flipV="1">
            <a:off x="5405635" y="4098156"/>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單箭頭接點 157"/>
          <p:cNvCxnSpPr/>
          <p:nvPr/>
        </p:nvCxnSpPr>
        <p:spPr>
          <a:xfrm flipH="1" flipV="1">
            <a:off x="5416960" y="3186827"/>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p:nvPr/>
        </p:nvCxnSpPr>
        <p:spPr>
          <a:xfrm>
            <a:off x="4420936" y="2949990"/>
            <a:ext cx="275067" cy="18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p:cNvCxnSpPr/>
          <p:nvPr/>
        </p:nvCxnSpPr>
        <p:spPr>
          <a:xfrm>
            <a:off x="4979391" y="2962288"/>
            <a:ext cx="275067" cy="18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向下箭號 161"/>
          <p:cNvSpPr/>
          <p:nvPr/>
        </p:nvSpPr>
        <p:spPr>
          <a:xfrm flipV="1">
            <a:off x="5215643"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163" name="向下箭號 162"/>
          <p:cNvSpPr/>
          <p:nvPr/>
        </p:nvSpPr>
        <p:spPr>
          <a:xfrm rot="2610135" flipV="1">
            <a:off x="4936627" y="5176513"/>
            <a:ext cx="438150" cy="748396"/>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64" name="向下箭號 163"/>
          <p:cNvSpPr/>
          <p:nvPr/>
        </p:nvSpPr>
        <p:spPr>
          <a:xfrm rot="19634133" flipV="1">
            <a:off x="3546419" y="5197307"/>
            <a:ext cx="438150" cy="625209"/>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66" name="向下箭號 165"/>
          <p:cNvSpPr/>
          <p:nvPr/>
        </p:nvSpPr>
        <p:spPr>
          <a:xfrm rot="1779305" flipV="1">
            <a:off x="4238297" y="5202696"/>
            <a:ext cx="438150" cy="6066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67" name="向下箭號 166"/>
          <p:cNvSpPr/>
          <p:nvPr/>
        </p:nvSpPr>
        <p:spPr>
          <a:xfrm rot="18851723" flipV="1">
            <a:off x="2772914" y="5165149"/>
            <a:ext cx="438150" cy="74839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nvGrpSpPr>
          <p:cNvPr id="171" name="群組 170"/>
          <p:cNvGrpSpPr/>
          <p:nvPr/>
        </p:nvGrpSpPr>
        <p:grpSpPr>
          <a:xfrm>
            <a:off x="7770925" y="5876095"/>
            <a:ext cx="907572" cy="461665"/>
            <a:chOff x="4765592" y="6396335"/>
            <a:chExt cx="907572" cy="461665"/>
          </a:xfrm>
        </p:grpSpPr>
        <p:sp>
          <p:nvSpPr>
            <p:cNvPr id="172" name="矩形 171"/>
            <p:cNvSpPr/>
            <p:nvPr/>
          </p:nvSpPr>
          <p:spPr>
            <a:xfrm>
              <a:off x="4823114" y="6442783"/>
              <a:ext cx="720000" cy="3687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173" name="文字方塊 172"/>
            <p:cNvSpPr txBox="1"/>
            <p:nvPr/>
          </p:nvSpPr>
          <p:spPr>
            <a:xfrm>
              <a:off x="4765592" y="6396335"/>
              <a:ext cx="907572" cy="461665"/>
            </a:xfrm>
            <a:prstGeom prst="rect">
              <a:avLst/>
            </a:prstGeom>
            <a:noFill/>
          </p:spPr>
          <p:txBody>
            <a:bodyPr wrap="square" rtlCol="0">
              <a:spAutoFit/>
            </a:bodyPr>
            <a:lstStyle/>
            <a:p>
              <a:pPr algn="ctr"/>
              <a:r>
                <a:rPr lang="en-US" altLang="zh-TW" sz="2400" dirty="0"/>
                <a:t>x</a:t>
              </a:r>
              <a:r>
                <a:rPr lang="en-US" altLang="zh-TW" sz="2400" baseline="30000" dirty="0"/>
                <a:t>t+1</a:t>
              </a:r>
              <a:endParaRPr lang="zh-TW" altLang="en-US" sz="2400" baseline="30000" dirty="0"/>
            </a:p>
          </p:txBody>
        </p:sp>
      </p:grpSp>
      <p:sp>
        <p:nvSpPr>
          <p:cNvPr id="174" name="矩形 173"/>
          <p:cNvSpPr/>
          <p:nvPr/>
        </p:nvSpPr>
        <p:spPr>
          <a:xfrm>
            <a:off x="8210878" y="4736993"/>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endParaRPr lang="zh-TW" altLang="en-US" sz="2400" dirty="0"/>
          </a:p>
        </p:txBody>
      </p:sp>
      <p:sp>
        <p:nvSpPr>
          <p:cNvPr id="175" name="矩形 174"/>
          <p:cNvSpPr/>
          <p:nvPr/>
        </p:nvSpPr>
        <p:spPr>
          <a:xfrm>
            <a:off x="7318032" y="4736993"/>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i</a:t>
            </a:r>
            <a:endParaRPr lang="zh-TW" altLang="en-US" sz="2400" baseline="30000" dirty="0"/>
          </a:p>
        </p:txBody>
      </p:sp>
      <p:grpSp>
        <p:nvGrpSpPr>
          <p:cNvPr id="176" name="群組 175"/>
          <p:cNvGrpSpPr/>
          <p:nvPr/>
        </p:nvGrpSpPr>
        <p:grpSpPr>
          <a:xfrm>
            <a:off x="8012817" y="3726781"/>
            <a:ext cx="438150" cy="438150"/>
            <a:chOff x="6656524" y="2699227"/>
            <a:chExt cx="438150" cy="438150"/>
          </a:xfrm>
        </p:grpSpPr>
        <p:sp>
          <p:nvSpPr>
            <p:cNvPr id="177" name="橢圓 17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178" name="文字方塊 177"/>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8"/>
                  <a:stretch>
                    <a:fillRect l="-19444" r="-16667"/>
                  </a:stretch>
                </a:blipFill>
              </p:spPr>
              <p:txBody>
                <a:bodyPr/>
                <a:lstStyle/>
                <a:p>
                  <a:r>
                    <a:rPr lang="en-US">
                      <a:noFill/>
                    </a:rPr>
                    <a:t> </a:t>
                  </a:r>
                </a:p>
              </p:txBody>
            </p:sp>
          </mc:Fallback>
        </mc:AlternateContent>
      </p:grpSp>
      <p:sp>
        <p:nvSpPr>
          <p:cNvPr id="179" name="矩形 178"/>
          <p:cNvSpPr/>
          <p:nvPr/>
        </p:nvSpPr>
        <p:spPr>
          <a:xfrm>
            <a:off x="6433572" y="4736993"/>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z</a:t>
            </a:r>
            <a:r>
              <a:rPr lang="en-US" altLang="zh-TW" sz="2400" baseline="30000" dirty="0" err="1"/>
              <a:t>f</a:t>
            </a:r>
            <a:endParaRPr lang="zh-TW" altLang="en-US" sz="2400" baseline="30000" dirty="0"/>
          </a:p>
        </p:txBody>
      </p:sp>
      <p:sp>
        <p:nvSpPr>
          <p:cNvPr id="180" name="矩形 179"/>
          <p:cNvSpPr/>
          <p:nvPr/>
        </p:nvSpPr>
        <p:spPr>
          <a:xfrm>
            <a:off x="9095338" y="4742189"/>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z</a:t>
            </a:r>
            <a:r>
              <a:rPr lang="en-US" altLang="zh-TW" sz="2400" baseline="30000" dirty="0"/>
              <a:t>o</a:t>
            </a:r>
            <a:endParaRPr lang="zh-TW" altLang="en-US" sz="2400" baseline="30000" dirty="0"/>
          </a:p>
        </p:txBody>
      </p:sp>
      <p:grpSp>
        <p:nvGrpSpPr>
          <p:cNvPr id="181" name="群組 180"/>
          <p:cNvGrpSpPr/>
          <p:nvPr/>
        </p:nvGrpSpPr>
        <p:grpSpPr>
          <a:xfrm>
            <a:off x="6574497" y="2754657"/>
            <a:ext cx="438150" cy="438150"/>
            <a:chOff x="6656524" y="2699227"/>
            <a:chExt cx="438150" cy="438150"/>
          </a:xfrm>
        </p:grpSpPr>
        <p:sp>
          <p:nvSpPr>
            <p:cNvPr id="182" name="橢圓 181"/>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3" name="文字方塊 182"/>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183" name="文字方塊 182"/>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9"/>
                  <a:stretch>
                    <a:fillRect l="-20000" r="-20000" b="-2222"/>
                  </a:stretch>
                </a:blipFill>
              </p:spPr>
              <p:txBody>
                <a:bodyPr/>
                <a:lstStyle/>
                <a:p>
                  <a:r>
                    <a:rPr lang="en-US">
                      <a:noFill/>
                    </a:rPr>
                    <a:t> </a:t>
                  </a:r>
                </a:p>
              </p:txBody>
            </p:sp>
          </mc:Fallback>
        </mc:AlternateContent>
      </p:grpSp>
      <p:grpSp>
        <p:nvGrpSpPr>
          <p:cNvPr id="184" name="群組 183"/>
          <p:cNvGrpSpPr/>
          <p:nvPr/>
        </p:nvGrpSpPr>
        <p:grpSpPr>
          <a:xfrm>
            <a:off x="7991803" y="2741440"/>
            <a:ext cx="438150" cy="438150"/>
            <a:chOff x="6656524" y="2699227"/>
            <a:chExt cx="438150" cy="438150"/>
          </a:xfrm>
        </p:grpSpPr>
        <p:sp>
          <p:nvSpPr>
            <p:cNvPr id="185" name="橢圓 184"/>
            <p:cNvSpPr/>
            <p:nvPr/>
          </p:nvSpPr>
          <p:spPr>
            <a:xfrm>
              <a:off x="6656524" y="2699227"/>
              <a:ext cx="438150" cy="4381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6" name="文字方塊 185"/>
                <p:cNvSpPr txBox="1"/>
                <p:nvPr/>
              </p:nvSpPr>
              <p:spPr>
                <a:xfrm>
                  <a:off x="6766595" y="2808578"/>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186" name="文字方塊 185"/>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0">
                  <a:blip r:embed="rId10"/>
                  <a:stretch>
                    <a:fillRect l="-23404" t="-2222" r="-21277" b="-13333"/>
                  </a:stretch>
                </a:blipFill>
              </p:spPr>
              <p:txBody>
                <a:bodyPr/>
                <a:lstStyle/>
                <a:p>
                  <a:r>
                    <a:rPr lang="en-US">
                      <a:noFill/>
                    </a:rPr>
                    <a:t> </a:t>
                  </a:r>
                </a:p>
              </p:txBody>
            </p:sp>
          </mc:Fallback>
        </mc:AlternateContent>
      </p:grpSp>
      <p:grpSp>
        <p:nvGrpSpPr>
          <p:cNvPr id="187" name="群組 186"/>
          <p:cNvGrpSpPr/>
          <p:nvPr/>
        </p:nvGrpSpPr>
        <p:grpSpPr>
          <a:xfrm>
            <a:off x="9250565" y="2749891"/>
            <a:ext cx="438150" cy="438150"/>
            <a:chOff x="6656524" y="2699227"/>
            <a:chExt cx="438150" cy="438150"/>
          </a:xfrm>
        </p:grpSpPr>
        <p:sp>
          <p:nvSpPr>
            <p:cNvPr id="188" name="橢圓 187"/>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9" name="文字方塊 188"/>
                <p:cNvSpPr txBox="1"/>
                <p:nvPr/>
              </p:nvSpPr>
              <p:spPr>
                <a:xfrm>
                  <a:off x="6766595" y="280857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solidFill>
                              <a:schemeClr val="bg1"/>
                            </a:solidFill>
                            <a:latin typeface="Cambria Math" panose="02040503050406030204" pitchFamily="18" charset="0"/>
                            <a:ea typeface="Cambria Math" panose="02040503050406030204" pitchFamily="18" charset="0"/>
                          </a:rPr>
                          <m:t>×</m:t>
                        </m:r>
                      </m:oMath>
                    </m:oMathPara>
                  </a14:m>
                  <a:endParaRPr lang="zh-TW" altLang="en-US" dirty="0">
                    <a:solidFill>
                      <a:schemeClr val="bg1"/>
                    </a:solidFill>
                  </a:endParaRPr>
                </a:p>
              </p:txBody>
            </p:sp>
          </mc:Choice>
          <mc:Fallback xmlns="">
            <p:sp>
              <p:nvSpPr>
                <p:cNvPr id="189" name="文字方塊 188"/>
                <p:cNvSpPr txBox="1">
                  <a:spLocks noRot="1" noChangeAspect="1" noMove="1" noResize="1" noEditPoints="1" noAdjustHandles="1" noChangeArrowheads="1" noChangeShapeType="1" noTextEdit="1"/>
                </p:cNvSpPr>
                <p:nvPr/>
              </p:nvSpPr>
              <p:spPr>
                <a:xfrm>
                  <a:off x="6766595" y="2808578"/>
                  <a:ext cx="218008" cy="276999"/>
                </a:xfrm>
                <a:prstGeom prst="rect">
                  <a:avLst/>
                </a:prstGeom>
                <a:blipFill rotWithShape="0">
                  <a:blip r:embed="rId11"/>
                  <a:stretch>
                    <a:fillRect l="-20000" r="-20000" b="-2222"/>
                  </a:stretch>
                </a:blipFill>
              </p:spPr>
              <p:txBody>
                <a:bodyPr/>
                <a:lstStyle/>
                <a:p>
                  <a:r>
                    <a:rPr lang="en-US">
                      <a:noFill/>
                    </a:rPr>
                    <a:t> </a:t>
                  </a:r>
                </a:p>
              </p:txBody>
            </p:sp>
          </mc:Fallback>
        </mc:AlternateContent>
      </p:grpSp>
      <p:grpSp>
        <p:nvGrpSpPr>
          <p:cNvPr id="227" name="群組 226"/>
          <p:cNvGrpSpPr/>
          <p:nvPr/>
        </p:nvGrpSpPr>
        <p:grpSpPr>
          <a:xfrm>
            <a:off x="9057985" y="1397856"/>
            <a:ext cx="907572" cy="461665"/>
            <a:chOff x="7533985" y="1397855"/>
            <a:chExt cx="907572" cy="461665"/>
          </a:xfrm>
        </p:grpSpPr>
        <p:sp>
          <p:nvSpPr>
            <p:cNvPr id="190" name="矩形 189"/>
            <p:cNvSpPr/>
            <p:nvPr/>
          </p:nvSpPr>
          <p:spPr>
            <a:xfrm>
              <a:off x="7588207" y="1412344"/>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91" name="文字方塊 190"/>
            <p:cNvSpPr txBox="1"/>
            <p:nvPr/>
          </p:nvSpPr>
          <p:spPr>
            <a:xfrm>
              <a:off x="7533985" y="1397855"/>
              <a:ext cx="907572" cy="461665"/>
            </a:xfrm>
            <a:prstGeom prst="rect">
              <a:avLst/>
            </a:prstGeom>
            <a:noFill/>
          </p:spPr>
          <p:txBody>
            <a:bodyPr wrap="square" rtlCol="0">
              <a:spAutoFit/>
            </a:bodyPr>
            <a:lstStyle/>
            <a:p>
              <a:pPr algn="ctr"/>
              <a:r>
                <a:rPr lang="en-US" altLang="zh-TW" sz="2400" dirty="0"/>
                <a:t>y</a:t>
              </a:r>
              <a:r>
                <a:rPr lang="en-US" altLang="zh-TW" sz="2400" baseline="30000" dirty="0"/>
                <a:t>t+1</a:t>
              </a:r>
              <a:endParaRPr lang="zh-TW" altLang="en-US" sz="2400" baseline="30000" dirty="0"/>
            </a:p>
          </p:txBody>
        </p:sp>
      </p:grpSp>
      <p:pic>
        <p:nvPicPr>
          <p:cNvPr id="192" name="圖片 191"/>
          <p:cNvPicPr>
            <a:picLocks noChangeAspect="1"/>
          </p:cNvPicPr>
          <p:nvPr/>
        </p:nvPicPr>
        <p:blipFill>
          <a:blip r:embed="rId7"/>
          <a:stretch>
            <a:fillRect/>
          </a:stretch>
        </p:blipFill>
        <p:spPr>
          <a:xfrm>
            <a:off x="7467922" y="3763654"/>
            <a:ext cx="371475" cy="371475"/>
          </a:xfrm>
          <a:prstGeom prst="rect">
            <a:avLst/>
          </a:prstGeom>
        </p:spPr>
      </p:pic>
      <p:pic>
        <p:nvPicPr>
          <p:cNvPr id="193" name="圖片 192"/>
          <p:cNvPicPr>
            <a:picLocks noChangeAspect="1"/>
          </p:cNvPicPr>
          <p:nvPr/>
        </p:nvPicPr>
        <p:blipFill>
          <a:blip r:embed="rId7"/>
          <a:stretch>
            <a:fillRect/>
          </a:stretch>
        </p:blipFill>
        <p:spPr>
          <a:xfrm>
            <a:off x="6603742" y="3760120"/>
            <a:ext cx="371475" cy="371475"/>
          </a:xfrm>
          <a:prstGeom prst="rect">
            <a:avLst/>
          </a:prstGeom>
        </p:spPr>
      </p:pic>
      <p:pic>
        <p:nvPicPr>
          <p:cNvPr id="194" name="圖片 193"/>
          <p:cNvPicPr>
            <a:picLocks noChangeAspect="1"/>
          </p:cNvPicPr>
          <p:nvPr/>
        </p:nvPicPr>
        <p:blipFill>
          <a:blip r:embed="rId7"/>
          <a:stretch>
            <a:fillRect/>
          </a:stretch>
        </p:blipFill>
        <p:spPr>
          <a:xfrm>
            <a:off x="9265347" y="3760119"/>
            <a:ext cx="371475" cy="371475"/>
          </a:xfrm>
          <a:prstGeom prst="rect">
            <a:avLst/>
          </a:prstGeom>
        </p:spPr>
      </p:pic>
      <p:pic>
        <p:nvPicPr>
          <p:cNvPr id="195" name="圖片 194"/>
          <p:cNvPicPr>
            <a:picLocks noChangeAspect="1"/>
          </p:cNvPicPr>
          <p:nvPr/>
        </p:nvPicPr>
        <p:blipFill>
          <a:blip r:embed="rId7"/>
          <a:stretch>
            <a:fillRect/>
          </a:stretch>
        </p:blipFill>
        <p:spPr>
          <a:xfrm>
            <a:off x="8689447" y="2767112"/>
            <a:ext cx="371475" cy="371475"/>
          </a:xfrm>
          <a:prstGeom prst="rect">
            <a:avLst/>
          </a:prstGeom>
        </p:spPr>
      </p:pic>
      <p:cxnSp>
        <p:nvCxnSpPr>
          <p:cNvPr id="196" name="直線單箭頭接點 195"/>
          <p:cNvCxnSpPr/>
          <p:nvPr/>
        </p:nvCxnSpPr>
        <p:spPr>
          <a:xfrm flipH="1" flipV="1">
            <a:off x="6786731" y="4141450"/>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196"/>
          <p:cNvCxnSpPr/>
          <p:nvPr/>
        </p:nvCxnSpPr>
        <p:spPr>
          <a:xfrm flipH="1" flipV="1">
            <a:off x="6792893" y="3169006"/>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單箭頭接點 197"/>
          <p:cNvCxnSpPr>
            <a:endCxn id="185" idx="2"/>
          </p:cNvCxnSpPr>
          <p:nvPr/>
        </p:nvCxnSpPr>
        <p:spPr>
          <a:xfrm flipV="1">
            <a:off x="7037959" y="2960515"/>
            <a:ext cx="9538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單箭頭接點 198"/>
          <p:cNvCxnSpPr>
            <a:endCxn id="177" idx="4"/>
          </p:cNvCxnSpPr>
          <p:nvPr/>
        </p:nvCxnSpPr>
        <p:spPr>
          <a:xfrm flipH="1" flipV="1">
            <a:off x="8231892" y="4164932"/>
            <a:ext cx="295984" cy="548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p:nvPr/>
        </p:nvCxnSpPr>
        <p:spPr>
          <a:xfrm flipH="1" flipV="1">
            <a:off x="7653658" y="4128397"/>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200"/>
          <p:cNvCxnSpPr/>
          <p:nvPr/>
        </p:nvCxnSpPr>
        <p:spPr>
          <a:xfrm flipH="1" flipV="1">
            <a:off x="8228930" y="3113957"/>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201"/>
          <p:cNvCxnSpPr>
            <a:endCxn id="177" idx="2"/>
          </p:cNvCxnSpPr>
          <p:nvPr/>
        </p:nvCxnSpPr>
        <p:spPr>
          <a:xfrm>
            <a:off x="7816055" y="3932282"/>
            <a:ext cx="196762" cy="135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p:nvPr/>
        </p:nvCxnSpPr>
        <p:spPr>
          <a:xfrm flipH="1" flipV="1">
            <a:off x="9455338" y="4101014"/>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p:nvPr/>
        </p:nvCxnSpPr>
        <p:spPr>
          <a:xfrm flipH="1" flipV="1">
            <a:off x="9466663" y="3189685"/>
            <a:ext cx="1" cy="576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p:nvPr/>
        </p:nvCxnSpPr>
        <p:spPr>
          <a:xfrm>
            <a:off x="8470639" y="2952848"/>
            <a:ext cx="275067" cy="18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a:off x="9029094" y="2965146"/>
            <a:ext cx="275067" cy="18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7" name="向下箭號 206"/>
          <p:cNvSpPr/>
          <p:nvPr/>
        </p:nvSpPr>
        <p:spPr>
          <a:xfrm flipV="1">
            <a:off x="9265346" y="1938435"/>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TW" altLang="en-US"/>
          </a:p>
        </p:txBody>
      </p:sp>
      <p:sp>
        <p:nvSpPr>
          <p:cNvPr id="208" name="向下箭號 207"/>
          <p:cNvSpPr/>
          <p:nvPr/>
        </p:nvSpPr>
        <p:spPr>
          <a:xfrm rot="2610135" flipV="1">
            <a:off x="8986330" y="5179371"/>
            <a:ext cx="438150" cy="748396"/>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209" name="向下箭號 208"/>
          <p:cNvSpPr/>
          <p:nvPr/>
        </p:nvSpPr>
        <p:spPr>
          <a:xfrm rot="19634133" flipV="1">
            <a:off x="7596122" y="5200165"/>
            <a:ext cx="438150" cy="625209"/>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10" name="向下箭號 209"/>
          <p:cNvSpPr/>
          <p:nvPr/>
        </p:nvSpPr>
        <p:spPr>
          <a:xfrm rot="1779305" flipV="1">
            <a:off x="8288000" y="5205554"/>
            <a:ext cx="438150" cy="606679"/>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11" name="向下箭號 210"/>
          <p:cNvSpPr/>
          <p:nvPr/>
        </p:nvSpPr>
        <p:spPr>
          <a:xfrm rot="18851723" flipV="1">
            <a:off x="6822617" y="5168007"/>
            <a:ext cx="438150" cy="74839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nvGrpSpPr>
          <p:cNvPr id="213" name="群組 212"/>
          <p:cNvGrpSpPr/>
          <p:nvPr/>
        </p:nvGrpSpPr>
        <p:grpSpPr>
          <a:xfrm>
            <a:off x="6950810" y="5885753"/>
            <a:ext cx="907572" cy="461665"/>
            <a:chOff x="4765592" y="6396335"/>
            <a:chExt cx="907572" cy="461665"/>
          </a:xfrm>
        </p:grpSpPr>
        <p:sp>
          <p:nvSpPr>
            <p:cNvPr id="214" name="矩形 213"/>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15" name="文字方塊 214"/>
            <p:cNvSpPr txBox="1"/>
            <p:nvPr/>
          </p:nvSpPr>
          <p:spPr>
            <a:xfrm>
              <a:off x="4765592" y="6396335"/>
              <a:ext cx="907572" cy="461665"/>
            </a:xfrm>
            <a:prstGeom prst="rect">
              <a:avLst/>
            </a:prstGeom>
            <a:noFill/>
          </p:spPr>
          <p:txBody>
            <a:bodyPr wrap="square" rtlCol="0">
              <a:spAutoFit/>
            </a:bodyPr>
            <a:lstStyle/>
            <a:p>
              <a:pPr algn="ctr"/>
              <a:r>
                <a:rPr lang="en-US" altLang="zh-TW" sz="2400" dirty="0" err="1">
                  <a:solidFill>
                    <a:schemeClr val="bg1"/>
                  </a:solidFill>
                </a:rPr>
                <a:t>h</a:t>
              </a:r>
              <a:r>
                <a:rPr lang="en-US" altLang="zh-TW" sz="2400" baseline="30000" dirty="0" err="1">
                  <a:solidFill>
                    <a:schemeClr val="bg1"/>
                  </a:solidFill>
                </a:rPr>
                <a:t>t</a:t>
              </a:r>
              <a:endParaRPr lang="zh-TW" altLang="en-US" sz="2400" baseline="30000" dirty="0">
                <a:solidFill>
                  <a:schemeClr val="bg1"/>
                </a:solidFill>
              </a:endParaRPr>
            </a:p>
          </p:txBody>
        </p:sp>
      </p:grpSp>
      <p:sp>
        <p:nvSpPr>
          <p:cNvPr id="219" name="文字方塊 218"/>
          <p:cNvSpPr txBox="1"/>
          <p:nvPr/>
        </p:nvSpPr>
        <p:spPr>
          <a:xfrm>
            <a:off x="6027344" y="541543"/>
            <a:ext cx="3028573" cy="46166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Extension: “peephole”</a:t>
            </a:r>
            <a:endParaRPr lang="zh-TW" altLang="en-US" sz="2400" dirty="0"/>
          </a:p>
        </p:txBody>
      </p:sp>
      <p:grpSp>
        <p:nvGrpSpPr>
          <p:cNvPr id="220" name="群組 219"/>
          <p:cNvGrpSpPr/>
          <p:nvPr/>
        </p:nvGrpSpPr>
        <p:grpSpPr>
          <a:xfrm>
            <a:off x="2925513" y="5863538"/>
            <a:ext cx="907572" cy="461665"/>
            <a:chOff x="4765592" y="6396335"/>
            <a:chExt cx="907572" cy="461665"/>
          </a:xfrm>
        </p:grpSpPr>
        <p:sp>
          <p:nvSpPr>
            <p:cNvPr id="221" name="矩形 220"/>
            <p:cNvSpPr/>
            <p:nvPr/>
          </p:nvSpPr>
          <p:spPr>
            <a:xfrm>
              <a:off x="4823114" y="6442783"/>
              <a:ext cx="720000" cy="36877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222" name="文字方塊 221"/>
            <p:cNvSpPr txBox="1"/>
            <p:nvPr/>
          </p:nvSpPr>
          <p:spPr>
            <a:xfrm>
              <a:off x="4765592" y="6396335"/>
              <a:ext cx="907572" cy="461665"/>
            </a:xfrm>
            <a:prstGeom prst="rect">
              <a:avLst/>
            </a:prstGeom>
            <a:noFill/>
          </p:spPr>
          <p:txBody>
            <a:bodyPr wrap="square" rtlCol="0">
              <a:spAutoFit/>
            </a:bodyPr>
            <a:lstStyle/>
            <a:p>
              <a:pPr algn="ctr"/>
              <a:r>
                <a:rPr lang="en-US" altLang="zh-TW" sz="2400" dirty="0">
                  <a:solidFill>
                    <a:schemeClr val="bg1"/>
                  </a:solidFill>
                </a:rPr>
                <a:t>h</a:t>
              </a:r>
              <a:r>
                <a:rPr lang="en-US" altLang="zh-TW" sz="2400" baseline="30000" dirty="0">
                  <a:solidFill>
                    <a:schemeClr val="bg1"/>
                  </a:solidFill>
                </a:rPr>
                <a:t>t-1</a:t>
              </a:r>
              <a:endParaRPr lang="zh-TW" altLang="en-US" sz="2400" baseline="30000" dirty="0">
                <a:solidFill>
                  <a:schemeClr val="bg1"/>
                </a:solidFill>
              </a:endParaRPr>
            </a:p>
          </p:txBody>
        </p:sp>
      </p:grpSp>
      <p:grpSp>
        <p:nvGrpSpPr>
          <p:cNvPr id="102" name="群組 101"/>
          <p:cNvGrpSpPr/>
          <p:nvPr/>
        </p:nvGrpSpPr>
        <p:grpSpPr>
          <a:xfrm>
            <a:off x="6123806" y="5873236"/>
            <a:ext cx="907572" cy="461665"/>
            <a:chOff x="4775004" y="6396335"/>
            <a:chExt cx="907572" cy="461665"/>
          </a:xfrm>
        </p:grpSpPr>
        <p:sp>
          <p:nvSpPr>
            <p:cNvPr id="103" name="矩形 102"/>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4" name="文字方塊 103"/>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err="1">
                  <a:solidFill>
                    <a:schemeClr val="tx1"/>
                  </a:solidFill>
                </a:rPr>
                <a:t>c</a:t>
              </a:r>
              <a:r>
                <a:rPr lang="en-US" altLang="zh-TW" sz="2400" baseline="30000" dirty="0" err="1">
                  <a:solidFill>
                    <a:schemeClr val="tx1"/>
                  </a:solidFill>
                </a:rPr>
                <a:t>t</a:t>
              </a:r>
              <a:endParaRPr lang="zh-TW" altLang="en-US" sz="2400" baseline="30000" dirty="0">
                <a:solidFill>
                  <a:schemeClr val="tx1"/>
                </a:solidFill>
              </a:endParaRPr>
            </a:p>
          </p:txBody>
        </p:sp>
      </p:grpSp>
      <p:sp>
        <p:nvSpPr>
          <p:cNvPr id="106" name="手繪多邊形 105"/>
          <p:cNvSpPr/>
          <p:nvPr/>
        </p:nvSpPr>
        <p:spPr>
          <a:xfrm>
            <a:off x="9716590" y="2907527"/>
            <a:ext cx="1486237" cy="2920042"/>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1465091" y="2943495"/>
            <a:ext cx="1486237" cy="2920042"/>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8" name="群組 107"/>
          <p:cNvGrpSpPr/>
          <p:nvPr/>
        </p:nvGrpSpPr>
        <p:grpSpPr>
          <a:xfrm>
            <a:off x="2010959" y="5850147"/>
            <a:ext cx="907572" cy="461665"/>
            <a:chOff x="4775004" y="6396335"/>
            <a:chExt cx="907572" cy="461665"/>
          </a:xfrm>
        </p:grpSpPr>
        <p:sp>
          <p:nvSpPr>
            <p:cNvPr id="109" name="矩形 108"/>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sp>
        <p:nvSpPr>
          <p:cNvPr id="111" name="手繪多邊形 110"/>
          <p:cNvSpPr/>
          <p:nvPr/>
        </p:nvSpPr>
        <p:spPr>
          <a:xfrm>
            <a:off x="5683580" y="3012158"/>
            <a:ext cx="1486237" cy="2920042"/>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4" name="群組 113"/>
          <p:cNvGrpSpPr/>
          <p:nvPr/>
        </p:nvGrpSpPr>
        <p:grpSpPr>
          <a:xfrm>
            <a:off x="1489667" y="2117510"/>
            <a:ext cx="907572" cy="461665"/>
            <a:chOff x="4775004" y="6396335"/>
            <a:chExt cx="907572" cy="461665"/>
          </a:xfrm>
        </p:grpSpPr>
        <p:sp>
          <p:nvSpPr>
            <p:cNvPr id="115" name="矩形 114"/>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6" name="文字方塊 115"/>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grpSp>
        <p:nvGrpSpPr>
          <p:cNvPr id="117" name="群組 116"/>
          <p:cNvGrpSpPr/>
          <p:nvPr/>
        </p:nvGrpSpPr>
        <p:grpSpPr>
          <a:xfrm>
            <a:off x="5679655" y="2078943"/>
            <a:ext cx="907572" cy="461665"/>
            <a:chOff x="4775004" y="6396335"/>
            <a:chExt cx="907572" cy="461665"/>
          </a:xfrm>
        </p:grpSpPr>
        <p:sp>
          <p:nvSpPr>
            <p:cNvPr id="118" name="矩形 117"/>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9" name="文字方塊 118"/>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err="1">
                  <a:solidFill>
                    <a:schemeClr val="tx1"/>
                  </a:solidFill>
                </a:rPr>
                <a:t>c</a:t>
              </a:r>
              <a:r>
                <a:rPr lang="en-US" altLang="zh-TW" sz="2400" baseline="30000" dirty="0" err="1">
                  <a:solidFill>
                    <a:schemeClr val="tx1"/>
                  </a:solidFill>
                </a:rPr>
                <a:t>t</a:t>
              </a:r>
              <a:endParaRPr lang="zh-TW" altLang="en-US" sz="2400" baseline="30000" dirty="0">
                <a:solidFill>
                  <a:schemeClr val="tx1"/>
                </a:solidFill>
              </a:endParaRPr>
            </a:p>
          </p:txBody>
        </p:sp>
      </p:grpSp>
      <p:grpSp>
        <p:nvGrpSpPr>
          <p:cNvPr id="120" name="群組 119"/>
          <p:cNvGrpSpPr/>
          <p:nvPr/>
        </p:nvGrpSpPr>
        <p:grpSpPr>
          <a:xfrm>
            <a:off x="9860918" y="2096101"/>
            <a:ext cx="907572" cy="461665"/>
            <a:chOff x="4775004" y="6396335"/>
            <a:chExt cx="907572" cy="461665"/>
          </a:xfrm>
        </p:grpSpPr>
        <p:sp>
          <p:nvSpPr>
            <p:cNvPr id="121" name="矩形 120"/>
            <p:cNvSpPr/>
            <p:nvPr/>
          </p:nvSpPr>
          <p:spPr>
            <a:xfrm>
              <a:off x="4823114" y="6442783"/>
              <a:ext cx="720000" cy="3687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22" name="文字方塊 121"/>
            <p:cNvSpPr txBox="1"/>
            <p:nvPr/>
          </p:nvSpPr>
          <p:spPr>
            <a:xfrm>
              <a:off x="4775004" y="6396335"/>
              <a:ext cx="907572"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solidFill>
                    <a:schemeClr val="tx1"/>
                  </a:solidFill>
                </a:rPr>
                <a:t>c</a:t>
              </a:r>
              <a:r>
                <a:rPr lang="en-US" altLang="zh-TW" sz="2400" baseline="30000" dirty="0">
                  <a:solidFill>
                    <a:schemeClr val="tx1"/>
                  </a:solidFill>
                </a:rPr>
                <a:t>t+1</a:t>
              </a:r>
              <a:endParaRPr lang="zh-TW" altLang="en-US" sz="2400" baseline="30000" dirty="0">
                <a:solidFill>
                  <a:schemeClr val="tx1"/>
                </a:solidFill>
              </a:endParaRPr>
            </a:p>
          </p:txBody>
        </p:sp>
      </p:grpSp>
      <p:sp>
        <p:nvSpPr>
          <p:cNvPr id="3" name="手繪多邊形 2"/>
          <p:cNvSpPr/>
          <p:nvPr/>
        </p:nvSpPr>
        <p:spPr>
          <a:xfrm>
            <a:off x="4180114" y="2335943"/>
            <a:ext cx="1625600" cy="378228"/>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手繪多邊形 122"/>
          <p:cNvSpPr/>
          <p:nvPr/>
        </p:nvSpPr>
        <p:spPr>
          <a:xfrm>
            <a:off x="8282538" y="2329104"/>
            <a:ext cx="1625600" cy="378228"/>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手繪多邊形 3"/>
          <p:cNvSpPr/>
          <p:nvPr/>
        </p:nvSpPr>
        <p:spPr>
          <a:xfrm>
            <a:off x="1886857" y="2481944"/>
            <a:ext cx="522514" cy="3381829"/>
          </a:xfrm>
          <a:custGeom>
            <a:avLst/>
            <a:gdLst>
              <a:gd name="connsiteX0" fmla="*/ 0 w 522514"/>
              <a:gd name="connsiteY0" fmla="*/ 0 h 3381829"/>
              <a:gd name="connsiteX1" fmla="*/ 522514 w 522514"/>
              <a:gd name="connsiteY1" fmla="*/ 3381829 h 3381829"/>
            </a:gdLst>
            <a:ahLst/>
            <a:cxnLst>
              <a:cxn ang="0">
                <a:pos x="connsiteX0" y="connsiteY0"/>
              </a:cxn>
              <a:cxn ang="0">
                <a:pos x="connsiteX1" y="connsiteY1"/>
              </a:cxn>
            </a:cxnLst>
            <a:rect l="l" t="t" r="r" b="b"/>
            <a:pathLst>
              <a:path w="522514" h="3381829">
                <a:moveTo>
                  <a:pt x="0" y="0"/>
                </a:moveTo>
                <a:lnTo>
                  <a:pt x="522514" y="3381829"/>
                </a:ln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4" name="手繪多邊形 123"/>
          <p:cNvSpPr/>
          <p:nvPr/>
        </p:nvSpPr>
        <p:spPr>
          <a:xfrm>
            <a:off x="6044854" y="2518219"/>
            <a:ext cx="522514" cy="3381829"/>
          </a:xfrm>
          <a:custGeom>
            <a:avLst/>
            <a:gdLst>
              <a:gd name="connsiteX0" fmla="*/ 0 w 522514"/>
              <a:gd name="connsiteY0" fmla="*/ 0 h 3381829"/>
              <a:gd name="connsiteX1" fmla="*/ 522514 w 522514"/>
              <a:gd name="connsiteY1" fmla="*/ 3381829 h 3381829"/>
            </a:gdLst>
            <a:ahLst/>
            <a:cxnLst>
              <a:cxn ang="0">
                <a:pos x="connsiteX0" y="connsiteY0"/>
              </a:cxn>
              <a:cxn ang="0">
                <a:pos x="connsiteX1" y="connsiteY1"/>
              </a:cxn>
            </a:cxnLst>
            <a:rect l="l" t="t" r="r" b="b"/>
            <a:pathLst>
              <a:path w="522514" h="3381829">
                <a:moveTo>
                  <a:pt x="0" y="0"/>
                </a:moveTo>
                <a:lnTo>
                  <a:pt x="522514" y="3381829"/>
                </a:ln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手繪多邊形 4"/>
          <p:cNvSpPr/>
          <p:nvPr/>
        </p:nvSpPr>
        <p:spPr>
          <a:xfrm>
            <a:off x="2278743" y="2364898"/>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手繪多邊形 124"/>
          <p:cNvSpPr/>
          <p:nvPr/>
        </p:nvSpPr>
        <p:spPr>
          <a:xfrm rot="523080">
            <a:off x="6409987" y="2356876"/>
            <a:ext cx="435428" cy="378302"/>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6" name="手繪多邊形 125"/>
          <p:cNvSpPr/>
          <p:nvPr/>
        </p:nvSpPr>
        <p:spPr>
          <a:xfrm>
            <a:off x="10308519" y="2564611"/>
            <a:ext cx="522514" cy="3381829"/>
          </a:xfrm>
          <a:custGeom>
            <a:avLst/>
            <a:gdLst>
              <a:gd name="connsiteX0" fmla="*/ 0 w 522514"/>
              <a:gd name="connsiteY0" fmla="*/ 0 h 3381829"/>
              <a:gd name="connsiteX1" fmla="*/ 522514 w 522514"/>
              <a:gd name="connsiteY1" fmla="*/ 3381829 h 3381829"/>
            </a:gdLst>
            <a:ahLst/>
            <a:cxnLst>
              <a:cxn ang="0">
                <a:pos x="connsiteX0" y="connsiteY0"/>
              </a:cxn>
              <a:cxn ang="0">
                <a:pos x="connsiteX1" y="connsiteY1"/>
              </a:cxn>
            </a:cxnLst>
            <a:rect l="l" t="t" r="r" b="b"/>
            <a:pathLst>
              <a:path w="522514" h="3381829">
                <a:moveTo>
                  <a:pt x="0" y="0"/>
                </a:moveTo>
                <a:lnTo>
                  <a:pt x="522514" y="3381829"/>
                </a:ln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1372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6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7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7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7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7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0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9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99"/>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0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02"/>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97"/>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9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9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8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8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9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0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0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9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04"/>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9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06"/>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05"/>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8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22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07"/>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12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2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1"/>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13"/>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6"/>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219"/>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26"/>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4"/>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24"/>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02"/>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0" grpId="0" animBg="1"/>
      <p:bldP spid="51" grpId="0" animBg="1"/>
      <p:bldP spid="62" grpId="0" animBg="1"/>
      <p:bldP spid="63" grpId="0"/>
      <p:bldP spid="162" grpId="0" animBg="1"/>
      <p:bldP spid="163" grpId="0" animBg="1"/>
      <p:bldP spid="164" grpId="0" animBg="1"/>
      <p:bldP spid="166" grpId="0" animBg="1"/>
      <p:bldP spid="167" grpId="0" animBg="1"/>
      <p:bldP spid="174" grpId="0" animBg="1"/>
      <p:bldP spid="175" grpId="0" animBg="1"/>
      <p:bldP spid="179" grpId="0" animBg="1"/>
      <p:bldP spid="180" grpId="0" animBg="1"/>
      <p:bldP spid="207" grpId="0" animBg="1"/>
      <p:bldP spid="208" grpId="0" animBg="1"/>
      <p:bldP spid="209" grpId="0" animBg="1"/>
      <p:bldP spid="210" grpId="0" animBg="1"/>
      <p:bldP spid="211" grpId="0" animBg="1"/>
      <p:bldP spid="219" grpId="0" animBg="1"/>
      <p:bldP spid="106" grpId="0" animBg="1"/>
      <p:bldP spid="107" grpId="0" animBg="1"/>
      <p:bldP spid="111" grpId="0" animBg="1"/>
      <p:bldP spid="3" grpId="0" animBg="1"/>
      <p:bldP spid="123" grpId="0" animBg="1"/>
      <p:bldP spid="4" grpId="0" animBg="1"/>
      <p:bldP spid="124" grpId="0" animBg="1"/>
      <p:bldP spid="5" grpId="0" animBg="1"/>
      <p:bldP spid="125" grpId="0" animBg="1"/>
      <p:bldP spid="1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Recurrent Neural Network (RNN)</a:t>
            </a:r>
            <a:endParaRPr lang="zh-TW" altLang="en-US" dirty="0">
              <a:solidFill>
                <a:srgbClr val="FF0000"/>
              </a:solidFill>
            </a:endParaRPr>
          </a:p>
        </p:txBody>
      </p:sp>
      <p:cxnSp>
        <p:nvCxnSpPr>
          <p:cNvPr id="4" name="直線單箭頭接點 3"/>
          <p:cNvCxnSpPr/>
          <p:nvPr/>
        </p:nvCxnSpPr>
        <p:spPr>
          <a:xfrm rot="16200000">
            <a:off x="8629363" y="2341884"/>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rot="16200000">
            <a:off x="6982376" y="2338561"/>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p:cNvGrpSpPr/>
          <p:nvPr/>
        </p:nvGrpSpPr>
        <p:grpSpPr>
          <a:xfrm>
            <a:off x="7117299" y="5593146"/>
            <a:ext cx="342900" cy="461962"/>
            <a:chOff x="1882729" y="2137119"/>
            <a:chExt cx="342900" cy="461962"/>
          </a:xfrm>
        </p:grpSpPr>
        <p:sp>
          <p:nvSpPr>
            <p:cNvPr id="7" name="矩形 6"/>
            <p:cNvSpPr/>
            <p:nvPr/>
          </p:nvSpPr>
          <p:spPr>
            <a:xfrm>
              <a:off x="1882729" y="223236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 name="Object 12"/>
            <p:cNvGraphicFramePr>
              <a:graphicFrameLocks noChangeAspect="1"/>
            </p:cNvGraphicFramePr>
            <p:nvPr>
              <p:extLst/>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5200"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群組 8"/>
          <p:cNvGrpSpPr/>
          <p:nvPr/>
        </p:nvGrpSpPr>
        <p:grpSpPr>
          <a:xfrm>
            <a:off x="8724563" y="5595244"/>
            <a:ext cx="376238" cy="461963"/>
            <a:chOff x="1876911" y="2719848"/>
            <a:chExt cx="376238" cy="461963"/>
          </a:xfrm>
        </p:grpSpPr>
        <p:sp>
          <p:nvSpPr>
            <p:cNvPr id="10" name="矩形 9"/>
            <p:cNvSpPr/>
            <p:nvPr/>
          </p:nvSpPr>
          <p:spPr>
            <a:xfrm>
              <a:off x="1876911" y="280269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1900724" y="2719848"/>
            <a:ext cx="352425" cy="461963"/>
          </p:xfrm>
          <a:graphic>
            <a:graphicData uri="http://schemas.openxmlformats.org/presentationml/2006/ole">
              <mc:AlternateContent xmlns:mc="http://schemas.openxmlformats.org/markup-compatibility/2006">
                <mc:Choice xmlns:v="urn:schemas-microsoft-com:vml" Requires="v">
                  <p:oleObj spid="_x0000_s5201"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900724" y="271984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rot="16200000">
            <a:off x="7053475" y="401648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rot="16200000">
            <a:off x="8601170" y="402776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rot="16200000">
            <a:off x="7019801" y="233856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rot="16200000">
            <a:off x="8592477" y="231963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18" name="群組 17"/>
          <p:cNvGrpSpPr/>
          <p:nvPr/>
        </p:nvGrpSpPr>
        <p:grpSpPr>
          <a:xfrm rot="16200000">
            <a:off x="7594547" y="4322261"/>
            <a:ext cx="1037222" cy="1638300"/>
            <a:chOff x="1013669" y="3459098"/>
            <a:chExt cx="1588876" cy="1638300"/>
          </a:xfrm>
        </p:grpSpPr>
        <p:cxnSp>
          <p:nvCxnSpPr>
            <p:cNvPr id="19" name="直線單箭頭接點 18"/>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群組 19"/>
            <p:cNvGrpSpPr/>
            <p:nvPr/>
          </p:nvGrpSpPr>
          <p:grpSpPr>
            <a:xfrm>
              <a:off x="1025705" y="3459098"/>
              <a:ext cx="1576840" cy="1638300"/>
              <a:chOff x="1025705" y="3459098"/>
              <a:chExt cx="1576840" cy="1638300"/>
            </a:xfrm>
          </p:grpSpPr>
          <p:cxnSp>
            <p:nvCxnSpPr>
              <p:cNvPr id="21" name="直線單箭頭接點 20"/>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36" name="Object 12"/>
          <p:cNvGraphicFramePr>
            <a:graphicFrameLocks noChangeAspect="1"/>
          </p:cNvGraphicFramePr>
          <p:nvPr>
            <p:extLst/>
          </p:nvPr>
        </p:nvGraphicFramePr>
        <p:xfrm>
          <a:off x="8767483" y="1442331"/>
          <a:ext cx="379412" cy="461963"/>
        </p:xfrm>
        <a:graphic>
          <a:graphicData uri="http://schemas.openxmlformats.org/presentationml/2006/ole">
            <mc:AlternateContent xmlns:mc="http://schemas.openxmlformats.org/markup-compatibility/2006">
              <mc:Choice xmlns:v="urn:schemas-microsoft-com:vml" Requires="v">
                <p:oleObj spid="_x0000_s5202" name="方程式" r:id="rId8" imgW="177480" imgH="215640" progId="Equation.3">
                  <p:embed/>
                </p:oleObj>
              </mc:Choice>
              <mc:Fallback>
                <p:oleObj name="方程式" r:id="rId8" imgW="177480" imgH="215640" progId="Equation.3">
                  <p:embed/>
                  <p:pic>
                    <p:nvPicPr>
                      <p:cNvPr id="0" name=""/>
                      <p:cNvPicPr>
                        <a:picLocks noChangeAspect="1" noChangeArrowheads="1"/>
                      </p:cNvPicPr>
                      <p:nvPr/>
                    </p:nvPicPr>
                    <p:blipFill>
                      <a:blip r:embed="rId9"/>
                      <a:srcRect/>
                      <a:stretch>
                        <a:fillRect/>
                      </a:stretch>
                    </p:blipFill>
                    <p:spPr bwMode="auto">
                      <a:xfrm>
                        <a:off x="8767483" y="1442331"/>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12"/>
          <p:cNvGraphicFramePr>
            <a:graphicFrameLocks noChangeAspect="1"/>
          </p:cNvGraphicFramePr>
          <p:nvPr>
            <p:extLst/>
          </p:nvPr>
        </p:nvGraphicFramePr>
        <p:xfrm>
          <a:off x="7184022" y="1474775"/>
          <a:ext cx="352425" cy="461963"/>
        </p:xfrm>
        <a:graphic>
          <a:graphicData uri="http://schemas.openxmlformats.org/presentationml/2006/ole">
            <mc:AlternateContent xmlns:mc="http://schemas.openxmlformats.org/markup-compatibility/2006">
              <mc:Choice xmlns:v="urn:schemas-microsoft-com:vml" Requires="v">
                <p:oleObj spid="_x0000_s5203" name="方程式" r:id="rId10" imgW="164880" imgH="215640" progId="Equation.3">
                  <p:embed/>
                </p:oleObj>
              </mc:Choice>
              <mc:Fallback>
                <p:oleObj name="方程式" r:id="rId10" imgW="164880" imgH="215640" progId="Equation.3">
                  <p:embed/>
                  <p:pic>
                    <p:nvPicPr>
                      <p:cNvPr id="0" name=""/>
                      <p:cNvPicPr>
                        <a:picLocks noChangeAspect="1" noChangeArrowheads="1"/>
                      </p:cNvPicPr>
                      <p:nvPr/>
                    </p:nvPicPr>
                    <p:blipFill>
                      <a:blip r:embed="rId11"/>
                      <a:srcRect/>
                      <a:stretch>
                        <a:fillRect/>
                      </a:stretch>
                    </p:blipFill>
                    <p:spPr bwMode="auto">
                      <a:xfrm>
                        <a:off x="7184022" y="147477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5" name="群組 54"/>
          <p:cNvGrpSpPr/>
          <p:nvPr/>
        </p:nvGrpSpPr>
        <p:grpSpPr>
          <a:xfrm>
            <a:off x="3624363" y="4001430"/>
            <a:ext cx="342900" cy="461962"/>
            <a:chOff x="1882729" y="2137119"/>
            <a:chExt cx="342900" cy="461962"/>
          </a:xfrm>
        </p:grpSpPr>
        <p:sp>
          <p:nvSpPr>
            <p:cNvPr id="56" name="矩形 55"/>
            <p:cNvSpPr/>
            <p:nvPr/>
          </p:nvSpPr>
          <p:spPr>
            <a:xfrm>
              <a:off x="1882729" y="2232369"/>
              <a:ext cx="3429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57" name="Object 12"/>
            <p:cNvGraphicFramePr>
              <a:graphicFrameLocks noChangeAspect="1"/>
            </p:cNvGraphicFramePr>
            <p:nvPr>
              <p:extLst/>
            </p:nvPr>
          </p:nvGraphicFramePr>
          <p:xfrm>
            <a:off x="1895428" y="2137119"/>
            <a:ext cx="325438" cy="461962"/>
          </p:xfrm>
          <a:graphic>
            <a:graphicData uri="http://schemas.openxmlformats.org/presentationml/2006/ole">
              <mc:AlternateContent xmlns:mc="http://schemas.openxmlformats.org/markup-compatibility/2006">
                <mc:Choice xmlns:v="urn:schemas-microsoft-com:vml" Requires="v">
                  <p:oleObj spid="_x0000_s5204" name="方程式" r:id="rId12" imgW="152280" imgH="215640" progId="Equation.3">
                    <p:embed/>
                  </p:oleObj>
                </mc:Choice>
                <mc:Fallback>
                  <p:oleObj name="方程式" r:id="rId12" imgW="152280" imgH="215640" progId="Equation.3">
                    <p:embed/>
                    <p:pic>
                      <p:nvPicPr>
                        <p:cNvPr id="0" name=""/>
                        <p:cNvPicPr>
                          <a:picLocks noChangeAspect="1" noChangeArrowheads="1"/>
                        </p:cNvPicPr>
                        <p:nvPr/>
                      </p:nvPicPr>
                      <p:blipFill>
                        <a:blip r:embed="rId13"/>
                        <a:srcRect/>
                        <a:stretch>
                          <a:fillRect/>
                        </a:stretch>
                      </p:blipFill>
                      <p:spPr bwMode="auto">
                        <a:xfrm>
                          <a:off x="1895428" y="213711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 name="群組 57"/>
          <p:cNvGrpSpPr/>
          <p:nvPr/>
        </p:nvGrpSpPr>
        <p:grpSpPr>
          <a:xfrm>
            <a:off x="5231628" y="4003466"/>
            <a:ext cx="391033" cy="461963"/>
            <a:chOff x="1876911" y="2719786"/>
            <a:chExt cx="391033" cy="461963"/>
          </a:xfrm>
        </p:grpSpPr>
        <p:sp>
          <p:nvSpPr>
            <p:cNvPr id="59" name="矩形 58"/>
            <p:cNvSpPr/>
            <p:nvPr/>
          </p:nvSpPr>
          <p:spPr>
            <a:xfrm>
              <a:off x="1876911" y="2802698"/>
              <a:ext cx="342900" cy="342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aphicFrame>
          <p:nvGraphicFramePr>
            <p:cNvPr id="60" name="Object 12"/>
            <p:cNvGraphicFramePr>
              <a:graphicFrameLocks noChangeAspect="1"/>
            </p:cNvGraphicFramePr>
            <p:nvPr>
              <p:extLst/>
            </p:nvPr>
          </p:nvGraphicFramePr>
          <p:xfrm>
            <a:off x="1888532" y="2719786"/>
            <a:ext cx="379412" cy="461963"/>
          </p:xfrm>
          <a:graphic>
            <a:graphicData uri="http://schemas.openxmlformats.org/presentationml/2006/ole">
              <mc:AlternateContent xmlns:mc="http://schemas.openxmlformats.org/markup-compatibility/2006">
                <mc:Choice xmlns:v="urn:schemas-microsoft-com:vml" Requires="v">
                  <p:oleObj spid="_x0000_s5205" name="方程式" r:id="rId14" imgW="177480" imgH="215640" progId="Equation.3">
                    <p:embed/>
                  </p:oleObj>
                </mc:Choice>
                <mc:Fallback>
                  <p:oleObj name="方程式" r:id="rId14" imgW="177480" imgH="215640" progId="Equation.3">
                    <p:embed/>
                    <p:pic>
                      <p:nvPicPr>
                        <p:cNvPr id="0" name=""/>
                        <p:cNvPicPr>
                          <a:picLocks noChangeAspect="1" noChangeArrowheads="1"/>
                        </p:cNvPicPr>
                        <p:nvPr/>
                      </p:nvPicPr>
                      <p:blipFill>
                        <a:blip r:embed="rId15"/>
                        <a:srcRect/>
                        <a:stretch>
                          <a:fillRect/>
                        </a:stretch>
                      </p:blipFill>
                      <p:spPr bwMode="auto">
                        <a:xfrm>
                          <a:off x="1888532" y="2719786"/>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 name="文字方塊 60"/>
          <p:cNvSpPr txBox="1"/>
          <p:nvPr/>
        </p:nvSpPr>
        <p:spPr>
          <a:xfrm>
            <a:off x="2292494" y="5554243"/>
            <a:ext cx="4145239" cy="954107"/>
          </a:xfrm>
          <a:prstGeom prst="rect">
            <a:avLst/>
          </a:prstGeom>
          <a:noFill/>
        </p:spPr>
        <p:txBody>
          <a:bodyPr wrap="square" rtlCol="0">
            <a:spAutoFit/>
          </a:bodyPr>
          <a:lstStyle/>
          <a:p>
            <a:r>
              <a:rPr lang="en-US" altLang="zh-TW" sz="2800" dirty="0"/>
              <a:t>Memory can be considered as  another input.</a:t>
            </a:r>
            <a:endParaRPr lang="zh-TW" altLang="en-US" sz="2800" dirty="0"/>
          </a:p>
        </p:txBody>
      </p:sp>
      <p:sp>
        <p:nvSpPr>
          <p:cNvPr id="63" name="文字方塊 62"/>
          <p:cNvSpPr txBox="1"/>
          <p:nvPr/>
        </p:nvSpPr>
        <p:spPr>
          <a:xfrm>
            <a:off x="2292494" y="2167670"/>
            <a:ext cx="4406911" cy="954107"/>
          </a:xfrm>
          <a:prstGeom prst="rect">
            <a:avLst/>
          </a:prstGeom>
          <a:noFill/>
        </p:spPr>
        <p:txBody>
          <a:bodyPr wrap="square" rtlCol="0">
            <a:spAutoFit/>
          </a:bodyPr>
          <a:lstStyle/>
          <a:p>
            <a:r>
              <a:rPr lang="en-US" altLang="zh-TW" sz="2800" dirty="0"/>
              <a:t>The output of hidden layer are stored in the memory.</a:t>
            </a:r>
            <a:endParaRPr lang="zh-TW" altLang="en-US" sz="2800" dirty="0"/>
          </a:p>
        </p:txBody>
      </p:sp>
      <p:grpSp>
        <p:nvGrpSpPr>
          <p:cNvPr id="64" name="群組 63"/>
          <p:cNvGrpSpPr/>
          <p:nvPr/>
        </p:nvGrpSpPr>
        <p:grpSpPr>
          <a:xfrm rot="16200000">
            <a:off x="7594547" y="2659736"/>
            <a:ext cx="1037222" cy="1638300"/>
            <a:chOff x="1013669" y="3459098"/>
            <a:chExt cx="1588876" cy="1638300"/>
          </a:xfrm>
        </p:grpSpPr>
        <p:cxnSp>
          <p:nvCxnSpPr>
            <p:cNvPr id="65" name="直線單箭頭接點 64"/>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群組 65"/>
            <p:cNvGrpSpPr/>
            <p:nvPr/>
          </p:nvGrpSpPr>
          <p:grpSpPr>
            <a:xfrm>
              <a:off x="1025705" y="3459098"/>
              <a:ext cx="1576840" cy="1638300"/>
              <a:chOff x="1025705" y="3459098"/>
              <a:chExt cx="1576840" cy="1638300"/>
            </a:xfrm>
          </p:grpSpPr>
          <p:cxnSp>
            <p:nvCxnSpPr>
              <p:cNvPr id="67" name="直線單箭頭接點 66"/>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0" name="手繪多邊形 69"/>
          <p:cNvSpPr/>
          <p:nvPr/>
        </p:nvSpPr>
        <p:spPr>
          <a:xfrm>
            <a:off x="5416550" y="4445001"/>
            <a:ext cx="1828800" cy="319831"/>
          </a:xfrm>
          <a:custGeom>
            <a:avLst/>
            <a:gdLst>
              <a:gd name="connsiteX0" fmla="*/ 0 w 1828800"/>
              <a:gd name="connsiteY0" fmla="*/ 0 h 319831"/>
              <a:gd name="connsiteX1" fmla="*/ 1016000 w 1828800"/>
              <a:gd name="connsiteY1" fmla="*/ 317500 h 319831"/>
              <a:gd name="connsiteX2" fmla="*/ 1828800 w 1828800"/>
              <a:gd name="connsiteY2" fmla="*/ 152400 h 319831"/>
            </a:gdLst>
            <a:ahLst/>
            <a:cxnLst>
              <a:cxn ang="0">
                <a:pos x="connsiteX0" y="connsiteY0"/>
              </a:cxn>
              <a:cxn ang="0">
                <a:pos x="connsiteX1" y="connsiteY1"/>
              </a:cxn>
              <a:cxn ang="0">
                <a:pos x="connsiteX2" y="connsiteY2"/>
              </a:cxn>
            </a:cxnLst>
            <a:rect l="l" t="t" r="r" b="b"/>
            <a:pathLst>
              <a:path w="1828800" h="319831">
                <a:moveTo>
                  <a:pt x="0" y="0"/>
                </a:moveTo>
                <a:cubicBezTo>
                  <a:pt x="355600" y="146050"/>
                  <a:pt x="711200" y="292100"/>
                  <a:pt x="1016000" y="317500"/>
                </a:cubicBezTo>
                <a:cubicBezTo>
                  <a:pt x="1320800" y="342900"/>
                  <a:pt x="1828800" y="152400"/>
                  <a:pt x="1828800" y="152400"/>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手繪多邊形 70"/>
          <p:cNvSpPr/>
          <p:nvPr/>
        </p:nvSpPr>
        <p:spPr>
          <a:xfrm>
            <a:off x="5403850" y="4457701"/>
            <a:ext cx="3416300" cy="624441"/>
          </a:xfrm>
          <a:custGeom>
            <a:avLst/>
            <a:gdLst>
              <a:gd name="connsiteX0" fmla="*/ 0 w 3416300"/>
              <a:gd name="connsiteY0" fmla="*/ 0 h 624441"/>
              <a:gd name="connsiteX1" fmla="*/ 1854200 w 3416300"/>
              <a:gd name="connsiteY1" fmla="*/ 622300 h 624441"/>
              <a:gd name="connsiteX2" fmla="*/ 3416300 w 3416300"/>
              <a:gd name="connsiteY2" fmla="*/ 165100 h 624441"/>
            </a:gdLst>
            <a:ahLst/>
            <a:cxnLst>
              <a:cxn ang="0">
                <a:pos x="connsiteX0" y="connsiteY0"/>
              </a:cxn>
              <a:cxn ang="0">
                <a:pos x="connsiteX1" y="connsiteY1"/>
              </a:cxn>
              <a:cxn ang="0">
                <a:pos x="connsiteX2" y="connsiteY2"/>
              </a:cxn>
            </a:cxnLst>
            <a:rect l="l" t="t" r="r" b="b"/>
            <a:pathLst>
              <a:path w="3416300" h="624441">
                <a:moveTo>
                  <a:pt x="0" y="0"/>
                </a:moveTo>
                <a:cubicBezTo>
                  <a:pt x="642408" y="297391"/>
                  <a:pt x="1284817" y="594783"/>
                  <a:pt x="1854200" y="622300"/>
                </a:cubicBezTo>
                <a:cubicBezTo>
                  <a:pt x="2423583" y="649817"/>
                  <a:pt x="2919941" y="407458"/>
                  <a:pt x="3416300" y="165100"/>
                </a:cubicBez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手繪多邊形 71"/>
          <p:cNvSpPr/>
          <p:nvPr/>
        </p:nvSpPr>
        <p:spPr>
          <a:xfrm>
            <a:off x="3790950" y="4445001"/>
            <a:ext cx="3479800" cy="511221"/>
          </a:xfrm>
          <a:custGeom>
            <a:avLst/>
            <a:gdLst>
              <a:gd name="connsiteX0" fmla="*/ 0 w 3479800"/>
              <a:gd name="connsiteY0" fmla="*/ 0 h 511221"/>
              <a:gd name="connsiteX1" fmla="*/ 1600200 w 3479800"/>
              <a:gd name="connsiteY1" fmla="*/ 508000 h 511221"/>
              <a:gd name="connsiteX2" fmla="*/ 3479800 w 3479800"/>
              <a:gd name="connsiteY2" fmla="*/ 177800 h 511221"/>
            </a:gdLst>
            <a:ahLst/>
            <a:cxnLst>
              <a:cxn ang="0">
                <a:pos x="connsiteX0" y="connsiteY0"/>
              </a:cxn>
              <a:cxn ang="0">
                <a:pos x="connsiteX1" y="connsiteY1"/>
              </a:cxn>
              <a:cxn ang="0">
                <a:pos x="connsiteX2" y="connsiteY2"/>
              </a:cxn>
            </a:cxnLst>
            <a:rect l="l" t="t" r="r" b="b"/>
            <a:pathLst>
              <a:path w="3479800" h="511221">
                <a:moveTo>
                  <a:pt x="0" y="0"/>
                </a:moveTo>
                <a:cubicBezTo>
                  <a:pt x="510116" y="239183"/>
                  <a:pt x="1020233" y="478367"/>
                  <a:pt x="1600200" y="508000"/>
                </a:cubicBezTo>
                <a:cubicBezTo>
                  <a:pt x="2180167" y="537633"/>
                  <a:pt x="2829983" y="357716"/>
                  <a:pt x="3479800" y="1778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72"/>
          <p:cNvSpPr/>
          <p:nvPr/>
        </p:nvSpPr>
        <p:spPr>
          <a:xfrm>
            <a:off x="3803650" y="4445001"/>
            <a:ext cx="5143500" cy="1004985"/>
          </a:xfrm>
          <a:custGeom>
            <a:avLst/>
            <a:gdLst>
              <a:gd name="connsiteX0" fmla="*/ 0 w 5143500"/>
              <a:gd name="connsiteY0" fmla="*/ 0 h 1004985"/>
              <a:gd name="connsiteX1" fmla="*/ 2438400 w 5143500"/>
              <a:gd name="connsiteY1" fmla="*/ 1003300 h 1004985"/>
              <a:gd name="connsiteX2" fmla="*/ 5143500 w 5143500"/>
              <a:gd name="connsiteY2" fmla="*/ 190500 h 1004985"/>
            </a:gdLst>
            <a:ahLst/>
            <a:cxnLst>
              <a:cxn ang="0">
                <a:pos x="connsiteX0" y="connsiteY0"/>
              </a:cxn>
              <a:cxn ang="0">
                <a:pos x="connsiteX1" y="connsiteY1"/>
              </a:cxn>
              <a:cxn ang="0">
                <a:pos x="connsiteX2" y="connsiteY2"/>
              </a:cxn>
            </a:cxnLst>
            <a:rect l="l" t="t" r="r" b="b"/>
            <a:pathLst>
              <a:path w="5143500" h="1004985">
                <a:moveTo>
                  <a:pt x="0" y="0"/>
                </a:moveTo>
                <a:cubicBezTo>
                  <a:pt x="790575" y="485775"/>
                  <a:pt x="1581150" y="971550"/>
                  <a:pt x="2438400" y="1003300"/>
                </a:cubicBezTo>
                <a:cubicBezTo>
                  <a:pt x="3295650" y="1035050"/>
                  <a:pt x="4219575" y="612775"/>
                  <a:pt x="5143500" y="1905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手繪多邊形 40"/>
          <p:cNvSpPr/>
          <p:nvPr/>
        </p:nvSpPr>
        <p:spPr>
          <a:xfrm>
            <a:off x="7097307" y="2447890"/>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手繪多邊形 41"/>
          <p:cNvSpPr/>
          <p:nvPr/>
        </p:nvSpPr>
        <p:spPr>
          <a:xfrm>
            <a:off x="8681655" y="2436920"/>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手繪多邊形 42"/>
          <p:cNvSpPr/>
          <p:nvPr/>
        </p:nvSpPr>
        <p:spPr>
          <a:xfrm>
            <a:off x="8701306" y="4121795"/>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手繪多邊形 43"/>
          <p:cNvSpPr/>
          <p:nvPr/>
        </p:nvSpPr>
        <p:spPr>
          <a:xfrm>
            <a:off x="7129999" y="4129696"/>
            <a:ext cx="419147" cy="365492"/>
          </a:xfrm>
          <a:custGeom>
            <a:avLst/>
            <a:gdLst>
              <a:gd name="connsiteX0" fmla="*/ 0 w 838200"/>
              <a:gd name="connsiteY0" fmla="*/ 619836 h 619836"/>
              <a:gd name="connsiteX1" fmla="*/ 361950 w 838200"/>
              <a:gd name="connsiteY1" fmla="*/ 486486 h 619836"/>
              <a:gd name="connsiteX2" fmla="*/ 457200 w 838200"/>
              <a:gd name="connsiteY2" fmla="*/ 257886 h 619836"/>
              <a:gd name="connsiteX3" fmla="*/ 552450 w 838200"/>
              <a:gd name="connsiteY3" fmla="*/ 29286 h 619836"/>
              <a:gd name="connsiteX4" fmla="*/ 838200 w 838200"/>
              <a:gd name="connsiteY4" fmla="*/ 10236 h 6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619836">
                <a:moveTo>
                  <a:pt x="0" y="619836"/>
                </a:moveTo>
                <a:cubicBezTo>
                  <a:pt x="142875" y="583323"/>
                  <a:pt x="285750" y="546811"/>
                  <a:pt x="361950" y="486486"/>
                </a:cubicBezTo>
                <a:cubicBezTo>
                  <a:pt x="438150" y="426161"/>
                  <a:pt x="457200" y="257886"/>
                  <a:pt x="457200" y="257886"/>
                </a:cubicBezTo>
                <a:cubicBezTo>
                  <a:pt x="488950" y="181686"/>
                  <a:pt x="488950" y="70561"/>
                  <a:pt x="552450" y="29286"/>
                </a:cubicBezTo>
                <a:cubicBezTo>
                  <a:pt x="615950" y="-11989"/>
                  <a:pt x="727075" y="-877"/>
                  <a:pt x="838200" y="10236"/>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手繪多邊形 2"/>
          <p:cNvSpPr/>
          <p:nvPr/>
        </p:nvSpPr>
        <p:spPr>
          <a:xfrm>
            <a:off x="3829319" y="3347673"/>
            <a:ext cx="3425781" cy="734931"/>
          </a:xfrm>
          <a:custGeom>
            <a:avLst/>
            <a:gdLst>
              <a:gd name="connsiteX0" fmla="*/ 3425781 w 3425781"/>
              <a:gd name="connsiteY0" fmla="*/ 619021 h 734931"/>
              <a:gd name="connsiteX1" fmla="*/ 1854558 w 3425781"/>
              <a:gd name="connsiteY1" fmla="*/ 835 h 734931"/>
              <a:gd name="connsiteX2" fmla="*/ 0 w 3425781"/>
              <a:gd name="connsiteY2" fmla="*/ 734931 h 734931"/>
            </a:gdLst>
            <a:ahLst/>
            <a:cxnLst>
              <a:cxn ang="0">
                <a:pos x="connsiteX0" y="connsiteY0"/>
              </a:cxn>
              <a:cxn ang="0">
                <a:pos x="connsiteX1" y="connsiteY1"/>
              </a:cxn>
              <a:cxn ang="0">
                <a:pos x="connsiteX2" y="connsiteY2"/>
              </a:cxn>
            </a:cxnLst>
            <a:rect l="l" t="t" r="r" b="b"/>
            <a:pathLst>
              <a:path w="3425781" h="734931">
                <a:moveTo>
                  <a:pt x="3425781" y="619021"/>
                </a:moveTo>
                <a:cubicBezTo>
                  <a:pt x="2925651" y="300269"/>
                  <a:pt x="2425521" y="-18483"/>
                  <a:pt x="1854558" y="835"/>
                </a:cubicBezTo>
                <a:cubicBezTo>
                  <a:pt x="1283594" y="20153"/>
                  <a:pt x="641797" y="377542"/>
                  <a:pt x="0" y="734931"/>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4151317" y="3169402"/>
            <a:ext cx="967403" cy="461665"/>
          </a:xfrm>
          <a:prstGeom prst="rect">
            <a:avLst/>
          </a:prstGeom>
          <a:noFill/>
        </p:spPr>
        <p:txBody>
          <a:bodyPr wrap="square" rtlCol="0">
            <a:spAutoFit/>
          </a:bodyPr>
          <a:lstStyle/>
          <a:p>
            <a:r>
              <a:rPr lang="en-US" altLang="zh-TW" sz="2400" dirty="0">
                <a:solidFill>
                  <a:srgbClr val="FF0000"/>
                </a:solidFill>
              </a:rPr>
              <a:t>copy</a:t>
            </a:r>
            <a:endParaRPr lang="zh-TW" altLang="en-US" sz="2400" dirty="0">
              <a:solidFill>
                <a:srgbClr val="FF0000"/>
              </a:solidFill>
            </a:endParaRPr>
          </a:p>
        </p:txBody>
      </p:sp>
      <p:sp>
        <p:nvSpPr>
          <p:cNvPr id="47" name="手繪多邊形 46"/>
          <p:cNvSpPr/>
          <p:nvPr/>
        </p:nvSpPr>
        <p:spPr>
          <a:xfrm>
            <a:off x="5440718" y="3346270"/>
            <a:ext cx="3425781" cy="734931"/>
          </a:xfrm>
          <a:custGeom>
            <a:avLst/>
            <a:gdLst>
              <a:gd name="connsiteX0" fmla="*/ 3425781 w 3425781"/>
              <a:gd name="connsiteY0" fmla="*/ 619021 h 734931"/>
              <a:gd name="connsiteX1" fmla="*/ 1854558 w 3425781"/>
              <a:gd name="connsiteY1" fmla="*/ 835 h 734931"/>
              <a:gd name="connsiteX2" fmla="*/ 0 w 3425781"/>
              <a:gd name="connsiteY2" fmla="*/ 734931 h 734931"/>
            </a:gdLst>
            <a:ahLst/>
            <a:cxnLst>
              <a:cxn ang="0">
                <a:pos x="connsiteX0" y="connsiteY0"/>
              </a:cxn>
              <a:cxn ang="0">
                <a:pos x="connsiteX1" y="connsiteY1"/>
              </a:cxn>
              <a:cxn ang="0">
                <a:pos x="connsiteX2" y="connsiteY2"/>
              </a:cxn>
            </a:cxnLst>
            <a:rect l="l" t="t" r="r" b="b"/>
            <a:pathLst>
              <a:path w="3425781" h="734931">
                <a:moveTo>
                  <a:pt x="3425781" y="619021"/>
                </a:moveTo>
                <a:cubicBezTo>
                  <a:pt x="2925651" y="300269"/>
                  <a:pt x="2425521" y="-18483"/>
                  <a:pt x="1854558" y="835"/>
                </a:cubicBezTo>
                <a:cubicBezTo>
                  <a:pt x="1283594" y="20153"/>
                  <a:pt x="641797" y="377542"/>
                  <a:pt x="0" y="734931"/>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9329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70" grpId="0" animBg="1"/>
      <p:bldP spid="71" grpId="0" animBg="1"/>
      <p:bldP spid="72" grpId="0" animBg="1"/>
      <p:bldP spid="73" grpId="0" animBg="1"/>
      <p:bldP spid="3" grpId="0" animBg="1"/>
      <p:bldP spid="16" grpId="0"/>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RNN</a:t>
            </a:r>
            <a:endParaRPr lang="zh-TW" altLang="en-US" dirty="0">
              <a:solidFill>
                <a:srgbClr val="FF0000"/>
              </a:solidFill>
            </a:endParaRPr>
          </a:p>
        </p:txBody>
      </p:sp>
      <p:sp>
        <p:nvSpPr>
          <p:cNvPr id="37" name="矩形 36"/>
          <p:cNvSpPr/>
          <p:nvPr/>
        </p:nvSpPr>
        <p:spPr>
          <a:xfrm>
            <a:off x="2824713" y="4332825"/>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38" name="矩形 37"/>
          <p:cNvSpPr/>
          <p:nvPr/>
        </p:nvSpPr>
        <p:spPr>
          <a:xfrm>
            <a:off x="2843762" y="3184614"/>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1" name="矩形 40"/>
          <p:cNvSpPr/>
          <p:nvPr/>
        </p:nvSpPr>
        <p:spPr>
          <a:xfrm>
            <a:off x="2824713" y="2063255"/>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57" name="矩形 56"/>
          <p:cNvSpPr/>
          <p:nvPr/>
        </p:nvSpPr>
        <p:spPr>
          <a:xfrm>
            <a:off x="5594811" y="4318418"/>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59" name="矩形 58"/>
          <p:cNvSpPr/>
          <p:nvPr/>
        </p:nvSpPr>
        <p:spPr>
          <a:xfrm>
            <a:off x="5613860" y="3204713"/>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60" name="矩形 59"/>
          <p:cNvSpPr/>
          <p:nvPr/>
        </p:nvSpPr>
        <p:spPr>
          <a:xfrm>
            <a:off x="4070929" y="3160395"/>
            <a:ext cx="108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5" name="矩形 64"/>
          <p:cNvSpPr/>
          <p:nvPr/>
        </p:nvSpPr>
        <p:spPr>
          <a:xfrm>
            <a:off x="5613860" y="2070789"/>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66" name="矩形 65"/>
          <p:cNvSpPr/>
          <p:nvPr/>
        </p:nvSpPr>
        <p:spPr>
          <a:xfrm>
            <a:off x="8411601" y="4324636"/>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67" name="矩形 66"/>
          <p:cNvSpPr/>
          <p:nvPr/>
        </p:nvSpPr>
        <p:spPr>
          <a:xfrm>
            <a:off x="8430650" y="3210931"/>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68" name="矩形 67"/>
          <p:cNvSpPr/>
          <p:nvPr/>
        </p:nvSpPr>
        <p:spPr>
          <a:xfrm>
            <a:off x="6887719" y="3204713"/>
            <a:ext cx="1080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9" name="矩形 68"/>
          <p:cNvSpPr/>
          <p:nvPr/>
        </p:nvSpPr>
        <p:spPr>
          <a:xfrm>
            <a:off x="8453603" y="2089741"/>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71" name="向上箭號 70"/>
          <p:cNvSpPr/>
          <p:nvPr/>
        </p:nvSpPr>
        <p:spPr>
          <a:xfrm>
            <a:off x="3168915" y="3681537"/>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4" name="向上箭號 73"/>
          <p:cNvSpPr/>
          <p:nvPr/>
        </p:nvSpPr>
        <p:spPr>
          <a:xfrm>
            <a:off x="3168916" y="2537953"/>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3" name="文字方塊 2"/>
          <p:cNvSpPr txBox="1"/>
          <p:nvPr/>
        </p:nvSpPr>
        <p:spPr>
          <a:xfrm>
            <a:off x="4193793" y="2585595"/>
            <a:ext cx="1047750" cy="461665"/>
          </a:xfrm>
          <a:prstGeom prst="rect">
            <a:avLst/>
          </a:prstGeom>
          <a:noFill/>
        </p:spPr>
        <p:txBody>
          <a:bodyPr wrap="square" rtlCol="0">
            <a:spAutoFit/>
          </a:bodyPr>
          <a:lstStyle/>
          <a:p>
            <a:pPr algn="ctr"/>
            <a:r>
              <a:rPr lang="en-US" altLang="zh-TW" sz="2400" dirty="0">
                <a:solidFill>
                  <a:srgbClr val="0000FF"/>
                </a:solidFill>
              </a:rPr>
              <a:t>copy</a:t>
            </a:r>
            <a:endParaRPr lang="zh-TW" altLang="en-US" sz="2400" dirty="0">
              <a:solidFill>
                <a:srgbClr val="0000FF"/>
              </a:solidFill>
            </a:endParaRPr>
          </a:p>
        </p:txBody>
      </p:sp>
      <p:sp>
        <p:nvSpPr>
          <p:cNvPr id="78" name="手繪多邊形 77"/>
          <p:cNvSpPr/>
          <p:nvPr/>
        </p:nvSpPr>
        <p:spPr>
          <a:xfrm flipH="1">
            <a:off x="3904713" y="2929264"/>
            <a:ext cx="672579" cy="319619"/>
          </a:xfrm>
          <a:custGeom>
            <a:avLst/>
            <a:gdLst>
              <a:gd name="connsiteX0" fmla="*/ 3924300 w 3924300"/>
              <a:gd name="connsiteY0" fmla="*/ 628749 h 628749"/>
              <a:gd name="connsiteX1" fmla="*/ 1714500 w 3924300"/>
              <a:gd name="connsiteY1" fmla="*/ 99 h 628749"/>
              <a:gd name="connsiteX2" fmla="*/ 0 w 3924300"/>
              <a:gd name="connsiteY2" fmla="*/ 590649 h 628749"/>
            </a:gdLst>
            <a:ahLst/>
            <a:cxnLst>
              <a:cxn ang="0">
                <a:pos x="connsiteX0" y="connsiteY0"/>
              </a:cxn>
              <a:cxn ang="0">
                <a:pos x="connsiteX1" y="connsiteY1"/>
              </a:cxn>
              <a:cxn ang="0">
                <a:pos x="connsiteX2" y="connsiteY2"/>
              </a:cxn>
            </a:cxnLst>
            <a:rect l="l" t="t" r="r" b="b"/>
            <a:pathLst>
              <a:path w="3924300" h="628749">
                <a:moveTo>
                  <a:pt x="3924300" y="628749"/>
                </a:moveTo>
                <a:cubicBezTo>
                  <a:pt x="3146425" y="317599"/>
                  <a:pt x="2368550" y="6449"/>
                  <a:pt x="1714500" y="99"/>
                </a:cubicBezTo>
                <a:cubicBezTo>
                  <a:pt x="1060450" y="-6251"/>
                  <a:pt x="530225" y="292199"/>
                  <a:pt x="0" y="590649"/>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文字方塊 78"/>
          <p:cNvSpPr txBox="1"/>
          <p:nvPr/>
        </p:nvSpPr>
        <p:spPr>
          <a:xfrm>
            <a:off x="6960782" y="2585595"/>
            <a:ext cx="1047750" cy="461665"/>
          </a:xfrm>
          <a:prstGeom prst="rect">
            <a:avLst/>
          </a:prstGeom>
          <a:noFill/>
        </p:spPr>
        <p:txBody>
          <a:bodyPr wrap="square" rtlCol="0">
            <a:spAutoFit/>
          </a:bodyPr>
          <a:lstStyle/>
          <a:p>
            <a:pPr algn="ctr"/>
            <a:r>
              <a:rPr lang="en-US" altLang="zh-TW" sz="2400" dirty="0">
                <a:solidFill>
                  <a:srgbClr val="0000FF"/>
                </a:solidFill>
              </a:rPr>
              <a:t>copy</a:t>
            </a:r>
            <a:endParaRPr lang="zh-TW" altLang="en-US" sz="2400" dirty="0">
              <a:solidFill>
                <a:srgbClr val="0000FF"/>
              </a:solidFill>
            </a:endParaRPr>
          </a:p>
        </p:txBody>
      </p:sp>
      <p:sp>
        <p:nvSpPr>
          <p:cNvPr id="6" name="文字方塊 5"/>
          <p:cNvSpPr txBox="1"/>
          <p:nvPr/>
        </p:nvSpPr>
        <p:spPr>
          <a:xfrm>
            <a:off x="2959041" y="4307911"/>
            <a:ext cx="907572" cy="461665"/>
          </a:xfrm>
          <a:prstGeom prst="rect">
            <a:avLst/>
          </a:prstGeom>
          <a:noFill/>
        </p:spPr>
        <p:txBody>
          <a:bodyPr wrap="square" rtlCol="0">
            <a:spAutoFit/>
          </a:bodyPr>
          <a:lstStyle/>
          <a:p>
            <a:pPr algn="ctr"/>
            <a:r>
              <a:rPr lang="en-US" altLang="zh-TW" sz="2400" dirty="0"/>
              <a:t>x</a:t>
            </a:r>
            <a:r>
              <a:rPr lang="en-US" altLang="zh-TW" sz="2400" baseline="30000" dirty="0"/>
              <a:t>1</a:t>
            </a:r>
            <a:endParaRPr lang="zh-TW" altLang="en-US" sz="2400" baseline="30000" dirty="0"/>
          </a:p>
        </p:txBody>
      </p:sp>
      <p:sp>
        <p:nvSpPr>
          <p:cNvPr id="81" name="文字方塊 80"/>
          <p:cNvSpPr txBox="1"/>
          <p:nvPr/>
        </p:nvSpPr>
        <p:spPr>
          <a:xfrm>
            <a:off x="5700074" y="4318419"/>
            <a:ext cx="907572" cy="461665"/>
          </a:xfrm>
          <a:prstGeom prst="rect">
            <a:avLst/>
          </a:prstGeom>
          <a:noFill/>
        </p:spPr>
        <p:txBody>
          <a:bodyPr wrap="square" rtlCol="0">
            <a:spAutoFit/>
          </a:bodyPr>
          <a:lstStyle/>
          <a:p>
            <a:pPr algn="ctr"/>
            <a:r>
              <a:rPr lang="en-US" altLang="zh-TW" sz="2400" dirty="0"/>
              <a:t>x</a:t>
            </a:r>
            <a:r>
              <a:rPr lang="en-US" altLang="zh-TW" sz="2400" baseline="30000" dirty="0"/>
              <a:t>2</a:t>
            </a:r>
            <a:endParaRPr lang="zh-TW" altLang="en-US" sz="2400" baseline="30000" dirty="0"/>
          </a:p>
        </p:txBody>
      </p:sp>
      <p:sp>
        <p:nvSpPr>
          <p:cNvPr id="82" name="文字方塊 81"/>
          <p:cNvSpPr txBox="1"/>
          <p:nvPr/>
        </p:nvSpPr>
        <p:spPr>
          <a:xfrm>
            <a:off x="8539817" y="4314902"/>
            <a:ext cx="907572" cy="461665"/>
          </a:xfrm>
          <a:prstGeom prst="rect">
            <a:avLst/>
          </a:prstGeom>
          <a:noFill/>
        </p:spPr>
        <p:txBody>
          <a:bodyPr wrap="square" rtlCol="0">
            <a:spAutoFit/>
          </a:bodyPr>
          <a:lstStyle/>
          <a:p>
            <a:pPr algn="ctr"/>
            <a:r>
              <a:rPr lang="en-US" altLang="zh-TW" sz="2400" dirty="0"/>
              <a:t>x</a:t>
            </a:r>
            <a:r>
              <a:rPr lang="en-US" altLang="zh-TW" sz="2400" baseline="30000" dirty="0"/>
              <a:t>3</a:t>
            </a:r>
            <a:endParaRPr lang="zh-TW" altLang="en-US" sz="2400" baseline="30000" dirty="0"/>
          </a:p>
        </p:txBody>
      </p:sp>
      <p:sp>
        <p:nvSpPr>
          <p:cNvPr id="83" name="文字方塊 82"/>
          <p:cNvSpPr txBox="1"/>
          <p:nvPr/>
        </p:nvSpPr>
        <p:spPr>
          <a:xfrm>
            <a:off x="2908466" y="2049352"/>
            <a:ext cx="907572" cy="461665"/>
          </a:xfrm>
          <a:prstGeom prst="rect">
            <a:avLst/>
          </a:prstGeom>
          <a:noFill/>
        </p:spPr>
        <p:txBody>
          <a:bodyPr wrap="square" rtlCol="0">
            <a:spAutoFit/>
          </a:bodyPr>
          <a:lstStyle/>
          <a:p>
            <a:pPr algn="ctr"/>
            <a:r>
              <a:rPr lang="en-US" altLang="zh-TW" sz="2400" dirty="0"/>
              <a:t>y</a:t>
            </a:r>
            <a:r>
              <a:rPr lang="en-US" altLang="zh-TW" sz="2400" baseline="30000" dirty="0"/>
              <a:t>1</a:t>
            </a:r>
            <a:endParaRPr lang="zh-TW" altLang="en-US" sz="2400" baseline="30000" dirty="0"/>
          </a:p>
        </p:txBody>
      </p:sp>
      <p:sp>
        <p:nvSpPr>
          <p:cNvPr id="84" name="文字方塊 83"/>
          <p:cNvSpPr txBox="1"/>
          <p:nvPr/>
        </p:nvSpPr>
        <p:spPr>
          <a:xfrm>
            <a:off x="5720323" y="2030539"/>
            <a:ext cx="907572" cy="461665"/>
          </a:xfrm>
          <a:prstGeom prst="rect">
            <a:avLst/>
          </a:prstGeom>
          <a:noFill/>
        </p:spPr>
        <p:txBody>
          <a:bodyPr wrap="square" rtlCol="0">
            <a:spAutoFit/>
          </a:bodyPr>
          <a:lstStyle/>
          <a:p>
            <a:pPr algn="ctr"/>
            <a:r>
              <a:rPr lang="en-US" altLang="zh-TW" sz="2400" dirty="0"/>
              <a:t>y</a:t>
            </a:r>
            <a:r>
              <a:rPr lang="en-US" altLang="zh-TW" sz="2400" baseline="30000" dirty="0"/>
              <a:t>2</a:t>
            </a:r>
            <a:endParaRPr lang="zh-TW" altLang="en-US" sz="2400" baseline="30000" dirty="0"/>
          </a:p>
        </p:txBody>
      </p:sp>
      <p:sp>
        <p:nvSpPr>
          <p:cNvPr id="85" name="文字方塊 84"/>
          <p:cNvSpPr txBox="1"/>
          <p:nvPr/>
        </p:nvSpPr>
        <p:spPr>
          <a:xfrm>
            <a:off x="8584029" y="2054800"/>
            <a:ext cx="907572" cy="461665"/>
          </a:xfrm>
          <a:prstGeom prst="rect">
            <a:avLst/>
          </a:prstGeom>
          <a:noFill/>
        </p:spPr>
        <p:txBody>
          <a:bodyPr wrap="square" rtlCol="0">
            <a:spAutoFit/>
          </a:bodyPr>
          <a:lstStyle/>
          <a:p>
            <a:pPr algn="ctr"/>
            <a:r>
              <a:rPr lang="en-US" altLang="zh-TW" sz="2400" dirty="0"/>
              <a:t>y</a:t>
            </a:r>
            <a:r>
              <a:rPr lang="en-US" altLang="zh-TW" sz="2400" baseline="30000" dirty="0"/>
              <a:t>3</a:t>
            </a:r>
            <a:endParaRPr lang="zh-TW" altLang="en-US" sz="2400" baseline="30000" dirty="0"/>
          </a:p>
        </p:txBody>
      </p:sp>
      <p:sp>
        <p:nvSpPr>
          <p:cNvPr id="7" name="文字方塊 6"/>
          <p:cNvSpPr txBox="1"/>
          <p:nvPr/>
        </p:nvSpPr>
        <p:spPr>
          <a:xfrm>
            <a:off x="3461674" y="5809351"/>
            <a:ext cx="5467350" cy="461665"/>
          </a:xfrm>
          <a:prstGeom prst="rect">
            <a:avLst/>
          </a:prstGeom>
          <a:noFill/>
        </p:spPr>
        <p:txBody>
          <a:bodyPr wrap="square" rtlCol="0">
            <a:spAutoFit/>
          </a:bodyPr>
          <a:lstStyle/>
          <a:p>
            <a:pPr algn="ctr"/>
            <a:r>
              <a:rPr lang="en-US" altLang="zh-TW" sz="2400" dirty="0">
                <a:solidFill>
                  <a:srgbClr val="0000FF"/>
                </a:solidFill>
              </a:rPr>
              <a:t>Output </a:t>
            </a:r>
            <a:r>
              <a:rPr lang="en-US" altLang="zh-TW" sz="2400" dirty="0" err="1">
                <a:solidFill>
                  <a:srgbClr val="0000FF"/>
                </a:solidFill>
              </a:rPr>
              <a:t>y</a:t>
            </a:r>
            <a:r>
              <a:rPr lang="en-US" altLang="zh-TW" sz="2400" baseline="30000" dirty="0" err="1">
                <a:solidFill>
                  <a:srgbClr val="0000FF"/>
                </a:solidFill>
              </a:rPr>
              <a:t>i</a:t>
            </a:r>
            <a:r>
              <a:rPr lang="en-US" altLang="zh-TW" sz="2400" dirty="0">
                <a:solidFill>
                  <a:srgbClr val="0000FF"/>
                </a:solidFill>
              </a:rPr>
              <a:t> depends on x</a:t>
            </a:r>
            <a:r>
              <a:rPr lang="en-US" altLang="zh-TW" sz="2400" baseline="30000" dirty="0">
                <a:solidFill>
                  <a:srgbClr val="0000FF"/>
                </a:solidFill>
              </a:rPr>
              <a:t>1</a:t>
            </a:r>
            <a:r>
              <a:rPr lang="en-US" altLang="zh-TW" sz="2400" dirty="0">
                <a:solidFill>
                  <a:srgbClr val="0000FF"/>
                </a:solidFill>
              </a:rPr>
              <a:t>, x</a:t>
            </a:r>
            <a:r>
              <a:rPr lang="en-US" altLang="zh-TW" sz="2400" baseline="30000" dirty="0">
                <a:solidFill>
                  <a:srgbClr val="0000FF"/>
                </a:solidFill>
              </a:rPr>
              <a:t>2</a:t>
            </a:r>
            <a:r>
              <a:rPr lang="en-US" altLang="zh-TW" sz="2400" dirty="0">
                <a:solidFill>
                  <a:srgbClr val="0000FF"/>
                </a:solidFill>
              </a:rPr>
              <a:t>, …… x</a:t>
            </a:r>
            <a:r>
              <a:rPr lang="en-US" altLang="zh-TW" sz="2400" baseline="30000" dirty="0">
                <a:solidFill>
                  <a:srgbClr val="0000FF"/>
                </a:solidFill>
              </a:rPr>
              <a:t>i</a:t>
            </a:r>
            <a:endParaRPr lang="zh-TW" altLang="en-US" sz="2400" baseline="30000" dirty="0">
              <a:solidFill>
                <a:srgbClr val="0000FF"/>
              </a:solidFill>
            </a:endParaRPr>
          </a:p>
        </p:txBody>
      </p:sp>
      <p:sp>
        <p:nvSpPr>
          <p:cNvPr id="87" name="向上箭號 86"/>
          <p:cNvSpPr/>
          <p:nvPr/>
        </p:nvSpPr>
        <p:spPr>
          <a:xfrm>
            <a:off x="5963930" y="3708366"/>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88" name="向上箭號 87"/>
          <p:cNvSpPr/>
          <p:nvPr/>
        </p:nvSpPr>
        <p:spPr>
          <a:xfrm>
            <a:off x="5963931" y="2564782"/>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9" name="向上箭號 88"/>
          <p:cNvSpPr/>
          <p:nvPr/>
        </p:nvSpPr>
        <p:spPr>
          <a:xfrm>
            <a:off x="8781645" y="3712433"/>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90" name="向上箭號 89"/>
          <p:cNvSpPr/>
          <p:nvPr/>
        </p:nvSpPr>
        <p:spPr>
          <a:xfrm>
            <a:off x="8781646" y="2568849"/>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40" name="文字方塊 39"/>
          <p:cNvSpPr txBox="1"/>
          <p:nvPr/>
        </p:nvSpPr>
        <p:spPr>
          <a:xfrm>
            <a:off x="3397999" y="3782668"/>
            <a:ext cx="642010" cy="523220"/>
          </a:xfrm>
          <a:prstGeom prst="rect">
            <a:avLst/>
          </a:prstGeom>
          <a:noFill/>
        </p:spPr>
        <p:txBody>
          <a:bodyPr wrap="square" rtlCol="0">
            <a:spAutoFit/>
          </a:bodyPr>
          <a:lstStyle/>
          <a:p>
            <a:pPr algn="ctr"/>
            <a:r>
              <a:rPr lang="en-US" altLang="zh-TW" sz="2800" dirty="0"/>
              <a:t>W</a:t>
            </a:r>
            <a:r>
              <a:rPr lang="en-US" altLang="zh-TW" sz="2800" baseline="30000" dirty="0"/>
              <a:t>i</a:t>
            </a:r>
            <a:endParaRPr lang="zh-TW" altLang="en-US" sz="2800" baseline="30000" dirty="0"/>
          </a:p>
        </p:txBody>
      </p:sp>
      <p:sp>
        <p:nvSpPr>
          <p:cNvPr id="42" name="文字方塊 41"/>
          <p:cNvSpPr txBox="1"/>
          <p:nvPr/>
        </p:nvSpPr>
        <p:spPr>
          <a:xfrm>
            <a:off x="5465824" y="2594406"/>
            <a:ext cx="642010" cy="523220"/>
          </a:xfrm>
          <a:prstGeom prst="rect">
            <a:avLst/>
          </a:prstGeom>
          <a:noFill/>
        </p:spPr>
        <p:txBody>
          <a:bodyPr wrap="square" rtlCol="0">
            <a:spAutoFit/>
          </a:bodyPr>
          <a:lstStyle/>
          <a:p>
            <a:pPr algn="ctr"/>
            <a:r>
              <a:rPr lang="en-US" altLang="zh-TW" sz="2800" dirty="0"/>
              <a:t>W</a:t>
            </a:r>
            <a:r>
              <a:rPr lang="en-US" altLang="zh-TW" sz="2800" baseline="30000" dirty="0"/>
              <a:t>o</a:t>
            </a:r>
            <a:endParaRPr lang="zh-TW" altLang="en-US" sz="2800" baseline="30000" dirty="0"/>
          </a:p>
        </p:txBody>
      </p:sp>
      <p:sp>
        <p:nvSpPr>
          <p:cNvPr id="45" name="弧形箭號 (上彎) 44"/>
          <p:cNvSpPr/>
          <p:nvPr/>
        </p:nvSpPr>
        <p:spPr>
          <a:xfrm>
            <a:off x="4626134" y="3636221"/>
            <a:ext cx="1381017" cy="568649"/>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46" name="弧形箭號 (上彎) 45"/>
          <p:cNvSpPr/>
          <p:nvPr/>
        </p:nvSpPr>
        <p:spPr>
          <a:xfrm>
            <a:off x="7359815" y="3641483"/>
            <a:ext cx="1381017" cy="568649"/>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47" name="文字方塊 46"/>
          <p:cNvSpPr txBox="1"/>
          <p:nvPr/>
        </p:nvSpPr>
        <p:spPr>
          <a:xfrm>
            <a:off x="4956214" y="3632685"/>
            <a:ext cx="642010" cy="523220"/>
          </a:xfrm>
          <a:prstGeom prst="rect">
            <a:avLst/>
          </a:prstGeom>
          <a:noFill/>
        </p:spPr>
        <p:txBody>
          <a:bodyPr wrap="square" rtlCol="0">
            <a:spAutoFit/>
          </a:bodyPr>
          <a:lstStyle/>
          <a:p>
            <a:pPr algn="ctr"/>
            <a:r>
              <a:rPr lang="en-US" altLang="zh-TW" sz="2800" dirty="0" err="1"/>
              <a:t>W</a:t>
            </a:r>
            <a:r>
              <a:rPr lang="en-US" altLang="zh-TW" sz="2800" baseline="30000" dirty="0" err="1"/>
              <a:t>h</a:t>
            </a:r>
            <a:endParaRPr lang="zh-TW" altLang="en-US" sz="2800" baseline="30000" dirty="0"/>
          </a:p>
        </p:txBody>
      </p:sp>
      <p:sp>
        <p:nvSpPr>
          <p:cNvPr id="48" name="文字方塊 47"/>
          <p:cNvSpPr txBox="1"/>
          <p:nvPr/>
        </p:nvSpPr>
        <p:spPr>
          <a:xfrm>
            <a:off x="7687527" y="3607017"/>
            <a:ext cx="642010" cy="523220"/>
          </a:xfrm>
          <a:prstGeom prst="rect">
            <a:avLst/>
          </a:prstGeom>
          <a:noFill/>
        </p:spPr>
        <p:txBody>
          <a:bodyPr wrap="square" rtlCol="0">
            <a:spAutoFit/>
          </a:bodyPr>
          <a:lstStyle/>
          <a:p>
            <a:pPr algn="ctr"/>
            <a:r>
              <a:rPr lang="en-US" altLang="zh-TW" sz="2800" dirty="0" err="1"/>
              <a:t>W</a:t>
            </a:r>
            <a:r>
              <a:rPr lang="en-US" altLang="zh-TW" sz="2800" baseline="30000" dirty="0" err="1"/>
              <a:t>h</a:t>
            </a:r>
            <a:endParaRPr lang="zh-TW" altLang="en-US" sz="2800" baseline="30000" dirty="0"/>
          </a:p>
        </p:txBody>
      </p:sp>
      <p:sp>
        <p:nvSpPr>
          <p:cNvPr id="49" name="手繪多邊形 48"/>
          <p:cNvSpPr/>
          <p:nvPr/>
        </p:nvSpPr>
        <p:spPr>
          <a:xfrm flipH="1">
            <a:off x="6667499" y="2922302"/>
            <a:ext cx="672579" cy="319619"/>
          </a:xfrm>
          <a:custGeom>
            <a:avLst/>
            <a:gdLst>
              <a:gd name="connsiteX0" fmla="*/ 3924300 w 3924300"/>
              <a:gd name="connsiteY0" fmla="*/ 628749 h 628749"/>
              <a:gd name="connsiteX1" fmla="*/ 1714500 w 3924300"/>
              <a:gd name="connsiteY1" fmla="*/ 99 h 628749"/>
              <a:gd name="connsiteX2" fmla="*/ 0 w 3924300"/>
              <a:gd name="connsiteY2" fmla="*/ 590649 h 628749"/>
            </a:gdLst>
            <a:ahLst/>
            <a:cxnLst>
              <a:cxn ang="0">
                <a:pos x="connsiteX0" y="connsiteY0"/>
              </a:cxn>
              <a:cxn ang="0">
                <a:pos x="connsiteX1" y="connsiteY1"/>
              </a:cxn>
              <a:cxn ang="0">
                <a:pos x="connsiteX2" y="connsiteY2"/>
              </a:cxn>
            </a:cxnLst>
            <a:rect l="l" t="t" r="r" b="b"/>
            <a:pathLst>
              <a:path w="3924300" h="628749">
                <a:moveTo>
                  <a:pt x="3924300" y="628749"/>
                </a:moveTo>
                <a:cubicBezTo>
                  <a:pt x="3146425" y="317599"/>
                  <a:pt x="2368550" y="6449"/>
                  <a:pt x="1714500" y="99"/>
                </a:cubicBezTo>
                <a:cubicBezTo>
                  <a:pt x="1060450" y="-6251"/>
                  <a:pt x="530225" y="292199"/>
                  <a:pt x="0" y="590649"/>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6191637" y="3794477"/>
            <a:ext cx="642010" cy="523220"/>
          </a:xfrm>
          <a:prstGeom prst="rect">
            <a:avLst/>
          </a:prstGeom>
          <a:noFill/>
        </p:spPr>
        <p:txBody>
          <a:bodyPr wrap="square" rtlCol="0">
            <a:spAutoFit/>
          </a:bodyPr>
          <a:lstStyle/>
          <a:p>
            <a:pPr algn="ctr"/>
            <a:r>
              <a:rPr lang="en-US" altLang="zh-TW" sz="2800" dirty="0"/>
              <a:t>W</a:t>
            </a:r>
            <a:r>
              <a:rPr lang="en-US" altLang="zh-TW" sz="2800" baseline="30000" dirty="0"/>
              <a:t>i</a:t>
            </a:r>
            <a:endParaRPr lang="zh-TW" altLang="en-US" sz="2800" baseline="30000" dirty="0"/>
          </a:p>
        </p:txBody>
      </p:sp>
      <p:sp>
        <p:nvSpPr>
          <p:cNvPr id="51" name="文字方塊 50"/>
          <p:cNvSpPr txBox="1"/>
          <p:nvPr/>
        </p:nvSpPr>
        <p:spPr>
          <a:xfrm>
            <a:off x="9002199" y="3829964"/>
            <a:ext cx="642010" cy="523220"/>
          </a:xfrm>
          <a:prstGeom prst="rect">
            <a:avLst/>
          </a:prstGeom>
          <a:noFill/>
        </p:spPr>
        <p:txBody>
          <a:bodyPr wrap="square" rtlCol="0">
            <a:spAutoFit/>
          </a:bodyPr>
          <a:lstStyle/>
          <a:p>
            <a:pPr algn="ctr"/>
            <a:r>
              <a:rPr lang="en-US" altLang="zh-TW" sz="2800" dirty="0"/>
              <a:t>W</a:t>
            </a:r>
            <a:r>
              <a:rPr lang="en-US" altLang="zh-TW" sz="2800" baseline="30000" dirty="0"/>
              <a:t>i</a:t>
            </a:r>
            <a:endParaRPr lang="zh-TW" altLang="en-US" sz="2800" baseline="30000" dirty="0"/>
          </a:p>
        </p:txBody>
      </p:sp>
      <p:sp>
        <p:nvSpPr>
          <p:cNvPr id="53" name="文字方塊 52"/>
          <p:cNvSpPr txBox="1"/>
          <p:nvPr/>
        </p:nvSpPr>
        <p:spPr>
          <a:xfrm>
            <a:off x="2694863" y="2592877"/>
            <a:ext cx="631215" cy="523220"/>
          </a:xfrm>
          <a:prstGeom prst="rect">
            <a:avLst/>
          </a:prstGeom>
          <a:noFill/>
        </p:spPr>
        <p:txBody>
          <a:bodyPr wrap="square" rtlCol="0">
            <a:spAutoFit/>
          </a:bodyPr>
          <a:lstStyle/>
          <a:p>
            <a:pPr algn="ctr"/>
            <a:r>
              <a:rPr lang="en-US" altLang="zh-TW" sz="2800" dirty="0"/>
              <a:t>W</a:t>
            </a:r>
            <a:r>
              <a:rPr lang="en-US" altLang="zh-TW" sz="2800" baseline="30000" dirty="0"/>
              <a:t>o</a:t>
            </a:r>
            <a:endParaRPr lang="zh-TW" altLang="en-US" sz="2800" baseline="30000" dirty="0"/>
          </a:p>
        </p:txBody>
      </p:sp>
      <p:sp>
        <p:nvSpPr>
          <p:cNvPr id="54" name="文字方塊 53"/>
          <p:cNvSpPr txBox="1"/>
          <p:nvPr/>
        </p:nvSpPr>
        <p:spPr>
          <a:xfrm>
            <a:off x="8244887" y="2604726"/>
            <a:ext cx="642010" cy="523220"/>
          </a:xfrm>
          <a:prstGeom prst="rect">
            <a:avLst/>
          </a:prstGeom>
          <a:noFill/>
        </p:spPr>
        <p:txBody>
          <a:bodyPr wrap="square" rtlCol="0">
            <a:spAutoFit/>
          </a:bodyPr>
          <a:lstStyle/>
          <a:p>
            <a:pPr algn="ctr"/>
            <a:r>
              <a:rPr lang="en-US" altLang="zh-TW" sz="2800" dirty="0"/>
              <a:t>W</a:t>
            </a:r>
            <a:r>
              <a:rPr lang="en-US" altLang="zh-TW" sz="2800" baseline="30000" dirty="0"/>
              <a:t>o</a:t>
            </a:r>
            <a:endParaRPr lang="zh-TW" altLang="en-US" sz="2800" baseline="30000" dirty="0"/>
          </a:p>
        </p:txBody>
      </p:sp>
      <p:sp>
        <p:nvSpPr>
          <p:cNvPr id="56" name="文字方塊 55"/>
          <p:cNvSpPr txBox="1"/>
          <p:nvPr/>
        </p:nvSpPr>
        <p:spPr>
          <a:xfrm>
            <a:off x="3263554" y="2809603"/>
            <a:ext cx="907572" cy="461665"/>
          </a:xfrm>
          <a:prstGeom prst="rect">
            <a:avLst/>
          </a:prstGeom>
          <a:noFill/>
        </p:spPr>
        <p:txBody>
          <a:bodyPr wrap="square" rtlCol="0">
            <a:spAutoFit/>
          </a:bodyPr>
          <a:lstStyle/>
          <a:p>
            <a:pPr algn="ctr"/>
            <a:r>
              <a:rPr lang="en-US" altLang="zh-TW" sz="2400" dirty="0"/>
              <a:t>a</a:t>
            </a:r>
            <a:r>
              <a:rPr lang="en-US" altLang="zh-TW" sz="2400" baseline="30000" dirty="0"/>
              <a:t>1</a:t>
            </a:r>
            <a:endParaRPr lang="zh-TW" altLang="en-US" sz="2400" baseline="30000" dirty="0"/>
          </a:p>
        </p:txBody>
      </p:sp>
      <p:sp>
        <p:nvSpPr>
          <p:cNvPr id="58" name="文字方塊 57"/>
          <p:cNvSpPr txBox="1"/>
          <p:nvPr/>
        </p:nvSpPr>
        <p:spPr>
          <a:xfrm>
            <a:off x="4255511" y="3139532"/>
            <a:ext cx="907572" cy="461665"/>
          </a:xfrm>
          <a:prstGeom prst="rect">
            <a:avLst/>
          </a:prstGeom>
          <a:noFill/>
        </p:spPr>
        <p:txBody>
          <a:bodyPr wrap="square" rtlCol="0">
            <a:spAutoFit/>
          </a:bodyPr>
          <a:lstStyle/>
          <a:p>
            <a:pPr algn="ctr"/>
            <a:r>
              <a:rPr lang="en-US" altLang="zh-TW" sz="2400" dirty="0"/>
              <a:t>a</a:t>
            </a:r>
            <a:r>
              <a:rPr lang="en-US" altLang="zh-TW" sz="2400" baseline="30000" dirty="0"/>
              <a:t>1</a:t>
            </a:r>
            <a:endParaRPr lang="zh-TW" altLang="en-US" sz="2400" baseline="30000" dirty="0"/>
          </a:p>
        </p:txBody>
      </p:sp>
      <p:sp>
        <p:nvSpPr>
          <p:cNvPr id="61" name="文字方塊 60"/>
          <p:cNvSpPr txBox="1"/>
          <p:nvPr/>
        </p:nvSpPr>
        <p:spPr>
          <a:xfrm>
            <a:off x="7025157" y="3177433"/>
            <a:ext cx="907572" cy="461665"/>
          </a:xfrm>
          <a:prstGeom prst="rect">
            <a:avLst/>
          </a:prstGeom>
          <a:noFill/>
        </p:spPr>
        <p:txBody>
          <a:bodyPr wrap="square" rtlCol="0">
            <a:spAutoFit/>
          </a:bodyPr>
          <a:lstStyle/>
          <a:p>
            <a:pPr algn="ctr"/>
            <a:r>
              <a:rPr lang="en-US" altLang="zh-TW" sz="2400" dirty="0"/>
              <a:t>a</a:t>
            </a:r>
            <a:r>
              <a:rPr lang="en-US" altLang="zh-TW" sz="2400" baseline="30000" dirty="0"/>
              <a:t>2</a:t>
            </a:r>
            <a:endParaRPr lang="zh-TW" altLang="en-US" sz="2400" baseline="30000" dirty="0"/>
          </a:p>
        </p:txBody>
      </p:sp>
      <p:sp>
        <p:nvSpPr>
          <p:cNvPr id="62" name="文字方塊 61"/>
          <p:cNvSpPr txBox="1"/>
          <p:nvPr/>
        </p:nvSpPr>
        <p:spPr>
          <a:xfrm>
            <a:off x="6195699" y="2829528"/>
            <a:ext cx="572661" cy="461665"/>
          </a:xfrm>
          <a:prstGeom prst="rect">
            <a:avLst/>
          </a:prstGeom>
          <a:noFill/>
        </p:spPr>
        <p:txBody>
          <a:bodyPr wrap="square" rtlCol="0">
            <a:spAutoFit/>
          </a:bodyPr>
          <a:lstStyle/>
          <a:p>
            <a:pPr algn="ctr"/>
            <a:r>
              <a:rPr lang="en-US" altLang="zh-TW" sz="2400" dirty="0"/>
              <a:t>a</a:t>
            </a:r>
            <a:r>
              <a:rPr lang="en-US" altLang="zh-TW" sz="2400" baseline="30000" dirty="0"/>
              <a:t>2</a:t>
            </a:r>
            <a:endParaRPr lang="zh-TW" altLang="en-US" sz="2400" baseline="30000" dirty="0"/>
          </a:p>
        </p:txBody>
      </p:sp>
      <p:sp>
        <p:nvSpPr>
          <p:cNvPr id="63" name="文字方塊 62"/>
          <p:cNvSpPr txBox="1"/>
          <p:nvPr/>
        </p:nvSpPr>
        <p:spPr>
          <a:xfrm>
            <a:off x="9026540" y="2821146"/>
            <a:ext cx="572661" cy="461665"/>
          </a:xfrm>
          <a:prstGeom prst="rect">
            <a:avLst/>
          </a:prstGeom>
          <a:noFill/>
        </p:spPr>
        <p:txBody>
          <a:bodyPr wrap="square" rtlCol="0">
            <a:spAutoFit/>
          </a:bodyPr>
          <a:lstStyle/>
          <a:p>
            <a:pPr algn="ctr"/>
            <a:r>
              <a:rPr lang="en-US" altLang="zh-TW" sz="2400" dirty="0"/>
              <a:t>a</a:t>
            </a:r>
            <a:r>
              <a:rPr lang="en-US" altLang="zh-TW" sz="2400" baseline="30000" dirty="0"/>
              <a:t>3</a:t>
            </a:r>
            <a:endParaRPr lang="zh-TW" altLang="en-US" sz="2400" baseline="30000" dirty="0"/>
          </a:p>
        </p:txBody>
      </p:sp>
      <p:sp>
        <p:nvSpPr>
          <p:cNvPr id="64" name="文字方塊 63"/>
          <p:cNvSpPr txBox="1"/>
          <p:nvPr/>
        </p:nvSpPr>
        <p:spPr>
          <a:xfrm>
            <a:off x="3486376" y="5181214"/>
            <a:ext cx="5467350" cy="461665"/>
          </a:xfrm>
          <a:prstGeom prst="rect">
            <a:avLst/>
          </a:prstGeom>
          <a:noFill/>
        </p:spPr>
        <p:txBody>
          <a:bodyPr wrap="square" rtlCol="0">
            <a:spAutoFit/>
          </a:bodyPr>
          <a:lstStyle/>
          <a:p>
            <a:pPr algn="ctr"/>
            <a:r>
              <a:rPr lang="en-US" altLang="zh-TW" sz="2400" dirty="0">
                <a:solidFill>
                  <a:srgbClr val="FF0000"/>
                </a:solidFill>
              </a:rPr>
              <a:t>The same network is used again and again.</a:t>
            </a:r>
            <a:endParaRPr lang="zh-TW" altLang="en-US" sz="2400" dirty="0">
              <a:solidFill>
                <a:srgbClr val="FF0000"/>
              </a:solidFill>
            </a:endParaRPr>
          </a:p>
        </p:txBody>
      </p:sp>
    </p:spTree>
    <p:extLst>
      <p:ext uri="{BB962C8B-B14F-4D97-AF65-F5344CB8AC3E}">
        <p14:creationId xmlns:p14="http://schemas.microsoft.com/office/powerpoint/2010/main" val="407601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animBg="1"/>
      <p:bldP spid="57" grpId="0" animBg="1"/>
      <p:bldP spid="59" grpId="0" animBg="1"/>
      <p:bldP spid="60" grpId="0" animBg="1"/>
      <p:bldP spid="65" grpId="0" animBg="1"/>
      <p:bldP spid="66" grpId="0" animBg="1"/>
      <p:bldP spid="67" grpId="0" animBg="1"/>
      <p:bldP spid="68" grpId="0" animBg="1"/>
      <p:bldP spid="69" grpId="0" animBg="1"/>
      <p:bldP spid="71" grpId="0" animBg="1"/>
      <p:bldP spid="74" grpId="0" animBg="1"/>
      <p:bldP spid="3" grpId="0"/>
      <p:bldP spid="78" grpId="0" animBg="1"/>
      <p:bldP spid="79" grpId="0"/>
      <p:bldP spid="6" grpId="0"/>
      <p:bldP spid="81" grpId="0"/>
      <p:bldP spid="82" grpId="0"/>
      <p:bldP spid="83" grpId="0"/>
      <p:bldP spid="84" grpId="0"/>
      <p:bldP spid="85" grpId="0"/>
      <p:bldP spid="7" grpId="0"/>
      <p:bldP spid="87" grpId="0" animBg="1"/>
      <p:bldP spid="88" grpId="0" animBg="1"/>
      <p:bldP spid="89" grpId="0" animBg="1"/>
      <p:bldP spid="90" grpId="0" animBg="1"/>
      <p:bldP spid="40" grpId="0"/>
      <p:bldP spid="42" grpId="0"/>
      <p:bldP spid="45" grpId="0" animBg="1"/>
      <p:bldP spid="46" grpId="0" animBg="1"/>
      <p:bldP spid="47" grpId="0"/>
      <p:bldP spid="48" grpId="0"/>
      <p:bldP spid="49" grpId="0" animBg="1"/>
      <p:bldP spid="50" grpId="0"/>
      <p:bldP spid="51" grpId="0"/>
      <p:bldP spid="53" grpId="0"/>
      <p:bldP spid="54" grpId="0"/>
      <p:bldP spid="56" grpId="0"/>
      <p:bldP spid="58" grpId="0"/>
      <p:bldP spid="61" grpId="0"/>
      <p:bldP spid="62" grpId="0"/>
      <p:bldP spid="63"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字方塊 49"/>
          <p:cNvSpPr txBox="1"/>
          <p:nvPr/>
        </p:nvSpPr>
        <p:spPr>
          <a:xfrm>
            <a:off x="3553802" y="2033657"/>
            <a:ext cx="907572" cy="461665"/>
          </a:xfrm>
          <a:prstGeom prst="rect">
            <a:avLst/>
          </a:prstGeom>
          <a:noFill/>
        </p:spPr>
        <p:txBody>
          <a:bodyPr wrap="square" rtlCol="0">
            <a:spAutoFit/>
          </a:bodyPr>
          <a:lstStyle/>
          <a:p>
            <a:pPr algn="ctr"/>
            <a:r>
              <a:rPr lang="en-US" altLang="zh-TW" sz="2400" dirty="0"/>
              <a:t>L</a:t>
            </a:r>
            <a:r>
              <a:rPr lang="en-US" altLang="zh-TW" sz="2400" baseline="30000" dirty="0"/>
              <a:t>1</a:t>
            </a:r>
            <a:endParaRPr lang="zh-TW" altLang="en-US" sz="2400" baseline="30000" dirty="0"/>
          </a:p>
        </p:txBody>
      </p:sp>
      <p:sp>
        <p:nvSpPr>
          <p:cNvPr id="52" name="文字方塊 51"/>
          <p:cNvSpPr txBox="1"/>
          <p:nvPr/>
        </p:nvSpPr>
        <p:spPr>
          <a:xfrm>
            <a:off x="5789522" y="2045889"/>
            <a:ext cx="907572" cy="461665"/>
          </a:xfrm>
          <a:prstGeom prst="rect">
            <a:avLst/>
          </a:prstGeom>
          <a:noFill/>
        </p:spPr>
        <p:txBody>
          <a:bodyPr wrap="square" rtlCol="0">
            <a:spAutoFit/>
          </a:bodyPr>
          <a:lstStyle/>
          <a:p>
            <a:pPr algn="ctr"/>
            <a:r>
              <a:rPr lang="en-US" altLang="zh-TW" sz="2400" dirty="0"/>
              <a:t>L</a:t>
            </a:r>
            <a:r>
              <a:rPr lang="en-US" altLang="zh-TW" sz="2400" baseline="30000" dirty="0"/>
              <a:t>2</a:t>
            </a:r>
            <a:endParaRPr lang="zh-TW" altLang="en-US" sz="2400" baseline="30000" dirty="0"/>
          </a:p>
        </p:txBody>
      </p:sp>
      <p:sp>
        <p:nvSpPr>
          <p:cNvPr id="53" name="文字方塊 52"/>
          <p:cNvSpPr txBox="1"/>
          <p:nvPr/>
        </p:nvSpPr>
        <p:spPr>
          <a:xfrm>
            <a:off x="8025242" y="2020802"/>
            <a:ext cx="907572" cy="461665"/>
          </a:xfrm>
          <a:prstGeom prst="rect">
            <a:avLst/>
          </a:prstGeom>
          <a:noFill/>
        </p:spPr>
        <p:txBody>
          <a:bodyPr wrap="square" rtlCol="0">
            <a:spAutoFit/>
          </a:bodyPr>
          <a:lstStyle/>
          <a:p>
            <a:pPr algn="ctr"/>
            <a:r>
              <a:rPr lang="en-US" altLang="zh-TW" sz="2400" dirty="0"/>
              <a:t>L</a:t>
            </a:r>
            <a:r>
              <a:rPr lang="en-US" altLang="zh-TW" sz="2400" baseline="30000" dirty="0"/>
              <a:t>3</a:t>
            </a:r>
            <a:endParaRPr lang="zh-TW" altLang="en-US" sz="2400" baseline="30000" dirty="0"/>
          </a:p>
        </p:txBody>
      </p:sp>
      <p:sp>
        <p:nvSpPr>
          <p:cNvPr id="2" name="標題 1"/>
          <p:cNvSpPr>
            <a:spLocks noGrp="1"/>
          </p:cNvSpPr>
          <p:nvPr>
            <p:ph type="title"/>
          </p:nvPr>
        </p:nvSpPr>
        <p:spPr/>
        <p:txBody>
          <a:bodyPr/>
          <a:lstStyle/>
          <a:p>
            <a:r>
              <a:rPr lang="en-US" altLang="zh-TW" dirty="0" smtClean="0">
                <a:solidFill>
                  <a:srgbClr val="FF0000"/>
                </a:solidFill>
              </a:rPr>
              <a:t>RNN</a:t>
            </a:r>
            <a:endParaRPr lang="zh-TW" altLang="en-US" dirty="0">
              <a:solidFill>
                <a:srgbClr val="FF0000"/>
              </a:solidFill>
            </a:endParaRPr>
          </a:p>
        </p:txBody>
      </p:sp>
      <p:grpSp>
        <p:nvGrpSpPr>
          <p:cNvPr id="8" name="群組 7"/>
          <p:cNvGrpSpPr/>
          <p:nvPr/>
        </p:nvGrpSpPr>
        <p:grpSpPr>
          <a:xfrm>
            <a:off x="3099890" y="2553466"/>
            <a:ext cx="6372281" cy="2732479"/>
            <a:chOff x="6241433" y="2599271"/>
            <a:chExt cx="6372281" cy="2732479"/>
          </a:xfrm>
        </p:grpSpPr>
        <p:sp>
          <p:nvSpPr>
            <p:cNvPr id="80" name="矩形 79"/>
            <p:cNvSpPr/>
            <p:nvPr/>
          </p:nvSpPr>
          <p:spPr>
            <a:xfrm>
              <a:off x="6241433" y="4895000"/>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91" name="矩形 90"/>
            <p:cNvSpPr/>
            <p:nvPr/>
          </p:nvSpPr>
          <p:spPr>
            <a:xfrm>
              <a:off x="6260482" y="3746789"/>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3" name="矩形 92"/>
            <p:cNvSpPr/>
            <p:nvPr/>
          </p:nvSpPr>
          <p:spPr>
            <a:xfrm>
              <a:off x="6283435" y="2625599"/>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94" name="矩形 93"/>
            <p:cNvSpPr/>
            <p:nvPr/>
          </p:nvSpPr>
          <p:spPr>
            <a:xfrm>
              <a:off x="8506494" y="4861217"/>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95" name="矩形 94"/>
            <p:cNvSpPr/>
            <p:nvPr/>
          </p:nvSpPr>
          <p:spPr>
            <a:xfrm>
              <a:off x="8525543" y="3747512"/>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6" name="矩形 95"/>
            <p:cNvSpPr/>
            <p:nvPr/>
          </p:nvSpPr>
          <p:spPr>
            <a:xfrm>
              <a:off x="8548496" y="2626322"/>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97" name="矩形 96"/>
            <p:cNvSpPr/>
            <p:nvPr/>
          </p:nvSpPr>
          <p:spPr>
            <a:xfrm>
              <a:off x="10749539" y="4860494"/>
              <a:ext cx="1080000" cy="43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98" name="矩形 97"/>
            <p:cNvSpPr/>
            <p:nvPr/>
          </p:nvSpPr>
          <p:spPr>
            <a:xfrm>
              <a:off x="10768588" y="3746789"/>
              <a:ext cx="1080000" cy="43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9" name="矩形 98"/>
            <p:cNvSpPr/>
            <p:nvPr/>
          </p:nvSpPr>
          <p:spPr>
            <a:xfrm>
              <a:off x="10791541" y="2625599"/>
              <a:ext cx="1080000" cy="432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00" name="向上箭號 99"/>
            <p:cNvSpPr/>
            <p:nvPr/>
          </p:nvSpPr>
          <p:spPr>
            <a:xfrm>
              <a:off x="6585634" y="4243712"/>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1" name="向上箭號 100"/>
            <p:cNvSpPr/>
            <p:nvPr/>
          </p:nvSpPr>
          <p:spPr>
            <a:xfrm>
              <a:off x="6585635" y="3100128"/>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2" name="文字方塊 101"/>
            <p:cNvSpPr txBox="1"/>
            <p:nvPr/>
          </p:nvSpPr>
          <p:spPr>
            <a:xfrm>
              <a:off x="6375761" y="4870085"/>
              <a:ext cx="907572" cy="461665"/>
            </a:xfrm>
            <a:prstGeom prst="rect">
              <a:avLst/>
            </a:prstGeom>
            <a:noFill/>
          </p:spPr>
          <p:txBody>
            <a:bodyPr wrap="square" rtlCol="0">
              <a:spAutoFit/>
            </a:bodyPr>
            <a:lstStyle/>
            <a:p>
              <a:pPr algn="ctr"/>
              <a:r>
                <a:rPr lang="en-US" altLang="zh-TW" sz="2400" dirty="0"/>
                <a:t>x</a:t>
              </a:r>
              <a:r>
                <a:rPr lang="en-US" altLang="zh-TW" sz="2400" baseline="30000" dirty="0"/>
                <a:t>1</a:t>
              </a:r>
              <a:endParaRPr lang="zh-TW" altLang="en-US" sz="2400" baseline="30000" dirty="0"/>
            </a:p>
          </p:txBody>
        </p:sp>
        <p:sp>
          <p:nvSpPr>
            <p:cNvPr id="103" name="文字方塊 102"/>
            <p:cNvSpPr txBox="1"/>
            <p:nvPr/>
          </p:nvSpPr>
          <p:spPr>
            <a:xfrm>
              <a:off x="8611757" y="4861217"/>
              <a:ext cx="907572" cy="461665"/>
            </a:xfrm>
            <a:prstGeom prst="rect">
              <a:avLst/>
            </a:prstGeom>
            <a:noFill/>
          </p:spPr>
          <p:txBody>
            <a:bodyPr wrap="square" rtlCol="0">
              <a:spAutoFit/>
            </a:bodyPr>
            <a:lstStyle/>
            <a:p>
              <a:pPr algn="ctr"/>
              <a:r>
                <a:rPr lang="en-US" altLang="zh-TW" sz="2400" dirty="0"/>
                <a:t>x</a:t>
              </a:r>
              <a:r>
                <a:rPr lang="en-US" altLang="zh-TW" sz="2400" baseline="30000" dirty="0"/>
                <a:t>2</a:t>
              </a:r>
              <a:endParaRPr lang="zh-TW" altLang="en-US" sz="2400" baseline="30000" dirty="0"/>
            </a:p>
          </p:txBody>
        </p:sp>
        <p:sp>
          <p:nvSpPr>
            <p:cNvPr id="104" name="文字方塊 103"/>
            <p:cNvSpPr txBox="1"/>
            <p:nvPr/>
          </p:nvSpPr>
          <p:spPr>
            <a:xfrm>
              <a:off x="10877755" y="4850759"/>
              <a:ext cx="907572" cy="461665"/>
            </a:xfrm>
            <a:prstGeom prst="rect">
              <a:avLst/>
            </a:prstGeom>
            <a:noFill/>
          </p:spPr>
          <p:txBody>
            <a:bodyPr wrap="square" rtlCol="0">
              <a:spAutoFit/>
            </a:bodyPr>
            <a:lstStyle/>
            <a:p>
              <a:pPr algn="ctr"/>
              <a:r>
                <a:rPr lang="en-US" altLang="zh-TW" sz="2400" dirty="0"/>
                <a:t>x</a:t>
              </a:r>
              <a:r>
                <a:rPr lang="en-US" altLang="zh-TW" sz="2400" baseline="30000" dirty="0"/>
                <a:t>3</a:t>
              </a:r>
              <a:endParaRPr lang="zh-TW" altLang="en-US" sz="2400" baseline="30000" dirty="0"/>
            </a:p>
          </p:txBody>
        </p:sp>
        <p:sp>
          <p:nvSpPr>
            <p:cNvPr id="105" name="文字方塊 104"/>
            <p:cNvSpPr txBox="1"/>
            <p:nvPr/>
          </p:nvSpPr>
          <p:spPr>
            <a:xfrm>
              <a:off x="6381031" y="2599271"/>
              <a:ext cx="907572" cy="461665"/>
            </a:xfrm>
            <a:prstGeom prst="rect">
              <a:avLst/>
            </a:prstGeom>
            <a:noFill/>
          </p:spPr>
          <p:txBody>
            <a:bodyPr wrap="square" rtlCol="0">
              <a:spAutoFit/>
            </a:bodyPr>
            <a:lstStyle/>
            <a:p>
              <a:pPr algn="ctr"/>
              <a:r>
                <a:rPr lang="en-US" altLang="zh-TW" sz="2400" dirty="0"/>
                <a:t>y</a:t>
              </a:r>
              <a:r>
                <a:rPr lang="en-US" altLang="zh-TW" sz="2400" baseline="30000" dirty="0"/>
                <a:t>1</a:t>
              </a:r>
              <a:endParaRPr lang="zh-TW" altLang="en-US" sz="2400" baseline="30000" dirty="0"/>
            </a:p>
          </p:txBody>
        </p:sp>
        <p:sp>
          <p:nvSpPr>
            <p:cNvPr id="106" name="文字方塊 105"/>
            <p:cNvSpPr txBox="1"/>
            <p:nvPr/>
          </p:nvSpPr>
          <p:spPr>
            <a:xfrm>
              <a:off x="8661118" y="2610089"/>
              <a:ext cx="907572" cy="461665"/>
            </a:xfrm>
            <a:prstGeom prst="rect">
              <a:avLst/>
            </a:prstGeom>
            <a:noFill/>
          </p:spPr>
          <p:txBody>
            <a:bodyPr wrap="square" rtlCol="0">
              <a:spAutoFit/>
            </a:bodyPr>
            <a:lstStyle/>
            <a:p>
              <a:pPr algn="ctr"/>
              <a:r>
                <a:rPr lang="en-US" altLang="zh-TW" sz="2400" dirty="0"/>
                <a:t>y</a:t>
              </a:r>
              <a:r>
                <a:rPr lang="en-US" altLang="zh-TW" sz="2400" baseline="30000" dirty="0"/>
                <a:t>2</a:t>
              </a:r>
              <a:endParaRPr lang="zh-TW" altLang="en-US" sz="2400" baseline="30000" dirty="0"/>
            </a:p>
          </p:txBody>
        </p:sp>
        <p:sp>
          <p:nvSpPr>
            <p:cNvPr id="107" name="文字方塊 106"/>
            <p:cNvSpPr txBox="1"/>
            <p:nvPr/>
          </p:nvSpPr>
          <p:spPr>
            <a:xfrm>
              <a:off x="10877755" y="2610854"/>
              <a:ext cx="907572" cy="461665"/>
            </a:xfrm>
            <a:prstGeom prst="rect">
              <a:avLst/>
            </a:prstGeom>
            <a:noFill/>
          </p:spPr>
          <p:txBody>
            <a:bodyPr wrap="square" rtlCol="0">
              <a:spAutoFit/>
            </a:bodyPr>
            <a:lstStyle/>
            <a:p>
              <a:pPr algn="ctr"/>
              <a:r>
                <a:rPr lang="en-US" altLang="zh-TW" sz="2400" dirty="0"/>
                <a:t>y</a:t>
              </a:r>
              <a:r>
                <a:rPr lang="en-US" altLang="zh-TW" sz="2400" baseline="30000" dirty="0"/>
                <a:t>3</a:t>
              </a:r>
              <a:endParaRPr lang="zh-TW" altLang="en-US" sz="2400" baseline="30000" dirty="0"/>
            </a:p>
          </p:txBody>
        </p:sp>
        <p:sp>
          <p:nvSpPr>
            <p:cNvPr id="108" name="向上箭號 107"/>
            <p:cNvSpPr/>
            <p:nvPr/>
          </p:nvSpPr>
          <p:spPr>
            <a:xfrm>
              <a:off x="8875612" y="4251165"/>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9" name="向上箭號 108"/>
            <p:cNvSpPr/>
            <p:nvPr/>
          </p:nvSpPr>
          <p:spPr>
            <a:xfrm>
              <a:off x="8875613" y="3107581"/>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10" name="向上箭號 109"/>
            <p:cNvSpPr/>
            <p:nvPr/>
          </p:nvSpPr>
          <p:spPr>
            <a:xfrm>
              <a:off x="11119582" y="4248291"/>
              <a:ext cx="386677" cy="579410"/>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11" name="向上箭號 110"/>
            <p:cNvSpPr/>
            <p:nvPr/>
          </p:nvSpPr>
          <p:spPr>
            <a:xfrm>
              <a:off x="11119583" y="3104707"/>
              <a:ext cx="386677" cy="5794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12" name="向右箭號 111"/>
            <p:cNvSpPr/>
            <p:nvPr/>
          </p:nvSpPr>
          <p:spPr>
            <a:xfrm>
              <a:off x="7503030" y="3746755"/>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13" name="向右箭號 112"/>
            <p:cNvSpPr/>
            <p:nvPr/>
          </p:nvSpPr>
          <p:spPr>
            <a:xfrm>
              <a:off x="9763251" y="3746754"/>
              <a:ext cx="900000" cy="43206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15" name="文字方塊 114"/>
            <p:cNvSpPr txBox="1"/>
            <p:nvPr/>
          </p:nvSpPr>
          <p:spPr>
            <a:xfrm>
              <a:off x="6793514" y="4379999"/>
              <a:ext cx="642010" cy="461665"/>
            </a:xfrm>
            <a:prstGeom prst="rect">
              <a:avLst/>
            </a:prstGeom>
            <a:noFill/>
          </p:spPr>
          <p:txBody>
            <a:bodyPr wrap="square" rtlCol="0">
              <a:spAutoFit/>
            </a:bodyPr>
            <a:lstStyle/>
            <a:p>
              <a:pPr algn="ctr"/>
              <a:r>
                <a:rPr lang="en-US" altLang="zh-TW" sz="2400" dirty="0"/>
                <a:t>W</a:t>
              </a:r>
              <a:r>
                <a:rPr lang="en-US" altLang="zh-TW" sz="2400" baseline="30000" dirty="0"/>
                <a:t>i</a:t>
              </a:r>
              <a:endParaRPr lang="zh-TW" altLang="en-US" sz="2400" baseline="30000" dirty="0"/>
            </a:p>
          </p:txBody>
        </p:sp>
        <p:sp>
          <p:nvSpPr>
            <p:cNvPr id="117" name="文字方塊 116"/>
            <p:cNvSpPr txBox="1"/>
            <p:nvPr/>
          </p:nvSpPr>
          <p:spPr>
            <a:xfrm>
              <a:off x="6833525" y="3192847"/>
              <a:ext cx="631215" cy="461665"/>
            </a:xfrm>
            <a:prstGeom prst="rect">
              <a:avLst/>
            </a:prstGeom>
            <a:noFill/>
          </p:spPr>
          <p:txBody>
            <a:bodyPr wrap="square" rtlCol="0">
              <a:spAutoFit/>
            </a:bodyPr>
            <a:lstStyle/>
            <a:p>
              <a:pPr algn="ctr"/>
              <a:r>
                <a:rPr lang="en-US" altLang="zh-TW" sz="2400" dirty="0"/>
                <a:t>W</a:t>
              </a:r>
              <a:r>
                <a:rPr lang="en-US" altLang="zh-TW" sz="2400" baseline="30000" dirty="0"/>
                <a:t>o</a:t>
              </a:r>
              <a:endParaRPr lang="zh-TW" altLang="en-US" sz="2400" baseline="30000" dirty="0"/>
            </a:p>
          </p:txBody>
        </p:sp>
        <p:sp>
          <p:nvSpPr>
            <p:cNvPr id="119" name="文字方塊 118"/>
            <p:cNvSpPr txBox="1"/>
            <p:nvPr/>
          </p:nvSpPr>
          <p:spPr>
            <a:xfrm>
              <a:off x="11722942" y="3592746"/>
              <a:ext cx="890772"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baseline="-25000" dirty="0">
                <a:solidFill>
                  <a:srgbClr val="0000FF"/>
                </a:solidFill>
              </a:endParaRPr>
            </a:p>
          </p:txBody>
        </p:sp>
        <p:sp>
          <p:nvSpPr>
            <p:cNvPr id="120" name="文字方塊 119"/>
            <p:cNvSpPr txBox="1"/>
            <p:nvPr/>
          </p:nvSpPr>
          <p:spPr>
            <a:xfrm>
              <a:off x="7627118" y="3410483"/>
              <a:ext cx="642010" cy="461665"/>
            </a:xfrm>
            <a:prstGeom prst="rect">
              <a:avLst/>
            </a:prstGeom>
            <a:noFill/>
          </p:spPr>
          <p:txBody>
            <a:bodyPr wrap="square" rtlCol="0">
              <a:spAutoFit/>
            </a:bodyPr>
            <a:lstStyle/>
            <a:p>
              <a:pPr algn="ctr"/>
              <a:r>
                <a:rPr lang="en-US" altLang="zh-TW" sz="2400" dirty="0" err="1"/>
                <a:t>W</a:t>
              </a:r>
              <a:r>
                <a:rPr lang="en-US" altLang="zh-TW" sz="2400" baseline="30000" dirty="0" err="1"/>
                <a:t>h</a:t>
              </a:r>
              <a:endParaRPr lang="zh-TW" altLang="en-US" sz="2400" baseline="30000" dirty="0"/>
            </a:p>
          </p:txBody>
        </p:sp>
        <p:sp>
          <p:nvSpPr>
            <p:cNvPr id="121" name="文字方塊 120"/>
            <p:cNvSpPr txBox="1"/>
            <p:nvPr/>
          </p:nvSpPr>
          <p:spPr>
            <a:xfrm>
              <a:off x="9838638" y="3423680"/>
              <a:ext cx="642010" cy="461665"/>
            </a:xfrm>
            <a:prstGeom prst="rect">
              <a:avLst/>
            </a:prstGeom>
            <a:noFill/>
          </p:spPr>
          <p:txBody>
            <a:bodyPr wrap="square" rtlCol="0">
              <a:spAutoFit/>
            </a:bodyPr>
            <a:lstStyle/>
            <a:p>
              <a:pPr algn="ctr"/>
              <a:r>
                <a:rPr lang="en-US" altLang="zh-TW" sz="2400" dirty="0" err="1"/>
                <a:t>W</a:t>
              </a:r>
              <a:r>
                <a:rPr lang="en-US" altLang="zh-TW" sz="2400" baseline="30000" dirty="0" err="1"/>
                <a:t>h</a:t>
              </a:r>
              <a:endParaRPr lang="zh-TW" altLang="en-US" sz="2400" baseline="30000" dirty="0"/>
            </a:p>
          </p:txBody>
        </p:sp>
        <p:sp>
          <p:nvSpPr>
            <p:cNvPr id="122" name="文字方塊 121"/>
            <p:cNvSpPr txBox="1"/>
            <p:nvPr/>
          </p:nvSpPr>
          <p:spPr>
            <a:xfrm>
              <a:off x="9078635" y="4379999"/>
              <a:ext cx="642010" cy="461665"/>
            </a:xfrm>
            <a:prstGeom prst="rect">
              <a:avLst/>
            </a:prstGeom>
            <a:noFill/>
          </p:spPr>
          <p:txBody>
            <a:bodyPr wrap="square" rtlCol="0">
              <a:spAutoFit/>
            </a:bodyPr>
            <a:lstStyle/>
            <a:p>
              <a:pPr algn="ctr"/>
              <a:r>
                <a:rPr lang="en-US" altLang="zh-TW" sz="2400" dirty="0"/>
                <a:t>W</a:t>
              </a:r>
              <a:r>
                <a:rPr lang="en-US" altLang="zh-TW" sz="2400" baseline="30000" dirty="0"/>
                <a:t>i</a:t>
              </a:r>
              <a:endParaRPr lang="zh-TW" altLang="en-US" sz="2400" baseline="30000" dirty="0"/>
            </a:p>
          </p:txBody>
        </p:sp>
        <p:sp>
          <p:nvSpPr>
            <p:cNvPr id="123" name="文字方塊 122"/>
            <p:cNvSpPr txBox="1"/>
            <p:nvPr/>
          </p:nvSpPr>
          <p:spPr>
            <a:xfrm>
              <a:off x="9118646" y="3192847"/>
              <a:ext cx="631215" cy="461665"/>
            </a:xfrm>
            <a:prstGeom prst="rect">
              <a:avLst/>
            </a:prstGeom>
            <a:noFill/>
          </p:spPr>
          <p:txBody>
            <a:bodyPr wrap="square" rtlCol="0">
              <a:spAutoFit/>
            </a:bodyPr>
            <a:lstStyle/>
            <a:p>
              <a:pPr algn="ctr"/>
              <a:r>
                <a:rPr lang="en-US" altLang="zh-TW" sz="2400" dirty="0"/>
                <a:t>W</a:t>
              </a:r>
              <a:r>
                <a:rPr lang="en-US" altLang="zh-TW" sz="2400" baseline="30000" dirty="0"/>
                <a:t>o</a:t>
              </a:r>
              <a:endParaRPr lang="zh-TW" altLang="en-US" sz="2400" baseline="30000" dirty="0"/>
            </a:p>
          </p:txBody>
        </p:sp>
        <p:sp>
          <p:nvSpPr>
            <p:cNvPr id="124" name="文字方塊 123"/>
            <p:cNvSpPr txBox="1"/>
            <p:nvPr/>
          </p:nvSpPr>
          <p:spPr>
            <a:xfrm>
              <a:off x="11347716" y="4397901"/>
              <a:ext cx="642010" cy="461665"/>
            </a:xfrm>
            <a:prstGeom prst="rect">
              <a:avLst/>
            </a:prstGeom>
            <a:noFill/>
          </p:spPr>
          <p:txBody>
            <a:bodyPr wrap="square" rtlCol="0">
              <a:spAutoFit/>
            </a:bodyPr>
            <a:lstStyle/>
            <a:p>
              <a:pPr algn="ctr"/>
              <a:r>
                <a:rPr lang="en-US" altLang="zh-TW" sz="2400" dirty="0"/>
                <a:t>W</a:t>
              </a:r>
              <a:r>
                <a:rPr lang="en-US" altLang="zh-TW" sz="2400" baseline="30000" dirty="0"/>
                <a:t>i</a:t>
              </a:r>
              <a:endParaRPr lang="zh-TW" altLang="en-US" sz="2400" baseline="30000" dirty="0"/>
            </a:p>
          </p:txBody>
        </p:sp>
        <p:sp>
          <p:nvSpPr>
            <p:cNvPr id="125" name="文字方塊 124"/>
            <p:cNvSpPr txBox="1"/>
            <p:nvPr/>
          </p:nvSpPr>
          <p:spPr>
            <a:xfrm>
              <a:off x="11387727" y="3210749"/>
              <a:ext cx="631215" cy="461665"/>
            </a:xfrm>
            <a:prstGeom prst="rect">
              <a:avLst/>
            </a:prstGeom>
            <a:noFill/>
          </p:spPr>
          <p:txBody>
            <a:bodyPr wrap="square" rtlCol="0">
              <a:spAutoFit/>
            </a:bodyPr>
            <a:lstStyle/>
            <a:p>
              <a:pPr algn="ctr"/>
              <a:r>
                <a:rPr lang="en-US" altLang="zh-TW" sz="2400" dirty="0"/>
                <a:t>W</a:t>
              </a:r>
              <a:r>
                <a:rPr lang="en-US" altLang="zh-TW" sz="2400" baseline="30000" dirty="0"/>
                <a:t>o</a:t>
              </a:r>
              <a:endParaRPr lang="zh-TW" altLang="en-US" sz="2400" baseline="30000" dirty="0"/>
            </a:p>
          </p:txBody>
        </p:sp>
      </p:grpSp>
      <mc:AlternateContent xmlns:mc="http://schemas.openxmlformats.org/markup-compatibility/2006" xmlns:a14="http://schemas.microsoft.com/office/drawing/2010/main">
        <mc:Choice Requires="a14">
          <p:sp>
            <p:nvSpPr>
              <p:cNvPr id="43" name="矩形 42"/>
              <p:cNvSpPr/>
              <p:nvPr/>
            </p:nvSpPr>
            <p:spPr>
              <a:xfrm>
                <a:off x="3391098" y="1538674"/>
                <a:ext cx="5761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43" name="矩形 42"/>
              <p:cNvSpPr>
                <a:spLocks noRot="1" noChangeAspect="1" noMove="1" noResize="1" noEditPoints="1" noAdjustHandles="1" noChangeArrowheads="1" noChangeShapeType="1" noTextEdit="1"/>
              </p:cNvSpPr>
              <p:nvPr/>
            </p:nvSpPr>
            <p:spPr>
              <a:xfrm>
                <a:off x="3391098" y="1538674"/>
                <a:ext cx="576119" cy="461665"/>
              </a:xfrm>
              <a:prstGeom prst="rect">
                <a:avLst/>
              </a:prstGeom>
              <a:blipFill rotWithShape="0">
                <a:blip r:embed="rId3"/>
                <a:stretch>
                  <a:fillRect t="-3947" r="-16842"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矩形 43"/>
              <p:cNvSpPr/>
              <p:nvPr/>
            </p:nvSpPr>
            <p:spPr>
              <a:xfrm>
                <a:off x="5691313" y="1538674"/>
                <a:ext cx="5827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44" name="矩形 43"/>
              <p:cNvSpPr>
                <a:spLocks noRot="1" noChangeAspect="1" noMove="1" noResize="1" noEditPoints="1" noAdjustHandles="1" noChangeArrowheads="1" noChangeShapeType="1" noTextEdit="1"/>
              </p:cNvSpPr>
              <p:nvPr/>
            </p:nvSpPr>
            <p:spPr>
              <a:xfrm>
                <a:off x="5691313" y="1538674"/>
                <a:ext cx="582724" cy="461665"/>
              </a:xfrm>
              <a:prstGeom prst="rect">
                <a:avLst/>
              </a:prstGeom>
              <a:blipFill rotWithShape="0">
                <a:blip r:embed="rId4"/>
                <a:stretch>
                  <a:fillRect t="-3947" r="-16842"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矩形 44"/>
              <p:cNvSpPr/>
              <p:nvPr/>
            </p:nvSpPr>
            <p:spPr>
              <a:xfrm>
                <a:off x="7952054" y="1558745"/>
                <a:ext cx="5827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45" name="矩形 44"/>
              <p:cNvSpPr>
                <a:spLocks noRot="1" noChangeAspect="1" noMove="1" noResize="1" noEditPoints="1" noAdjustHandles="1" noChangeArrowheads="1" noChangeShapeType="1" noTextEdit="1"/>
              </p:cNvSpPr>
              <p:nvPr/>
            </p:nvSpPr>
            <p:spPr>
              <a:xfrm>
                <a:off x="7952054" y="1558745"/>
                <a:ext cx="582724" cy="461665"/>
              </a:xfrm>
              <a:prstGeom prst="rect">
                <a:avLst/>
              </a:prstGeom>
              <a:blipFill rotWithShape="0">
                <a:blip r:embed="rId5"/>
                <a:stretch>
                  <a:fillRect t="-4000" r="-16667" b="-10667"/>
                </a:stretch>
              </a:blipFill>
            </p:spPr>
            <p:txBody>
              <a:bodyPr/>
              <a:lstStyle/>
              <a:p>
                <a:r>
                  <a:rPr lang="en-US">
                    <a:noFill/>
                  </a:rPr>
                  <a:t> </a:t>
                </a:r>
              </a:p>
            </p:txBody>
          </p:sp>
        </mc:Fallback>
      </mc:AlternateContent>
      <p:sp>
        <p:nvSpPr>
          <p:cNvPr id="46" name="上-下雙向箭號 45"/>
          <p:cNvSpPr/>
          <p:nvPr/>
        </p:nvSpPr>
        <p:spPr>
          <a:xfrm>
            <a:off x="3496289" y="1985944"/>
            <a:ext cx="277545" cy="55709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8" name="上-下雙向箭號 47"/>
          <p:cNvSpPr/>
          <p:nvPr/>
        </p:nvSpPr>
        <p:spPr>
          <a:xfrm>
            <a:off x="5793920" y="1992638"/>
            <a:ext cx="277545" cy="55709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9" name="上-下雙向箭號 48"/>
          <p:cNvSpPr/>
          <p:nvPr/>
        </p:nvSpPr>
        <p:spPr>
          <a:xfrm>
            <a:off x="8026492" y="1998166"/>
            <a:ext cx="277545" cy="55709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1" name="矩形 50"/>
          <p:cNvSpPr/>
          <p:nvPr/>
        </p:nvSpPr>
        <p:spPr>
          <a:xfrm>
            <a:off x="4775617" y="6063332"/>
            <a:ext cx="5664756" cy="523220"/>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800" dirty="0"/>
              <a:t>Backpropagation through time (BPTT)</a:t>
            </a:r>
            <a:endParaRPr lang="zh-TW" altLang="en-US" sz="2800" dirty="0"/>
          </a:p>
        </p:txBody>
      </p:sp>
      <p:sp>
        <p:nvSpPr>
          <p:cNvPr id="3" name="文字方塊 2"/>
          <p:cNvSpPr txBox="1"/>
          <p:nvPr/>
        </p:nvSpPr>
        <p:spPr>
          <a:xfrm>
            <a:off x="3583107" y="712708"/>
            <a:ext cx="3250637"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3200" dirty="0"/>
              <a:t>How to train?</a:t>
            </a:r>
            <a:endParaRPr lang="zh-TW" altLang="en-US" sz="3200" dirty="0"/>
          </a:p>
        </p:txBody>
      </p:sp>
      <p:sp>
        <p:nvSpPr>
          <p:cNvPr id="54" name="矩形 53"/>
          <p:cNvSpPr/>
          <p:nvPr/>
        </p:nvSpPr>
        <p:spPr>
          <a:xfrm>
            <a:off x="3896167" y="1511297"/>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p:sp>
        <p:nvSpPr>
          <p:cNvPr id="55" name="矩形 54"/>
          <p:cNvSpPr/>
          <p:nvPr/>
        </p:nvSpPr>
        <p:spPr>
          <a:xfrm>
            <a:off x="6229149" y="1501811"/>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p:sp>
        <p:nvSpPr>
          <p:cNvPr id="56" name="矩形 55"/>
          <p:cNvSpPr/>
          <p:nvPr/>
        </p:nvSpPr>
        <p:spPr>
          <a:xfrm>
            <a:off x="8479029" y="1515083"/>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p:sp>
        <p:nvSpPr>
          <p:cNvPr id="57" name="矩形 56"/>
          <p:cNvSpPr/>
          <p:nvPr/>
        </p:nvSpPr>
        <p:spPr>
          <a:xfrm>
            <a:off x="3781936" y="4351489"/>
            <a:ext cx="417003" cy="389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p:nvSpPr>
        <p:spPr>
          <a:xfrm>
            <a:off x="3811185" y="3169885"/>
            <a:ext cx="417003" cy="389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4569032" y="3377874"/>
            <a:ext cx="417003" cy="389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697993" y="5473167"/>
            <a:ext cx="8478196" cy="523220"/>
          </a:xfrm>
          <a:prstGeom prst="rect">
            <a:avLst/>
          </a:prstGeom>
          <a:noFill/>
        </p:spPr>
        <p:txBody>
          <a:bodyPr wrap="square" rtlCol="0">
            <a:spAutoFit/>
          </a:bodyPr>
          <a:lstStyle/>
          <a:p>
            <a:r>
              <a:rPr lang="en-US" altLang="zh-TW" sz="2800" dirty="0"/>
              <a:t>Find the network parameters </a:t>
            </a:r>
            <a:r>
              <a:rPr lang="en-US" altLang="zh-TW" sz="2800"/>
              <a:t>to minimize </a:t>
            </a:r>
            <a:r>
              <a:rPr lang="en-US" altLang="zh-TW" sz="2800" dirty="0"/>
              <a:t>the total cost:</a:t>
            </a:r>
            <a:endParaRPr lang="zh-TW" altLang="en-US" sz="2800" dirty="0"/>
          </a:p>
        </p:txBody>
      </p:sp>
      <p:sp>
        <p:nvSpPr>
          <p:cNvPr id="61" name="矩形 60"/>
          <p:cNvSpPr/>
          <p:nvPr/>
        </p:nvSpPr>
        <p:spPr>
          <a:xfrm>
            <a:off x="6042881" y="4364367"/>
            <a:ext cx="417003" cy="389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6072130" y="3182763"/>
            <a:ext cx="417003" cy="389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6829977" y="3390752"/>
            <a:ext cx="417003" cy="389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8329231" y="4348885"/>
            <a:ext cx="417003" cy="389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8358480" y="3167281"/>
            <a:ext cx="417003" cy="389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9675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43" grpId="0"/>
      <p:bldP spid="44" grpId="0"/>
      <p:bldP spid="45" grpId="0"/>
      <p:bldP spid="46" grpId="0" animBg="1"/>
      <p:bldP spid="48" grpId="0" animBg="1"/>
      <p:bldP spid="49" grpId="0" animBg="1"/>
      <p:bldP spid="51" grpId="0" animBg="1"/>
      <p:bldP spid="3" grpId="0" animBg="1"/>
      <p:bldP spid="54" grpId="0" animBg="1"/>
      <p:bldP spid="55" grpId="0" animBg="1"/>
      <p:bldP spid="56" grpId="0" animBg="1"/>
      <p:bldP spid="57" grpId="0" animBg="1"/>
      <p:bldP spid="58" grpId="0" animBg="1"/>
      <p:bldP spid="59" grpId="0" animBg="1"/>
      <p:bldP spid="4" grpId="0"/>
      <p:bldP spid="61" grpId="0" animBg="1"/>
      <p:bldP spid="62" grpId="0" animBg="1"/>
      <p:bldP spid="63" grpId="0" animBg="1"/>
      <p:bldP spid="65" grpId="0" animBg="1"/>
      <p:bldP spid="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56843" y="277827"/>
            <a:ext cx="3240240" cy="461665"/>
          </a:xfrm>
          <a:prstGeom prst="rect">
            <a:avLst/>
          </a:prstGeom>
          <a:noFill/>
        </p:spPr>
        <p:txBody>
          <a:bodyPr wrap="square" rtlCol="0">
            <a:spAutoFit/>
          </a:bodyPr>
          <a:lstStyle/>
          <a:p>
            <a:r>
              <a:rPr lang="en-US" altLang="zh-CN" sz="2400" b="1" dirty="0">
                <a:latin typeface="Times New Roman" charset="0"/>
                <a:ea typeface="造字工房悦黑体验版常规体" pitchFamily="50" charset="-122"/>
                <a:sym typeface="+mn-ea"/>
              </a:rPr>
              <a:t>RNN</a:t>
            </a:r>
            <a:endParaRPr lang="zh-CN" altLang="en-US" sz="2400" b="1" dirty="0">
              <a:latin typeface="造字工房悦黑体验版常规体" pitchFamily="50" charset="-122"/>
              <a:ea typeface="造字工房悦黑体验版常规体" pitchFamily="50" charset="-12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625" y="718759"/>
            <a:ext cx="8477020" cy="5582666"/>
          </a:xfrm>
          <a:prstGeom prst="rect">
            <a:avLst/>
          </a:prstGeom>
        </p:spPr>
      </p:pic>
    </p:spTree>
    <p:extLst>
      <p:ext uri="{BB962C8B-B14F-4D97-AF65-F5344CB8AC3E}">
        <p14:creationId xmlns:p14="http://schemas.microsoft.com/office/powerpoint/2010/main" val="540704687"/>
      </p:ext>
    </p:extLst>
  </p:cSld>
  <p:clrMapOvr>
    <a:masterClrMapping/>
  </p:clrMapOvr>
  <p:transition advTm="507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556843" y="277827"/>
            <a:ext cx="3240240" cy="461665"/>
          </a:xfrm>
          <a:prstGeom prst="rect">
            <a:avLst/>
          </a:prstGeom>
          <a:noFill/>
        </p:spPr>
        <p:txBody>
          <a:bodyPr wrap="square" rtlCol="0">
            <a:spAutoFit/>
          </a:bodyPr>
          <a:lstStyle/>
          <a:p>
            <a:r>
              <a:rPr lang="en-US" altLang="zh-CN" sz="2400" b="1" dirty="0">
                <a:solidFill>
                  <a:srgbClr val="FF0000"/>
                </a:solidFill>
                <a:latin typeface="Times New Roman" charset="0"/>
                <a:ea typeface="造字工房悦黑体验版常规体" pitchFamily="50" charset="-122"/>
                <a:sym typeface="+mn-ea"/>
              </a:rPr>
              <a:t>RNN</a:t>
            </a:r>
            <a:endParaRPr lang="zh-CN" altLang="en-US" sz="2400" b="1" dirty="0">
              <a:solidFill>
                <a:srgbClr val="FF0000"/>
              </a:solidFill>
              <a:latin typeface="造字工房悦黑体验版常规体" pitchFamily="50" charset="-122"/>
              <a:ea typeface="造字工房悦黑体验版常规体" pitchFamily="50" charset="-122"/>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15" y="1549765"/>
            <a:ext cx="6700828" cy="12302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83" y="4392590"/>
            <a:ext cx="7699717" cy="174367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723" y="1419137"/>
            <a:ext cx="4172532" cy="2381582"/>
          </a:xfrm>
          <a:prstGeom prst="rect">
            <a:avLst/>
          </a:prstGeom>
        </p:spPr>
      </p:pic>
    </p:spTree>
    <p:extLst>
      <p:ext uri="{BB962C8B-B14F-4D97-AF65-F5344CB8AC3E}">
        <p14:creationId xmlns:p14="http://schemas.microsoft.com/office/powerpoint/2010/main" val="1957455437"/>
      </p:ext>
    </p:extLst>
  </p:cSld>
  <p:clrMapOvr>
    <a:masterClrMapping/>
  </p:clrMapOvr>
  <p:transition advTm="507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365125"/>
            <a:ext cx="11006070" cy="1325563"/>
          </a:xfrm>
        </p:spPr>
        <p:txBody>
          <a:bodyPr/>
          <a:lstStyle/>
          <a:p>
            <a:r>
              <a:rPr lang="en-US" dirty="0" smtClean="0">
                <a:solidFill>
                  <a:srgbClr val="FF0000"/>
                </a:solidFill>
              </a:rPr>
              <a:t>BPTT (Back Propagation Through Time)</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7741277" y="1832355"/>
            <a:ext cx="3971925" cy="2457450"/>
          </a:xfrm>
          <a:prstGeom prst="rect">
            <a:avLst/>
          </a:prstGeom>
        </p:spPr>
      </p:pic>
      <p:pic>
        <p:nvPicPr>
          <p:cNvPr id="6" name="Picture 5"/>
          <p:cNvPicPr>
            <a:picLocks noChangeAspect="1"/>
          </p:cNvPicPr>
          <p:nvPr/>
        </p:nvPicPr>
        <p:blipFill>
          <a:blip r:embed="rId3"/>
          <a:stretch>
            <a:fillRect/>
          </a:stretch>
        </p:blipFill>
        <p:spPr>
          <a:xfrm>
            <a:off x="1435914" y="2714317"/>
            <a:ext cx="2357131" cy="551859"/>
          </a:xfrm>
          <a:prstGeom prst="rect">
            <a:avLst/>
          </a:prstGeom>
        </p:spPr>
      </p:pic>
      <p:pic>
        <p:nvPicPr>
          <p:cNvPr id="8" name="Picture 7"/>
          <p:cNvPicPr>
            <a:picLocks noChangeAspect="1"/>
          </p:cNvPicPr>
          <p:nvPr/>
        </p:nvPicPr>
        <p:blipFill>
          <a:blip r:embed="rId4"/>
          <a:stretch>
            <a:fillRect/>
          </a:stretch>
        </p:blipFill>
        <p:spPr>
          <a:xfrm>
            <a:off x="1545543" y="4893971"/>
            <a:ext cx="2429658" cy="1420359"/>
          </a:xfrm>
          <a:prstGeom prst="rect">
            <a:avLst/>
          </a:prstGeom>
        </p:spPr>
      </p:pic>
      <p:sp>
        <p:nvSpPr>
          <p:cNvPr id="9" name="TextBox 8"/>
          <p:cNvSpPr txBox="1"/>
          <p:nvPr/>
        </p:nvSpPr>
        <p:spPr>
          <a:xfrm>
            <a:off x="1435914" y="4289805"/>
            <a:ext cx="2539287" cy="369332"/>
          </a:xfrm>
          <a:prstGeom prst="rect">
            <a:avLst/>
          </a:prstGeom>
          <a:noFill/>
        </p:spPr>
        <p:txBody>
          <a:bodyPr wrap="square" rtlCol="0">
            <a:spAutoFit/>
          </a:bodyPr>
          <a:lstStyle/>
          <a:p>
            <a:r>
              <a:rPr lang="en-US" dirty="0" smtClean="0">
                <a:solidFill>
                  <a:srgbClr val="FF0000"/>
                </a:solidFill>
              </a:rPr>
              <a:t>Loss Function</a:t>
            </a:r>
            <a:endParaRPr lang="en-US" dirty="0">
              <a:solidFill>
                <a:srgbClr val="FF0000"/>
              </a:solidFill>
            </a:endParaRPr>
          </a:p>
        </p:txBody>
      </p:sp>
      <p:sp>
        <p:nvSpPr>
          <p:cNvPr id="11" name="TextBox 10"/>
          <p:cNvSpPr txBox="1"/>
          <p:nvPr/>
        </p:nvSpPr>
        <p:spPr>
          <a:xfrm>
            <a:off x="1253758" y="2064137"/>
            <a:ext cx="2539287" cy="369332"/>
          </a:xfrm>
          <a:prstGeom prst="rect">
            <a:avLst/>
          </a:prstGeom>
          <a:noFill/>
        </p:spPr>
        <p:txBody>
          <a:bodyPr wrap="square" rtlCol="0">
            <a:spAutoFit/>
          </a:bodyPr>
          <a:lstStyle/>
          <a:p>
            <a:r>
              <a:rPr lang="en-US" dirty="0" smtClean="0">
                <a:solidFill>
                  <a:srgbClr val="FF0000"/>
                </a:solidFill>
              </a:rPr>
              <a:t>Recall</a:t>
            </a:r>
            <a:endParaRPr lang="en-US" dirty="0">
              <a:solidFill>
                <a:srgbClr val="FF0000"/>
              </a:solidFill>
            </a:endParaRPr>
          </a:p>
        </p:txBody>
      </p:sp>
    </p:spTree>
    <p:extLst>
      <p:ext uri="{BB962C8B-B14F-4D97-AF65-F5344CB8AC3E}">
        <p14:creationId xmlns:p14="http://schemas.microsoft.com/office/powerpoint/2010/main" val="1381388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1688</Words>
  <Application>Microsoft Office PowerPoint</Application>
  <PresentationFormat>Widescreen</PresentationFormat>
  <Paragraphs>438</Paragraphs>
  <Slides>30</Slides>
  <Notes>19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新細明體</vt:lpstr>
      <vt:lpstr>Times New Roman</vt:lpstr>
      <vt:lpstr>Wingdings</vt:lpstr>
      <vt:lpstr>造字工房悦黑体验版常规体</vt:lpstr>
      <vt:lpstr>Office Theme</vt:lpstr>
      <vt:lpstr>方程式</vt:lpstr>
      <vt:lpstr>Recurrent Neural Network (RNN) and Long Short Term Memory (LSTM)</vt:lpstr>
      <vt:lpstr>Neural Network needs Memory</vt:lpstr>
      <vt:lpstr>Neural Network needs Memory</vt:lpstr>
      <vt:lpstr>Recurrent Neural Network (RNN)</vt:lpstr>
      <vt:lpstr>RNN</vt:lpstr>
      <vt:lpstr>RNN</vt:lpstr>
      <vt:lpstr>PowerPoint Presentation</vt:lpstr>
      <vt:lpstr>PowerPoint Presentation</vt:lpstr>
      <vt:lpstr>BPTT (Back Propagation Through Time)</vt:lpstr>
      <vt:lpstr>BPTT (cont..)</vt:lpstr>
      <vt:lpstr>BPTT (cont..)</vt:lpstr>
      <vt:lpstr>BPTT (cont..)</vt:lpstr>
      <vt:lpstr>Vanishing Gradient Problem</vt:lpstr>
      <vt:lpstr>Vanishing Gradient Problem  (Cont..)</vt:lpstr>
      <vt:lpstr>RNN can be deep also…</vt:lpstr>
      <vt:lpstr>Unfortunately …… </vt:lpstr>
      <vt:lpstr>LSTM Solution</vt:lpstr>
      <vt:lpstr> Long Short-term Memory (LSTM)</vt:lpstr>
      <vt:lpstr>Transforming RNN to LSTM</vt:lpstr>
      <vt:lpstr>Transforming RNN to LSTM</vt:lpstr>
      <vt:lpstr>Transforming RNN to LSTM</vt:lpstr>
      <vt:lpstr>Transforming RNN to LSTM</vt:lpstr>
      <vt:lpstr>Transforming RNN to LSTM</vt:lpstr>
      <vt:lpstr>Transforming RNN to LSTM</vt:lpstr>
      <vt:lpstr>Transforming RNN to LSTM</vt:lpstr>
      <vt:lpstr>Transforming RNN to LSTM</vt:lpstr>
      <vt:lpstr>PowerPoint Presentation</vt:lpstr>
      <vt:lpstr>PowerPoint Presentation</vt:lpstr>
      <vt:lpstr>PowerPoint Presentation</vt:lpstr>
      <vt:lpstr>LSTM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80</cp:revision>
  <dcterms:created xsi:type="dcterms:W3CDTF">2018-02-08T06:17:34Z</dcterms:created>
  <dcterms:modified xsi:type="dcterms:W3CDTF">2018-08-29T08:39:30Z</dcterms:modified>
</cp:coreProperties>
</file>