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57" r:id="rId14"/>
    <p:sldId id="258" r:id="rId15"/>
    <p:sldId id="25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9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5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B528-2DDA-4C43-8C9C-B7A18073333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1CB4-8E51-48DE-848B-C3E97BCC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Everyone </a:t>
            </a:r>
            <a:r>
              <a:rPr lang="en-US" smtClean="0"/>
              <a:t>to    Neural </a:t>
            </a:r>
            <a:r>
              <a:rPr lang="en-US" dirty="0" smtClean="0"/>
              <a:t>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Dr. Mohammad </a:t>
            </a:r>
            <a:r>
              <a:rPr lang="en-US" dirty="0" err="1" smtClean="0"/>
              <a:t>Rashedur</a:t>
            </a:r>
            <a:r>
              <a:rPr lang="en-US" dirty="0" smtClean="0"/>
              <a:t> Rahman, </a:t>
            </a:r>
          </a:p>
          <a:p>
            <a:r>
              <a:rPr lang="en-US" dirty="0" smtClean="0"/>
              <a:t>Professor, ECE Dept., North South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17194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-Bold"/>
              </a:rPr>
              <a:t>Use of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6372"/>
            <a:ext cx="10920211" cy="5396247"/>
          </a:xfrm>
        </p:spPr>
        <p:txBody>
          <a:bodyPr>
            <a:normAutofit/>
          </a:bodyPr>
          <a:lstStyle/>
          <a:p>
            <a:r>
              <a:rPr lang="en-US" dirty="0"/>
              <a:t>A neural net consists of a large number of simple processing elements </a:t>
            </a:r>
            <a:r>
              <a:rPr lang="en-US" dirty="0" smtClean="0"/>
              <a:t>called </a:t>
            </a:r>
            <a:r>
              <a:rPr lang="en-US" i="1" dirty="0" smtClean="0"/>
              <a:t>neurons</a:t>
            </a:r>
            <a:r>
              <a:rPr lang="en-US" i="1" dirty="0"/>
              <a:t>, units, cells, or nodes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Each </a:t>
            </a:r>
            <a:r>
              <a:rPr lang="en-US" dirty="0"/>
              <a:t>neuron is connected to other neurons </a:t>
            </a:r>
            <a:r>
              <a:rPr lang="en-US" dirty="0" smtClean="0"/>
              <a:t>by means </a:t>
            </a:r>
            <a:r>
              <a:rPr lang="en-US" dirty="0"/>
              <a:t>of directed </a:t>
            </a:r>
            <a:r>
              <a:rPr lang="en-US" dirty="0" smtClean="0"/>
              <a:t> communication </a:t>
            </a:r>
            <a:r>
              <a:rPr lang="en-US" dirty="0"/>
              <a:t>links, each with an associated weight. </a:t>
            </a:r>
            <a:r>
              <a:rPr lang="en-US" dirty="0" smtClean="0"/>
              <a:t>The weights </a:t>
            </a:r>
            <a:r>
              <a:rPr lang="en-US" dirty="0"/>
              <a:t>represent information being used by the net to solve a problem. </a:t>
            </a:r>
            <a:endParaRPr lang="en-US" dirty="0" smtClean="0"/>
          </a:p>
          <a:p>
            <a:r>
              <a:rPr lang="en-US" dirty="0" smtClean="0"/>
              <a:t>Neural nets </a:t>
            </a:r>
            <a:r>
              <a:rPr lang="en-US" dirty="0"/>
              <a:t>can be applied to a wide variety of problems, such as </a:t>
            </a: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storing </a:t>
            </a:r>
            <a:r>
              <a:rPr lang="en-US" dirty="0"/>
              <a:t>and </a:t>
            </a:r>
            <a:r>
              <a:rPr lang="en-US" dirty="0" smtClean="0"/>
              <a:t>recalling data </a:t>
            </a:r>
            <a:r>
              <a:rPr lang="en-US" dirty="0"/>
              <a:t>or patterns, </a:t>
            </a: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classifying </a:t>
            </a:r>
            <a:r>
              <a:rPr lang="en-US" dirty="0"/>
              <a:t>patterns, performing general mappings from </a:t>
            </a:r>
            <a:r>
              <a:rPr lang="en-US" dirty="0" smtClean="0"/>
              <a:t>input patterns </a:t>
            </a:r>
            <a:r>
              <a:rPr lang="en-US" dirty="0"/>
              <a:t>to output patterns, </a:t>
            </a: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grouping </a:t>
            </a:r>
            <a:r>
              <a:rPr lang="en-US" dirty="0"/>
              <a:t>similar patterns, or </a:t>
            </a: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finding </a:t>
            </a:r>
            <a:r>
              <a:rPr lang="en-US" dirty="0"/>
              <a:t>solutions to </a:t>
            </a:r>
            <a:r>
              <a:rPr lang="en-US" dirty="0" smtClean="0"/>
              <a:t>constrained </a:t>
            </a:r>
            <a:r>
              <a:rPr lang="en-US" dirty="0"/>
              <a:t>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17827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4" y="1"/>
            <a:ext cx="10515600" cy="124570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-Bold"/>
              </a:rPr>
              <a:t>Example of a Simple Neuron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0174"/>
            <a:ext cx="10515600" cy="2387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3447328"/>
            <a:ext cx="11741426" cy="34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24803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-Bold"/>
              </a:rPr>
              <a:t>Example of a Simple </a:t>
            </a:r>
            <a:r>
              <a:rPr lang="en-US" b="1" dirty="0" smtClean="0">
                <a:solidFill>
                  <a:srgbClr val="FF0000"/>
                </a:solidFill>
                <a:latin typeface="Times-Bold"/>
              </a:rPr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31" y="4408614"/>
            <a:ext cx="10515600" cy="2368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42" y="1690688"/>
            <a:ext cx="6363532" cy="26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430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baseline="0" dirty="0" smtClean="0">
                <a:solidFill>
                  <a:srgbClr val="FF0000"/>
                </a:solidFill>
                <a:latin typeface="Times-Bold"/>
              </a:rPr>
              <a:t>Basic Components of Biological Neurons</a:t>
            </a:r>
            <a:br>
              <a:rPr lang="en-US" b="1" i="0" u="none" strike="noStrike" baseline="0" dirty="0" smtClean="0">
                <a:solidFill>
                  <a:srgbClr val="FF0000"/>
                </a:solidFill>
                <a:latin typeface="Times-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9556"/>
            <a:ext cx="10945969" cy="52159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>
                <a:solidFill>
                  <a:srgbClr val="000000"/>
                </a:solidFill>
                <a:latin typeface="Times-Roman"/>
              </a:rPr>
              <a:t>1. T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he majority of </a:t>
            </a:r>
            <a:r>
              <a:rPr lang="en-US" sz="8000" b="1" i="1" u="none" strike="noStrike" baseline="0" dirty="0" smtClean="0">
                <a:solidFill>
                  <a:srgbClr val="0000FF"/>
                </a:solidFill>
                <a:latin typeface="Times-BoldItalic"/>
              </a:rPr>
              <a:t>neurons 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encode their activations or outputs as a series of brief electrical pulses (i.e. spikes or action potentials).</a:t>
            </a:r>
          </a:p>
          <a:p>
            <a:pPr marL="0" indent="0">
              <a:buNone/>
            </a:pPr>
            <a:endParaRPr lang="en-US" sz="8000" b="0" i="0" u="none" strike="noStrike" baseline="0" dirty="0" smtClean="0">
              <a:solidFill>
                <a:srgbClr val="000000"/>
              </a:solidFill>
              <a:latin typeface="Times-Roman"/>
            </a:endParaRPr>
          </a:p>
          <a:p>
            <a:pPr marL="0" indent="0">
              <a:buNone/>
            </a:pP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2. The neuron’s </a:t>
            </a:r>
            <a:r>
              <a:rPr lang="en-US" sz="8000" b="1" i="1" u="none" strike="noStrike" baseline="0" dirty="0" smtClean="0">
                <a:solidFill>
                  <a:srgbClr val="0000FF"/>
                </a:solidFill>
                <a:latin typeface="Times-BoldItalic"/>
              </a:rPr>
              <a:t>cell body (soma) 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processes the incoming activations and converts</a:t>
            </a:r>
          </a:p>
          <a:p>
            <a:pPr marL="0" indent="0">
              <a:buNone/>
            </a:pP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them into output activations.</a:t>
            </a:r>
          </a:p>
          <a:p>
            <a:pPr marL="0" indent="0">
              <a:buNone/>
            </a:pPr>
            <a:endParaRPr lang="en-US" sz="8000" b="0" i="0" u="none" strike="noStrike" baseline="0" dirty="0" smtClean="0">
              <a:solidFill>
                <a:srgbClr val="000000"/>
              </a:solidFill>
              <a:latin typeface="Times-Roman"/>
            </a:endParaRPr>
          </a:p>
          <a:p>
            <a:pPr marL="0" indent="0">
              <a:buNone/>
            </a:pP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3. The neuron’s </a:t>
            </a:r>
            <a:r>
              <a:rPr lang="en-US" sz="8000" b="1" i="1" u="none" strike="noStrike" baseline="0" dirty="0" smtClean="0">
                <a:solidFill>
                  <a:srgbClr val="0000FF"/>
                </a:solidFill>
                <a:latin typeface="Times-BoldItalic"/>
              </a:rPr>
              <a:t>nucleus 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contains the genetic material in the form of DNA. This exists in most types of cells, not just neurons.</a:t>
            </a:r>
          </a:p>
          <a:p>
            <a:pPr marL="0" indent="0">
              <a:buNone/>
            </a:pPr>
            <a:endParaRPr lang="en-US" sz="8000" b="0" i="0" u="none" strike="noStrike" baseline="0" dirty="0" smtClean="0">
              <a:solidFill>
                <a:srgbClr val="000000"/>
              </a:solidFill>
              <a:latin typeface="Times-Roman"/>
            </a:endParaRPr>
          </a:p>
          <a:p>
            <a:pPr marL="0" indent="0">
              <a:buNone/>
            </a:pP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4. </a:t>
            </a:r>
            <a:r>
              <a:rPr lang="en-US" sz="8000" b="1" i="1" u="none" strike="noStrike" baseline="0" dirty="0" smtClean="0">
                <a:solidFill>
                  <a:srgbClr val="0000FF"/>
                </a:solidFill>
                <a:latin typeface="Times-BoldItalic"/>
              </a:rPr>
              <a:t>Dendrites 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are </a:t>
            </a:r>
            <a:r>
              <a:rPr lang="en-US" sz="8000" b="0" i="0" u="none" strike="noStrike" baseline="0" dirty="0" err="1" smtClean="0">
                <a:solidFill>
                  <a:srgbClr val="000000"/>
                </a:solidFill>
                <a:latin typeface="Times-Roman"/>
              </a:rPr>
              <a:t>fibres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 which emanate from the cell body and provide the receptive</a:t>
            </a:r>
          </a:p>
          <a:p>
            <a:pPr marL="0" indent="0">
              <a:buNone/>
            </a:pP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zones that receive activation from other neurons.</a:t>
            </a:r>
          </a:p>
          <a:p>
            <a:pPr marL="0" indent="0">
              <a:buNone/>
            </a:pPr>
            <a:endParaRPr lang="en-US" sz="8000" b="0" i="0" u="none" strike="noStrike" baseline="0" dirty="0" smtClean="0">
              <a:solidFill>
                <a:srgbClr val="000000"/>
              </a:solidFill>
              <a:latin typeface="Times-Roman"/>
            </a:endParaRPr>
          </a:p>
          <a:p>
            <a:pPr marL="0" indent="0">
              <a:buNone/>
            </a:pP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5. </a:t>
            </a:r>
            <a:r>
              <a:rPr lang="en-US" sz="8000" b="1" i="1" u="none" strike="noStrike" baseline="0" dirty="0" smtClean="0">
                <a:solidFill>
                  <a:srgbClr val="0000FF"/>
                </a:solidFill>
                <a:latin typeface="Times-BoldItalic"/>
              </a:rPr>
              <a:t>Axons 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are </a:t>
            </a:r>
            <a:r>
              <a:rPr lang="en-US" sz="8000" b="0" i="0" u="none" strike="noStrike" baseline="0" dirty="0" err="1" smtClean="0">
                <a:solidFill>
                  <a:srgbClr val="000000"/>
                </a:solidFill>
                <a:latin typeface="Times-Roman"/>
              </a:rPr>
              <a:t>fibres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 acting as transmission lines that send activation to other neurons.</a:t>
            </a:r>
          </a:p>
          <a:p>
            <a:pPr marL="0" indent="0">
              <a:buNone/>
            </a:pPr>
            <a:endParaRPr lang="en-US" sz="8000" b="0" i="0" u="none" strike="noStrike" baseline="0" dirty="0" smtClean="0">
              <a:solidFill>
                <a:srgbClr val="000000"/>
              </a:solidFill>
              <a:latin typeface="Times-Roman"/>
            </a:endParaRPr>
          </a:p>
          <a:p>
            <a:pPr marL="0" indent="0">
              <a:buNone/>
            </a:pP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6. The junctions that allow signal transmission between the axons and dendrites are called </a:t>
            </a:r>
            <a:r>
              <a:rPr lang="en-US" sz="8000" b="1" i="1" u="none" strike="noStrike" baseline="0" dirty="0" smtClean="0">
                <a:solidFill>
                  <a:srgbClr val="0000FF"/>
                </a:solidFill>
                <a:latin typeface="Times-BoldItalic"/>
              </a:rPr>
              <a:t>synapses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. The process of transmission is by diffusion of chemicals called </a:t>
            </a:r>
            <a:r>
              <a:rPr lang="en-US" sz="8000" b="1" i="1" u="none" strike="noStrike" baseline="0" dirty="0" smtClean="0">
                <a:solidFill>
                  <a:srgbClr val="0000FF"/>
                </a:solidFill>
                <a:latin typeface="Times-BoldItalic"/>
              </a:rPr>
              <a:t>neurotransmitters </a:t>
            </a:r>
            <a:r>
              <a:rPr lang="en-US" sz="8000" b="0" i="0" u="none" strike="noStrike" baseline="0" dirty="0" smtClean="0">
                <a:solidFill>
                  <a:srgbClr val="000000"/>
                </a:solidFill>
                <a:latin typeface="Times-Roman"/>
              </a:rPr>
              <a:t>across the synaptic cleft.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56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solidFill>
                  <a:srgbClr val="FF0000"/>
                </a:solidFill>
                <a:latin typeface="Times-Bold"/>
              </a:rPr>
              <a:t>Schematic Diagram of a Biological Neuron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1690688"/>
            <a:ext cx="9736428" cy="49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solidFill>
                  <a:srgbClr val="FF0000"/>
                </a:solidFill>
                <a:latin typeface="Times-Bold"/>
              </a:rPr>
              <a:t>Neural Signal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2"/>
            <a:ext cx="11074758" cy="51000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key components of neural signal processing are: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Signals from connected neurons are collected by the dendrites.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sz="2400" dirty="0" smtClean="0"/>
              <a:t>2. The cells body (soma) sums the incoming signals (spatially and temporally).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sz="2400" dirty="0" smtClean="0"/>
              <a:t>3. When sufficient input is received (i.e., a threshold is exceeded), the neuron generates an action potential or ‘spike’ (i.e., it ‘fires’).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sz="2400" dirty="0" smtClean="0"/>
              <a:t>4. That action potential is transmitted along the axon to other neurons, or to structures outside the nervous systems (e.g., muscles).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sz="2400" dirty="0" smtClean="0"/>
              <a:t>5. If sufficient input is not received (i.e. the threshold is not exceeded), the inputs quickly decay and no action potential is generated.</a:t>
            </a:r>
          </a:p>
          <a:p>
            <a:pPr marL="0" indent="0">
              <a:buNone/>
            </a:pPr>
            <a:r>
              <a:rPr lang="en-US" sz="2400" dirty="0" smtClean="0"/>
              <a:t>6. Timing is clearly important – input signals must arrive together, strong inputs will generate more action potentials per unit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-Bold"/>
              </a:rPr>
              <a:t>History of ANN</a:t>
            </a:r>
            <a:endParaRPr lang="en-US" dirty="0">
              <a:solidFill>
                <a:srgbClr val="FF0000"/>
              </a:solidFill>
              <a:latin typeface="Times-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957"/>
            <a:ext cx="10933090" cy="527678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Times-Bold"/>
              </a:rPr>
              <a:t>1943 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McCulloch and Pitts proposed the McCulloch-Pitts neuron 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Times-Bold"/>
              </a:rPr>
              <a:t>1949 </a:t>
            </a:r>
            <a:r>
              <a:rPr lang="en-US" sz="1800" dirty="0" err="1" smtClean="0">
                <a:solidFill>
                  <a:srgbClr val="000000"/>
                </a:solidFill>
                <a:latin typeface="Times-Roman"/>
              </a:rPr>
              <a:t>Hebb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 published his book </a:t>
            </a:r>
            <a:r>
              <a:rPr lang="en-US" sz="1800" i="1" dirty="0" smtClean="0">
                <a:solidFill>
                  <a:srgbClr val="000000"/>
                </a:solidFill>
                <a:latin typeface="Times-Italic"/>
              </a:rPr>
              <a:t>The Organization of Behavior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, in which the </a:t>
            </a:r>
            <a:r>
              <a:rPr lang="en-US" sz="1800" dirty="0" err="1" smtClean="0">
                <a:solidFill>
                  <a:srgbClr val="000000"/>
                </a:solidFill>
                <a:latin typeface="Times-Roman"/>
              </a:rPr>
              <a:t>Hebbian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 learning rule was proposed.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Times-Bold"/>
              </a:rPr>
              <a:t>1958 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Rosenblatt introduced the simple single layer networks now called </a:t>
            </a:r>
            <a:r>
              <a:rPr lang="en-US" sz="1800" dirty="0" err="1" smtClean="0">
                <a:solidFill>
                  <a:srgbClr val="000000"/>
                </a:solidFill>
                <a:latin typeface="Times-Roman"/>
              </a:rPr>
              <a:t>Perceptrons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Times-Bold"/>
              </a:rPr>
              <a:t>1969 </a:t>
            </a:r>
            <a:r>
              <a:rPr lang="en-US" sz="1800" dirty="0" err="1" smtClean="0">
                <a:solidFill>
                  <a:srgbClr val="000000"/>
                </a:solidFill>
                <a:latin typeface="Times-Roman"/>
              </a:rPr>
              <a:t>Minsky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 and </a:t>
            </a:r>
            <a:r>
              <a:rPr lang="en-US" sz="1800" dirty="0" err="1" smtClean="0">
                <a:solidFill>
                  <a:srgbClr val="000000"/>
                </a:solidFill>
                <a:latin typeface="Times-Roman"/>
              </a:rPr>
              <a:t>Papert’s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 book </a:t>
            </a:r>
            <a:r>
              <a:rPr lang="en-US" sz="1800" i="1" dirty="0" err="1" smtClean="0">
                <a:solidFill>
                  <a:srgbClr val="000000"/>
                </a:solidFill>
                <a:latin typeface="Times-Italic"/>
              </a:rPr>
              <a:t>Perceptrons</a:t>
            </a:r>
            <a:r>
              <a:rPr lang="en-US" sz="1800" i="1" dirty="0" smtClean="0">
                <a:solidFill>
                  <a:srgbClr val="000000"/>
                </a:solidFill>
                <a:latin typeface="Times-Italic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demonstrated the limitation of single layer </a:t>
            </a:r>
            <a:r>
              <a:rPr lang="en-US" sz="1800" dirty="0" err="1" smtClean="0">
                <a:solidFill>
                  <a:srgbClr val="000000"/>
                </a:solidFill>
                <a:latin typeface="Times-Roman"/>
              </a:rPr>
              <a:t>perceptrons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, and almost the whole field went into hibernation.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Times-Bold"/>
              </a:rPr>
              <a:t>1982 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Hopfield published a series of papers on Hopfield networks.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Times-Bold"/>
              </a:rPr>
              <a:t>1982 </a:t>
            </a:r>
            <a:r>
              <a:rPr lang="en-US" sz="1800" dirty="0" err="1" smtClean="0">
                <a:solidFill>
                  <a:srgbClr val="000000"/>
                </a:solidFill>
                <a:latin typeface="Times-Roman"/>
              </a:rPr>
              <a:t>Kohonen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 developed the Self-</a:t>
            </a:r>
            <a:r>
              <a:rPr lang="en-US" sz="1800" dirty="0" err="1" smtClean="0">
                <a:solidFill>
                  <a:srgbClr val="000000"/>
                </a:solidFill>
                <a:latin typeface="Times-Roman"/>
              </a:rPr>
              <a:t>Organising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 Maps that now bear his name.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Times-Bold"/>
              </a:rPr>
              <a:t>1986 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The Back-Propagation learning algorithm for Multi-Layer </a:t>
            </a:r>
            <a:r>
              <a:rPr lang="en-US" sz="1800" dirty="0" err="1" smtClean="0">
                <a:solidFill>
                  <a:srgbClr val="000000"/>
                </a:solidFill>
                <a:latin typeface="Times-Roman"/>
              </a:rPr>
              <a:t>Perceptrons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 was rediscovered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and the whole field took off again.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Times-Bold"/>
              </a:rPr>
              <a:t>1990s 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The sub-field of Radial Basis Function Networks was developed.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Times-Bold"/>
              </a:rPr>
              <a:t>2000s </a:t>
            </a:r>
            <a:r>
              <a:rPr lang="en-US" sz="1800" dirty="0" smtClean="0">
                <a:solidFill>
                  <a:srgbClr val="000000"/>
                </a:solidFill>
                <a:latin typeface="Times-Roman"/>
              </a:rPr>
              <a:t>The power of Neural Network Ensembles,  and Deep Learning becomes apparent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71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About Instructor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b="1" dirty="0"/>
              <a:t>Instructor:</a:t>
            </a:r>
            <a:r>
              <a:rPr lang="en-CA" altLang="en-US" dirty="0"/>
              <a:t> Mohammad </a:t>
            </a:r>
            <a:r>
              <a:rPr lang="en-CA" altLang="en-US" dirty="0" err="1"/>
              <a:t>Rashedur</a:t>
            </a:r>
            <a:r>
              <a:rPr lang="en-CA" altLang="en-US" dirty="0"/>
              <a:t> Rahman, Professor, </a:t>
            </a:r>
            <a:r>
              <a:rPr lang="en-CA" altLang="en-US" dirty="0" smtClean="0"/>
              <a:t>ECE Dept.,</a:t>
            </a:r>
          </a:p>
          <a:p>
            <a:pPr marL="0" indent="0">
              <a:buNone/>
            </a:pPr>
            <a:r>
              <a:rPr lang="en-CA" altLang="en-US" dirty="0" smtClean="0"/>
              <a:t>Ph.D</a:t>
            </a:r>
            <a:r>
              <a:rPr lang="en-CA" altLang="en-US" dirty="0"/>
              <a:t>. (Canada), M.Sc. (Canada), B.Sc. in </a:t>
            </a:r>
            <a:r>
              <a:rPr lang="en-CA" altLang="en-US" dirty="0" err="1"/>
              <a:t>Engg</a:t>
            </a:r>
            <a:r>
              <a:rPr lang="en-CA" altLang="en-US" dirty="0"/>
              <a:t>. (BUET, CSE).</a:t>
            </a:r>
          </a:p>
          <a:p>
            <a:pPr>
              <a:buFont typeface="Monotype Sorts" pitchFamily="2" charset="2"/>
              <a:buNone/>
            </a:pPr>
            <a:endParaRPr lang="en-CA" altLang="en-US" dirty="0"/>
          </a:p>
          <a:p>
            <a:r>
              <a:rPr lang="en-CA" altLang="en-US" b="1" dirty="0"/>
              <a:t>Office: </a:t>
            </a:r>
            <a:r>
              <a:rPr lang="en-CA" altLang="en-US" dirty="0"/>
              <a:t>SAC 933</a:t>
            </a:r>
          </a:p>
          <a:p>
            <a:endParaRPr lang="en-CA" altLang="en-US" dirty="0"/>
          </a:p>
          <a:p>
            <a:r>
              <a:rPr lang="en-CA" altLang="en-US" b="1" dirty="0"/>
              <a:t>Office Hours: </a:t>
            </a:r>
            <a:r>
              <a:rPr lang="en-US" altLang="en-US" dirty="0"/>
              <a:t>ST: 1:00-2:30 </a:t>
            </a:r>
            <a:r>
              <a:rPr lang="en-US" altLang="en-US" dirty="0" smtClean="0"/>
              <a:t>PM, Wednesday </a:t>
            </a:r>
            <a:r>
              <a:rPr lang="en-US" altLang="en-US" dirty="0"/>
              <a:t>: </a:t>
            </a:r>
            <a:r>
              <a:rPr lang="en-US" altLang="en-US" dirty="0" smtClean="0"/>
              <a:t>6:00-7:00 </a:t>
            </a:r>
            <a:r>
              <a:rPr lang="en-US" altLang="en-US" dirty="0"/>
              <a:t>PM</a:t>
            </a:r>
            <a:endParaRPr lang="en-CA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87" y="5247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My Papers in DBLP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1378040"/>
            <a:ext cx="11088710" cy="53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65" y="28785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My Papers in DBLP (Cont..)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17" y="1825625"/>
            <a:ext cx="10844011" cy="49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85" y="24921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Google Scholar and Myself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885" y="1574778"/>
            <a:ext cx="10792495" cy="514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Mark Distribution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6538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CA" sz="2400" dirty="0"/>
              <a:t>Class Attendance : 10%</a:t>
            </a:r>
          </a:p>
          <a:p>
            <a:pPr>
              <a:lnSpc>
                <a:spcPct val="80000"/>
              </a:lnSpc>
              <a:defRPr/>
            </a:pPr>
            <a:r>
              <a:rPr lang="en-CA" sz="2400" dirty="0"/>
              <a:t>Midterm : 20%</a:t>
            </a:r>
          </a:p>
          <a:p>
            <a:pPr>
              <a:lnSpc>
                <a:spcPct val="80000"/>
              </a:lnSpc>
              <a:defRPr/>
            </a:pPr>
            <a:r>
              <a:rPr lang="en-CA" sz="2400" dirty="0"/>
              <a:t>Final (Comprehensive):  35% </a:t>
            </a:r>
          </a:p>
          <a:p>
            <a:pPr>
              <a:lnSpc>
                <a:spcPct val="80000"/>
              </a:lnSpc>
              <a:defRPr/>
            </a:pPr>
            <a:r>
              <a:rPr lang="en-CA" sz="2400" dirty="0">
                <a:solidFill>
                  <a:srgbClr val="0C6D9C"/>
                </a:solidFill>
              </a:rPr>
              <a:t>Term Project (35%)</a:t>
            </a:r>
            <a:r>
              <a:rPr lang="en-CA" sz="2400" dirty="0"/>
              <a:t> [Group of Maximum </a:t>
            </a:r>
            <a:r>
              <a:rPr lang="en-CA" sz="2400" dirty="0" smtClean="0"/>
              <a:t>6]</a:t>
            </a:r>
            <a:endParaRPr lang="en-CA" sz="2400" dirty="0"/>
          </a:p>
          <a:p>
            <a:pPr marL="742950" lvl="1" indent="-285750">
              <a:lnSpc>
                <a:spcPct val="80000"/>
              </a:lnSpc>
              <a:buFont typeface="Arial" charset="0"/>
              <a:buChar char="–"/>
              <a:defRPr/>
            </a:pPr>
            <a:r>
              <a:rPr lang="en-CA" dirty="0"/>
              <a:t>Project proposal and presentation of project proposal (): (4-5 slides) 5%</a:t>
            </a:r>
          </a:p>
          <a:p>
            <a:pPr marL="742950" lvl="1" indent="-285750">
              <a:lnSpc>
                <a:spcPct val="80000"/>
              </a:lnSpc>
              <a:buFont typeface="Arial" charset="0"/>
              <a:buChar char="–"/>
              <a:defRPr/>
            </a:pPr>
            <a:r>
              <a:rPr lang="en-CA" dirty="0"/>
              <a:t>Paper Presentation based on a paper related to your project (): (15-20 slides) 8% </a:t>
            </a:r>
            <a:r>
              <a:rPr lang="en-CA" dirty="0" smtClean="0"/>
              <a:t>(July 11, </a:t>
            </a:r>
            <a:r>
              <a:rPr lang="en-CA" dirty="0"/>
              <a:t>2018)</a:t>
            </a:r>
          </a:p>
          <a:p>
            <a:pPr marL="742950" lvl="1" indent="-285750">
              <a:lnSpc>
                <a:spcPct val="80000"/>
              </a:lnSpc>
              <a:buFont typeface="Arial" charset="0"/>
              <a:buChar char="–"/>
              <a:defRPr/>
            </a:pPr>
            <a:r>
              <a:rPr lang="en-CA" dirty="0"/>
              <a:t>Project Advancement Presentation () (10-15 slides): with an intermediate report : 4% (</a:t>
            </a:r>
            <a:r>
              <a:rPr lang="en-CA" dirty="0" smtClean="0"/>
              <a:t>August 26/28, </a:t>
            </a:r>
            <a:r>
              <a:rPr lang="en-CA" dirty="0"/>
              <a:t>2018)</a:t>
            </a:r>
          </a:p>
          <a:p>
            <a:pPr marL="857250" lvl="2" indent="-285750">
              <a:lnSpc>
                <a:spcPct val="80000"/>
              </a:lnSpc>
              <a:defRPr/>
            </a:pPr>
            <a:r>
              <a:rPr lang="en-CA" sz="2400" dirty="0"/>
              <a:t>A review from course instructor will be mailed within a week, you have to prepare final report with the modifications instructed by course instructor</a:t>
            </a:r>
          </a:p>
          <a:p>
            <a:pPr marL="742950" lvl="1" indent="-285750">
              <a:lnSpc>
                <a:spcPct val="80000"/>
              </a:lnSpc>
              <a:buFont typeface="Arial" charset="0"/>
              <a:buChar char="–"/>
              <a:defRPr/>
            </a:pPr>
            <a:r>
              <a:rPr lang="en-CA" dirty="0"/>
              <a:t>Term Paper Presentation with program or software developed(): 18% (Fail to present for any reason will account for term project mark 0)</a:t>
            </a:r>
          </a:p>
          <a:p>
            <a:pPr lvl="2">
              <a:lnSpc>
                <a:spcPct val="80000"/>
              </a:lnSpc>
              <a:defRPr/>
            </a:pPr>
            <a:r>
              <a:rPr lang="en-CA" sz="2400" dirty="0">
                <a:solidFill>
                  <a:srgbClr val="CC3300"/>
                </a:solidFill>
              </a:rPr>
              <a:t>Any copy paste of materials from books, other research papers are considered to be unethical and academic dishonesty that could lead to project mark to zero as well F to course and in the worst case opt out the student from NSU. </a:t>
            </a:r>
            <a:r>
              <a:rPr lang="en-CA" sz="2400" dirty="0" smtClean="0">
                <a:solidFill>
                  <a:srgbClr val="0C6D9C"/>
                </a:solidFill>
              </a:rPr>
              <a:t>Sep 10, </a:t>
            </a:r>
            <a:r>
              <a:rPr lang="en-CA" sz="2400" dirty="0">
                <a:solidFill>
                  <a:srgbClr val="0C6D9C"/>
                </a:solidFill>
              </a:rPr>
              <a:t>2018 (Firm and Strict Deadline</a:t>
            </a:r>
            <a:r>
              <a:rPr lang="en-CA" sz="1800" dirty="0">
                <a:solidFill>
                  <a:srgbClr val="0C6D9C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Text Book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71977"/>
            <a:ext cx="10997485" cy="54477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Fundamentals of Neural Networks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by Laurence </a:t>
            </a:r>
            <a:r>
              <a:rPr lang="en-US" dirty="0" err="1" smtClean="0"/>
              <a:t>Fausset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Neural Network Design (Who Designed the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NNToolbox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by </a:t>
            </a:r>
            <a:r>
              <a:rPr lang="en-US" dirty="0"/>
              <a:t>Martin T. </a:t>
            </a:r>
            <a:r>
              <a:rPr lang="en-US" dirty="0" smtClean="0"/>
              <a:t>Hagan, </a:t>
            </a:r>
            <a:r>
              <a:rPr lang="en-US" dirty="0"/>
              <a:t>Howard B. </a:t>
            </a:r>
            <a:r>
              <a:rPr lang="en-US" dirty="0" smtClean="0"/>
              <a:t>Demuth, </a:t>
            </a:r>
            <a:r>
              <a:rPr lang="en-US" dirty="0"/>
              <a:t>Mark Hudson </a:t>
            </a:r>
            <a:r>
              <a:rPr lang="en-US" dirty="0" smtClean="0"/>
              <a:t>Beale,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Orlando </a:t>
            </a:r>
            <a:r>
              <a:rPr lang="en-US" dirty="0"/>
              <a:t>De </a:t>
            </a:r>
            <a:r>
              <a:rPr lang="en-US" dirty="0" err="1" smtClean="0"/>
              <a:t>Jesús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Other good books</a:t>
            </a:r>
          </a:p>
          <a:p>
            <a:pPr marL="0" indent="0">
              <a:buNone/>
            </a:pPr>
            <a:r>
              <a:rPr lang="en-US" dirty="0" smtClean="0"/>
              <a:t>3. Neural Network and Training Machines, Simon </a:t>
            </a:r>
            <a:r>
              <a:rPr lang="en-US" dirty="0" err="1" smtClean="0"/>
              <a:t>Haykin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. Edition</a:t>
            </a:r>
          </a:p>
          <a:p>
            <a:pPr marL="0" indent="0">
              <a:buNone/>
            </a:pPr>
            <a:r>
              <a:rPr lang="en-US" dirty="0" smtClean="0"/>
              <a:t>4. Neural Networks: A Comprehensive Introduction, Simon </a:t>
            </a:r>
            <a:r>
              <a:rPr lang="en-US" dirty="0" err="1" smtClean="0"/>
              <a:t>Haykin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marL="0" indent="0">
              <a:buNone/>
            </a:pPr>
            <a:r>
              <a:rPr lang="en-US" dirty="0" smtClean="0"/>
              <a:t>5. Neural Networks for </a:t>
            </a:r>
            <a:r>
              <a:rPr lang="en-US" dirty="0"/>
              <a:t>Pattern </a:t>
            </a:r>
            <a:r>
              <a:rPr lang="en-US" dirty="0" smtClean="0"/>
              <a:t>Recognition: Christopher M. Bishop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5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-Bold"/>
              </a:rPr>
              <a:t>Artificial Neural Network (ANN)</a:t>
            </a:r>
            <a:endParaRPr lang="en-US" b="1" dirty="0">
              <a:solidFill>
                <a:srgbClr val="FF0000"/>
              </a:solidFill>
              <a:latin typeface="Times-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1023242" cy="51901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is an information-processing system that 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in common with biological neural networks.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have been developed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mathematical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cognition or neural biology, based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occurs at many simple elements called neurons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passed between neurons over connection links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link has an associated weight, which, in a typical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 applies an activation function (usually nonlinear) to its net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(sum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input signals) to determine its output signal.</a:t>
            </a:r>
          </a:p>
        </p:txBody>
      </p:sp>
    </p:spTree>
    <p:extLst>
      <p:ext uri="{BB962C8B-B14F-4D97-AF65-F5344CB8AC3E}">
        <p14:creationId xmlns:p14="http://schemas.microsoft.com/office/powerpoint/2010/main" val="4063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-Bold"/>
              </a:rPr>
              <a:t>Characterization of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21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neural network is characterized by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its </a:t>
            </a:r>
            <a:r>
              <a:rPr lang="en-US" dirty="0"/>
              <a:t>pattern of connections between </a:t>
            </a:r>
            <a:r>
              <a:rPr lang="en-US" dirty="0" smtClean="0"/>
              <a:t>the neurons </a:t>
            </a:r>
            <a:r>
              <a:rPr lang="en-US" dirty="0"/>
              <a:t>(called its </a:t>
            </a:r>
            <a:r>
              <a:rPr lang="en-US" dirty="0" smtClean="0"/>
              <a:t>architecture</a:t>
            </a:r>
            <a:r>
              <a:rPr lang="en-US" dirty="0"/>
              <a:t>), </a:t>
            </a:r>
            <a:endParaRPr lang="en-US" dirty="0" smtClean="0"/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its method of determining the weights on </a:t>
            </a:r>
            <a:r>
              <a:rPr lang="en-US" dirty="0" smtClean="0"/>
              <a:t>the connections </a:t>
            </a:r>
            <a:r>
              <a:rPr lang="en-US" dirty="0"/>
              <a:t>(called its training, or learning, algorithm), </a:t>
            </a:r>
            <a:r>
              <a:rPr lang="en-US" dirty="0" smtClean="0"/>
              <a:t>and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3) its </a:t>
            </a:r>
            <a:r>
              <a:rPr lang="en-US" dirty="0" smtClean="0"/>
              <a:t>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1084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Monotype Sorts</vt:lpstr>
      <vt:lpstr>Times New Roman</vt:lpstr>
      <vt:lpstr>Times-Bold</vt:lpstr>
      <vt:lpstr>Times-BoldItalic</vt:lpstr>
      <vt:lpstr>Times-Italic</vt:lpstr>
      <vt:lpstr>Times-Roman</vt:lpstr>
      <vt:lpstr>Office Theme</vt:lpstr>
      <vt:lpstr>Welcome Everyone to    Neural Networks </vt:lpstr>
      <vt:lpstr>About Instructor</vt:lpstr>
      <vt:lpstr>My Papers in DBLP</vt:lpstr>
      <vt:lpstr>My Papers in DBLP (Cont..)</vt:lpstr>
      <vt:lpstr>Google Scholar and Myself</vt:lpstr>
      <vt:lpstr>Mark Distribution</vt:lpstr>
      <vt:lpstr>Text Book</vt:lpstr>
      <vt:lpstr>Artificial Neural Network (ANN)</vt:lpstr>
      <vt:lpstr>Characterization of ANN</vt:lpstr>
      <vt:lpstr>Use of ANN</vt:lpstr>
      <vt:lpstr>Example of a Simple Neuron</vt:lpstr>
      <vt:lpstr>Example of a Simple Neural Network</vt:lpstr>
      <vt:lpstr>Basic Components of Biological Neurons </vt:lpstr>
      <vt:lpstr>Schematic Diagram of a Biological Neuron</vt:lpstr>
      <vt:lpstr>Neural Signal Processing</vt:lpstr>
      <vt:lpstr>History of ANN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</cp:revision>
  <dcterms:created xsi:type="dcterms:W3CDTF">2018-01-27T06:24:13Z</dcterms:created>
  <dcterms:modified xsi:type="dcterms:W3CDTF">2018-05-24T07:23:49Z</dcterms:modified>
</cp:coreProperties>
</file>