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75F32A-FAAF-45C1-AAEE-F1ABA7AAC2EC}" type="datetimeFigureOut">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5BBBC-D9CA-4904-B268-82B323C293E2}" type="slidenum">
              <a:rPr lang="en-US" smtClean="0"/>
              <a:t>‹#›</a:t>
            </a:fld>
            <a:endParaRPr lang="en-US"/>
          </a:p>
        </p:txBody>
      </p:sp>
    </p:spTree>
    <p:extLst>
      <p:ext uri="{BB962C8B-B14F-4D97-AF65-F5344CB8AC3E}">
        <p14:creationId xmlns:p14="http://schemas.microsoft.com/office/powerpoint/2010/main" val="1581385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75F32A-FAAF-45C1-AAEE-F1ABA7AAC2EC}" type="datetimeFigureOut">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5BBBC-D9CA-4904-B268-82B323C293E2}" type="slidenum">
              <a:rPr lang="en-US" smtClean="0"/>
              <a:t>‹#›</a:t>
            </a:fld>
            <a:endParaRPr lang="en-US"/>
          </a:p>
        </p:txBody>
      </p:sp>
    </p:spTree>
    <p:extLst>
      <p:ext uri="{BB962C8B-B14F-4D97-AF65-F5344CB8AC3E}">
        <p14:creationId xmlns:p14="http://schemas.microsoft.com/office/powerpoint/2010/main" val="2039947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75F32A-FAAF-45C1-AAEE-F1ABA7AAC2EC}" type="datetimeFigureOut">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5BBBC-D9CA-4904-B268-82B323C293E2}" type="slidenum">
              <a:rPr lang="en-US" smtClean="0"/>
              <a:t>‹#›</a:t>
            </a:fld>
            <a:endParaRPr lang="en-US"/>
          </a:p>
        </p:txBody>
      </p:sp>
    </p:spTree>
    <p:extLst>
      <p:ext uri="{BB962C8B-B14F-4D97-AF65-F5344CB8AC3E}">
        <p14:creationId xmlns:p14="http://schemas.microsoft.com/office/powerpoint/2010/main" val="420987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75F32A-FAAF-45C1-AAEE-F1ABA7AAC2EC}" type="datetimeFigureOut">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5BBBC-D9CA-4904-B268-82B323C293E2}" type="slidenum">
              <a:rPr lang="en-US" smtClean="0"/>
              <a:t>‹#›</a:t>
            </a:fld>
            <a:endParaRPr lang="en-US"/>
          </a:p>
        </p:txBody>
      </p:sp>
    </p:spTree>
    <p:extLst>
      <p:ext uri="{BB962C8B-B14F-4D97-AF65-F5344CB8AC3E}">
        <p14:creationId xmlns:p14="http://schemas.microsoft.com/office/powerpoint/2010/main" val="3952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75F32A-FAAF-45C1-AAEE-F1ABA7AAC2EC}" type="datetimeFigureOut">
              <a:rPr lang="en-US" smtClean="0"/>
              <a:t>6/20/2018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5BBBC-D9CA-4904-B268-82B323C293E2}" type="slidenum">
              <a:rPr lang="en-US" smtClean="0"/>
              <a:t>‹#›</a:t>
            </a:fld>
            <a:endParaRPr lang="en-US"/>
          </a:p>
        </p:txBody>
      </p:sp>
    </p:spTree>
    <p:extLst>
      <p:ext uri="{BB962C8B-B14F-4D97-AF65-F5344CB8AC3E}">
        <p14:creationId xmlns:p14="http://schemas.microsoft.com/office/powerpoint/2010/main" val="211147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75F32A-FAAF-45C1-AAEE-F1ABA7AAC2EC}" type="datetimeFigureOut">
              <a:rPr lang="en-US" smtClean="0"/>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5BBBC-D9CA-4904-B268-82B323C293E2}" type="slidenum">
              <a:rPr lang="en-US" smtClean="0"/>
              <a:t>‹#›</a:t>
            </a:fld>
            <a:endParaRPr lang="en-US"/>
          </a:p>
        </p:txBody>
      </p:sp>
    </p:spTree>
    <p:extLst>
      <p:ext uri="{BB962C8B-B14F-4D97-AF65-F5344CB8AC3E}">
        <p14:creationId xmlns:p14="http://schemas.microsoft.com/office/powerpoint/2010/main" val="2387966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75F32A-FAAF-45C1-AAEE-F1ABA7AAC2EC}" type="datetimeFigureOut">
              <a:rPr lang="en-US" smtClean="0"/>
              <a:t>6/20/2018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5BBBC-D9CA-4904-B268-82B323C293E2}" type="slidenum">
              <a:rPr lang="en-US" smtClean="0"/>
              <a:t>‹#›</a:t>
            </a:fld>
            <a:endParaRPr lang="en-US"/>
          </a:p>
        </p:txBody>
      </p:sp>
    </p:spTree>
    <p:extLst>
      <p:ext uri="{BB962C8B-B14F-4D97-AF65-F5344CB8AC3E}">
        <p14:creationId xmlns:p14="http://schemas.microsoft.com/office/powerpoint/2010/main" val="113606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75F32A-FAAF-45C1-AAEE-F1ABA7AAC2EC}" type="datetimeFigureOut">
              <a:rPr lang="en-US" smtClean="0"/>
              <a:t>6/20/2018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5BBBC-D9CA-4904-B268-82B323C293E2}" type="slidenum">
              <a:rPr lang="en-US" smtClean="0"/>
              <a:t>‹#›</a:t>
            </a:fld>
            <a:endParaRPr lang="en-US"/>
          </a:p>
        </p:txBody>
      </p:sp>
    </p:spTree>
    <p:extLst>
      <p:ext uri="{BB962C8B-B14F-4D97-AF65-F5344CB8AC3E}">
        <p14:creationId xmlns:p14="http://schemas.microsoft.com/office/powerpoint/2010/main" val="218140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75F32A-FAAF-45C1-AAEE-F1ABA7AAC2EC}" type="datetimeFigureOut">
              <a:rPr lang="en-US" smtClean="0"/>
              <a:t>6/20/2018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5BBBC-D9CA-4904-B268-82B323C293E2}" type="slidenum">
              <a:rPr lang="en-US" smtClean="0"/>
              <a:t>‹#›</a:t>
            </a:fld>
            <a:endParaRPr lang="en-US"/>
          </a:p>
        </p:txBody>
      </p:sp>
    </p:spTree>
    <p:extLst>
      <p:ext uri="{BB962C8B-B14F-4D97-AF65-F5344CB8AC3E}">
        <p14:creationId xmlns:p14="http://schemas.microsoft.com/office/powerpoint/2010/main" val="150694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75F32A-FAAF-45C1-AAEE-F1ABA7AAC2EC}" type="datetimeFigureOut">
              <a:rPr lang="en-US" smtClean="0"/>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5BBBC-D9CA-4904-B268-82B323C293E2}" type="slidenum">
              <a:rPr lang="en-US" smtClean="0"/>
              <a:t>‹#›</a:t>
            </a:fld>
            <a:endParaRPr lang="en-US"/>
          </a:p>
        </p:txBody>
      </p:sp>
    </p:spTree>
    <p:extLst>
      <p:ext uri="{BB962C8B-B14F-4D97-AF65-F5344CB8AC3E}">
        <p14:creationId xmlns:p14="http://schemas.microsoft.com/office/powerpoint/2010/main" val="233776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75F32A-FAAF-45C1-AAEE-F1ABA7AAC2EC}" type="datetimeFigureOut">
              <a:rPr lang="en-US" smtClean="0"/>
              <a:t>6/20/2018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5BBBC-D9CA-4904-B268-82B323C293E2}" type="slidenum">
              <a:rPr lang="en-US" smtClean="0"/>
              <a:t>‹#›</a:t>
            </a:fld>
            <a:endParaRPr lang="en-US"/>
          </a:p>
        </p:txBody>
      </p:sp>
    </p:spTree>
    <p:extLst>
      <p:ext uri="{BB962C8B-B14F-4D97-AF65-F5344CB8AC3E}">
        <p14:creationId xmlns:p14="http://schemas.microsoft.com/office/powerpoint/2010/main" val="278563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5F32A-FAAF-45C1-AAEE-F1ABA7AAC2EC}" type="datetimeFigureOut">
              <a:rPr lang="en-US" smtClean="0"/>
              <a:t>6/20/2018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5BBBC-D9CA-4904-B268-82B323C293E2}" type="slidenum">
              <a:rPr lang="en-US" smtClean="0"/>
              <a:t>‹#›</a:t>
            </a:fld>
            <a:endParaRPr lang="en-US"/>
          </a:p>
        </p:txBody>
      </p:sp>
    </p:spTree>
    <p:extLst>
      <p:ext uri="{BB962C8B-B14F-4D97-AF65-F5344CB8AC3E}">
        <p14:creationId xmlns:p14="http://schemas.microsoft.com/office/powerpoint/2010/main" val="231964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NN Architecture, Learning Types, Activation Functions and McCulloch-Pitts Neuron</a:t>
            </a:r>
            <a:endParaRPr lang="en-US" dirty="0"/>
          </a:p>
        </p:txBody>
      </p:sp>
      <p:sp>
        <p:nvSpPr>
          <p:cNvPr id="3" name="Subtitle 2"/>
          <p:cNvSpPr>
            <a:spLocks noGrp="1"/>
          </p:cNvSpPr>
          <p:nvPr>
            <p:ph type="subTitle" idx="1"/>
          </p:nvPr>
        </p:nvSpPr>
        <p:spPr>
          <a:xfrm>
            <a:off x="1524000" y="4233103"/>
            <a:ext cx="9144000" cy="1655762"/>
          </a:xfrm>
        </p:spPr>
        <p:txBody>
          <a:bodyPr/>
          <a:lstStyle/>
          <a:p>
            <a:r>
              <a:rPr lang="en-US" dirty="0" smtClean="0"/>
              <a:t>Instructor: Dr. Mohammad </a:t>
            </a:r>
            <a:r>
              <a:rPr lang="en-US" dirty="0" err="1" smtClean="0"/>
              <a:t>Rashedur</a:t>
            </a:r>
            <a:r>
              <a:rPr lang="en-US" dirty="0" smtClean="0"/>
              <a:t> Rahman</a:t>
            </a:r>
            <a:endParaRPr lang="en-US" dirty="0"/>
          </a:p>
        </p:txBody>
      </p:sp>
    </p:spTree>
    <p:extLst>
      <p:ext uri="{BB962C8B-B14F-4D97-AF65-F5344CB8AC3E}">
        <p14:creationId xmlns:p14="http://schemas.microsoft.com/office/powerpoint/2010/main" val="304258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Unsupervised Learning </a:t>
            </a:r>
            <a:endParaRPr lang="en-US" dirty="0">
              <a:solidFill>
                <a:srgbClr val="FF0000"/>
              </a:solidFill>
            </a:endParaRPr>
          </a:p>
        </p:txBody>
      </p:sp>
      <p:sp>
        <p:nvSpPr>
          <p:cNvPr id="3" name="Content Placeholder 2"/>
          <p:cNvSpPr>
            <a:spLocks noGrp="1"/>
          </p:cNvSpPr>
          <p:nvPr>
            <p:ph idx="1"/>
          </p:nvPr>
        </p:nvSpPr>
        <p:spPr>
          <a:xfrm>
            <a:off x="838200" y="1429555"/>
            <a:ext cx="10515600" cy="5009882"/>
          </a:xfrm>
        </p:spPr>
        <p:txBody>
          <a:bodyPr>
            <a:normAutofit lnSpcReduction="10000"/>
          </a:bodyPr>
          <a:lstStyle/>
          <a:p>
            <a:pPr algn="just">
              <a:lnSpc>
                <a:spcPct val="120000"/>
              </a:lnSpc>
              <a:spcBef>
                <a:spcPts val="0"/>
              </a:spcBef>
            </a:pPr>
            <a:r>
              <a:rPr lang="en-US" dirty="0" smtClean="0"/>
              <a:t>Self-organizing neural nets group similar input vectors together without the use  of training data to specify what a typical member of each group looks like or to  which group each vector belongs. </a:t>
            </a:r>
          </a:p>
          <a:p>
            <a:pPr algn="just">
              <a:lnSpc>
                <a:spcPct val="120000"/>
              </a:lnSpc>
              <a:spcBef>
                <a:spcPts val="0"/>
              </a:spcBef>
            </a:pPr>
            <a:r>
              <a:rPr lang="en-US" dirty="0" smtClean="0"/>
              <a:t>A sequence of input vectors is provided, but no target vectors are specified. The net modifies the weights so that the most similar input vectors are assigned to the same output (or cluster) unit. </a:t>
            </a:r>
          </a:p>
          <a:p>
            <a:pPr algn="just">
              <a:lnSpc>
                <a:spcPct val="120000"/>
              </a:lnSpc>
              <a:spcBef>
                <a:spcPts val="0"/>
              </a:spcBef>
            </a:pPr>
            <a:r>
              <a:rPr lang="en-US" dirty="0" smtClean="0"/>
              <a:t>The neural net will produce an exemplar (representative) vector for each cluster formed. </a:t>
            </a:r>
          </a:p>
          <a:p>
            <a:pPr algn="just">
              <a:lnSpc>
                <a:spcPct val="120000"/>
              </a:lnSpc>
              <a:spcBef>
                <a:spcPts val="0"/>
              </a:spcBef>
            </a:pPr>
            <a:r>
              <a:rPr lang="en-US" dirty="0" err="1" smtClean="0"/>
              <a:t>Kohonen</a:t>
            </a:r>
            <a:r>
              <a:rPr lang="en-US" dirty="0" smtClean="0"/>
              <a:t> self-organizing maps (SOM) is one good example of unsupervised learning.</a:t>
            </a:r>
          </a:p>
        </p:txBody>
      </p:sp>
    </p:spTree>
    <p:extLst>
      <p:ext uri="{BB962C8B-B14F-4D97-AF65-F5344CB8AC3E}">
        <p14:creationId xmlns:p14="http://schemas.microsoft.com/office/powerpoint/2010/main" val="214306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Matrix Multiplication For Calculation of Net Output</a:t>
            </a:r>
            <a:endParaRPr lang="en-US"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095778" y="2119233"/>
            <a:ext cx="10379298" cy="3534592"/>
          </a:xfrm>
          <a:prstGeom prst="rect">
            <a:avLst/>
          </a:prstGeom>
        </p:spPr>
      </p:pic>
    </p:spTree>
    <p:extLst>
      <p:ext uri="{BB962C8B-B14F-4D97-AF65-F5344CB8AC3E}">
        <p14:creationId xmlns:p14="http://schemas.microsoft.com/office/powerpoint/2010/main" val="3162923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Matrix Multiplication For Calculation of Net </a:t>
            </a:r>
            <a:r>
              <a:rPr lang="en-US" b="1" dirty="0" smtClean="0">
                <a:solidFill>
                  <a:srgbClr val="FF0000"/>
                </a:solidFill>
              </a:rPr>
              <a:t>Output with Bias</a:t>
            </a:r>
            <a:endParaRPr lang="en-US" dirty="0"/>
          </a:p>
        </p:txBody>
      </p:sp>
      <p:sp>
        <p:nvSpPr>
          <p:cNvPr id="3" name="Content Placeholder 2"/>
          <p:cNvSpPr>
            <a:spLocks noGrp="1"/>
          </p:cNvSpPr>
          <p:nvPr>
            <p:ph idx="1"/>
          </p:nvPr>
        </p:nvSpPr>
        <p:spPr>
          <a:xfrm>
            <a:off x="566670" y="1825624"/>
            <a:ext cx="8268237" cy="4716843"/>
          </a:xfrm>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1121133" y="2313300"/>
            <a:ext cx="7327408" cy="3648075"/>
          </a:xfrm>
          <a:prstGeom prst="rect">
            <a:avLst/>
          </a:prstGeom>
        </p:spPr>
      </p:pic>
      <p:pic>
        <p:nvPicPr>
          <p:cNvPr id="5" name="Picture 4"/>
          <p:cNvPicPr>
            <a:picLocks noChangeAspect="1"/>
          </p:cNvPicPr>
          <p:nvPr/>
        </p:nvPicPr>
        <p:blipFill>
          <a:blip r:embed="rId3"/>
          <a:stretch>
            <a:fillRect/>
          </a:stretch>
        </p:blipFill>
        <p:spPr>
          <a:xfrm>
            <a:off x="8834907" y="2313300"/>
            <a:ext cx="3473002" cy="2971800"/>
          </a:xfrm>
          <a:prstGeom prst="rect">
            <a:avLst/>
          </a:prstGeom>
        </p:spPr>
      </p:pic>
    </p:spTree>
    <p:extLst>
      <p:ext uri="{BB962C8B-B14F-4D97-AF65-F5344CB8AC3E}">
        <p14:creationId xmlns:p14="http://schemas.microsoft.com/office/powerpoint/2010/main" val="3975926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42" y="155633"/>
            <a:ext cx="10515600" cy="1325563"/>
          </a:xfrm>
        </p:spPr>
        <p:txBody>
          <a:bodyPr/>
          <a:lstStyle/>
          <a:p>
            <a:r>
              <a:rPr lang="en-US" dirty="0" smtClean="0">
                <a:solidFill>
                  <a:srgbClr val="FF0000"/>
                </a:solidFill>
              </a:rPr>
              <a:t>Biases and Thresholds</a:t>
            </a:r>
            <a:endParaRPr lang="en-US" dirty="0">
              <a:solidFill>
                <a:srgbClr val="FF0000"/>
              </a:solidFill>
            </a:endParaRPr>
          </a:p>
        </p:txBody>
      </p:sp>
      <p:sp>
        <p:nvSpPr>
          <p:cNvPr id="3" name="Content Placeholder 2"/>
          <p:cNvSpPr>
            <a:spLocks noGrp="1"/>
          </p:cNvSpPr>
          <p:nvPr>
            <p:ph idx="1"/>
          </p:nvPr>
        </p:nvSpPr>
        <p:spPr>
          <a:xfrm>
            <a:off x="634821" y="1448025"/>
            <a:ext cx="10515600" cy="4351338"/>
          </a:xfrm>
        </p:spPr>
        <p:txBody>
          <a:bodyPr/>
          <a:lstStyle/>
          <a:p>
            <a:r>
              <a:rPr lang="en-US" dirty="0" smtClean="0"/>
              <a:t>A bias acts exactly as a weight on a connection from a unit whose activation is always 1. Increasing the bias increases the net input to the unit.</a:t>
            </a:r>
          </a:p>
          <a:p>
            <a:r>
              <a:rPr lang="en-US" dirty="0" smtClean="0"/>
              <a:t> If a bias is included, the activation function is typically taken to be</a:t>
            </a:r>
          </a:p>
          <a:p>
            <a:endParaRPr lang="en-US" dirty="0"/>
          </a:p>
        </p:txBody>
      </p:sp>
      <p:pic>
        <p:nvPicPr>
          <p:cNvPr id="4" name="Picture 3"/>
          <p:cNvPicPr>
            <a:picLocks noChangeAspect="1"/>
          </p:cNvPicPr>
          <p:nvPr/>
        </p:nvPicPr>
        <p:blipFill>
          <a:blip r:embed="rId2"/>
          <a:stretch>
            <a:fillRect/>
          </a:stretch>
        </p:blipFill>
        <p:spPr>
          <a:xfrm>
            <a:off x="1638300" y="3111706"/>
            <a:ext cx="3429000" cy="1733550"/>
          </a:xfrm>
          <a:prstGeom prst="rect">
            <a:avLst/>
          </a:prstGeom>
        </p:spPr>
      </p:pic>
      <p:sp>
        <p:nvSpPr>
          <p:cNvPr id="5" name="Rectangle 4"/>
          <p:cNvSpPr/>
          <p:nvPr/>
        </p:nvSpPr>
        <p:spPr>
          <a:xfrm>
            <a:off x="634821" y="4709045"/>
            <a:ext cx="10108842" cy="954107"/>
          </a:xfrm>
          <a:prstGeom prst="rect">
            <a:avLst/>
          </a:prstGeom>
        </p:spPr>
        <p:txBody>
          <a:bodyPr wrap="square">
            <a:spAutoFit/>
          </a:bodyPr>
          <a:lstStyle/>
          <a:p>
            <a:r>
              <a:rPr lang="en-US" sz="2800" dirty="0" smtClean="0"/>
              <a:t>Some authors do not use a bias weight, but instead use a fixed threshold for the activation function. In that case,</a:t>
            </a:r>
            <a:endParaRPr lang="en-US" sz="2800" dirty="0"/>
          </a:p>
        </p:txBody>
      </p:sp>
      <p:pic>
        <p:nvPicPr>
          <p:cNvPr id="6" name="Picture 5"/>
          <p:cNvPicPr>
            <a:picLocks noChangeAspect="1"/>
          </p:cNvPicPr>
          <p:nvPr/>
        </p:nvPicPr>
        <p:blipFill>
          <a:blip r:embed="rId3"/>
          <a:stretch>
            <a:fillRect/>
          </a:stretch>
        </p:blipFill>
        <p:spPr>
          <a:xfrm>
            <a:off x="7740672" y="5086350"/>
            <a:ext cx="4257675" cy="1771650"/>
          </a:xfrm>
          <a:prstGeom prst="rect">
            <a:avLst/>
          </a:prstGeom>
        </p:spPr>
      </p:pic>
    </p:spTree>
    <p:extLst>
      <p:ext uri="{BB962C8B-B14F-4D97-AF65-F5344CB8AC3E}">
        <p14:creationId xmlns:p14="http://schemas.microsoft.com/office/powerpoint/2010/main" val="842302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role of Bias or Threshold</a:t>
            </a:r>
            <a:endParaRPr lang="en-US" dirty="0">
              <a:solidFill>
                <a:srgbClr val="FF0000"/>
              </a:solidFill>
            </a:endParaRPr>
          </a:p>
        </p:txBody>
      </p:sp>
      <p:sp>
        <p:nvSpPr>
          <p:cNvPr id="3" name="Content Placeholder 2"/>
          <p:cNvSpPr>
            <a:spLocks noGrp="1"/>
          </p:cNvSpPr>
          <p:nvPr>
            <p:ph idx="1"/>
          </p:nvPr>
        </p:nvSpPr>
        <p:spPr>
          <a:xfrm>
            <a:off x="838200" y="1825625"/>
            <a:ext cx="5948966" cy="4351338"/>
          </a:xfrm>
        </p:spPr>
        <p:txBody>
          <a:bodyPr/>
          <a:lstStyle/>
          <a:p>
            <a:pPr algn="just"/>
            <a:r>
              <a:rPr lang="en-US" dirty="0" smtClean="0"/>
              <a:t>In this example we consider the separation of the input space into regions where the response of the net is positive and regions where the response is negative. </a:t>
            </a:r>
          </a:p>
          <a:p>
            <a:r>
              <a:rPr lang="en-US" dirty="0" smtClean="0"/>
              <a:t>To facilitate a graphical display of the relationships, we illustrate the  ideas for an input with two components while the output is a scalar</a:t>
            </a:r>
            <a:endParaRPr lang="en-US" dirty="0"/>
          </a:p>
        </p:txBody>
      </p:sp>
      <p:pic>
        <p:nvPicPr>
          <p:cNvPr id="4" name="Picture 3"/>
          <p:cNvPicPr>
            <a:picLocks noChangeAspect="1"/>
          </p:cNvPicPr>
          <p:nvPr/>
        </p:nvPicPr>
        <p:blipFill>
          <a:blip r:embed="rId2"/>
          <a:stretch>
            <a:fillRect/>
          </a:stretch>
        </p:blipFill>
        <p:spPr>
          <a:xfrm>
            <a:off x="7482558" y="1825625"/>
            <a:ext cx="4181475" cy="3228975"/>
          </a:xfrm>
          <a:prstGeom prst="rect">
            <a:avLst/>
          </a:prstGeom>
        </p:spPr>
      </p:pic>
    </p:spTree>
    <p:extLst>
      <p:ext uri="{BB962C8B-B14F-4D97-AF65-F5344CB8AC3E}">
        <p14:creationId xmlns:p14="http://schemas.microsoft.com/office/powerpoint/2010/main" val="2910548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role of Bias or Threshold (Cont..)</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The boundary between the values of x1 and x2 for which the net gives a positive response and the values for which it gives a negative response is the separating line</a:t>
            </a:r>
          </a:p>
          <a:p>
            <a:endParaRPr lang="en-US" dirty="0"/>
          </a:p>
          <a:p>
            <a:endParaRPr lang="en-US" dirty="0" smtClean="0"/>
          </a:p>
          <a:p>
            <a:endParaRPr lang="en-US" dirty="0" smtClean="0"/>
          </a:p>
          <a:p>
            <a:r>
              <a:rPr lang="en-US" dirty="0" smtClean="0"/>
              <a:t>The requirement for a positive response from the output unit is that the net input it receives, namely, b + xlw1 + X2W2, be greater than 0. During training, values of w1, w2 and b are determined so that the net will have the correct response for the training data.</a:t>
            </a:r>
            <a:endParaRPr lang="en-US" dirty="0"/>
          </a:p>
        </p:txBody>
      </p:sp>
      <p:pic>
        <p:nvPicPr>
          <p:cNvPr id="4" name="Picture 3"/>
          <p:cNvPicPr>
            <a:picLocks noChangeAspect="1"/>
          </p:cNvPicPr>
          <p:nvPr/>
        </p:nvPicPr>
        <p:blipFill>
          <a:blip r:embed="rId2"/>
          <a:stretch>
            <a:fillRect/>
          </a:stretch>
        </p:blipFill>
        <p:spPr>
          <a:xfrm>
            <a:off x="3998219" y="2895913"/>
            <a:ext cx="2495550" cy="1381125"/>
          </a:xfrm>
          <a:prstGeom prst="rect">
            <a:avLst/>
          </a:prstGeom>
        </p:spPr>
      </p:pic>
    </p:spTree>
    <p:extLst>
      <p:ext uri="{BB962C8B-B14F-4D97-AF65-F5344CB8AC3E}">
        <p14:creationId xmlns:p14="http://schemas.microsoft.com/office/powerpoint/2010/main" val="305898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166" y="352247"/>
            <a:ext cx="10515600" cy="1325563"/>
          </a:xfrm>
        </p:spPr>
        <p:txBody>
          <a:bodyPr/>
          <a:lstStyle/>
          <a:p>
            <a:r>
              <a:rPr lang="en-US" dirty="0">
                <a:solidFill>
                  <a:srgbClr val="FF0000"/>
                </a:solidFill>
              </a:rPr>
              <a:t>The </a:t>
            </a:r>
            <a:r>
              <a:rPr lang="en-US" dirty="0" smtClean="0">
                <a:solidFill>
                  <a:srgbClr val="FF0000"/>
                </a:solidFill>
              </a:rPr>
              <a:t>Role </a:t>
            </a:r>
            <a:r>
              <a:rPr lang="en-US" dirty="0">
                <a:solidFill>
                  <a:srgbClr val="FF0000"/>
                </a:solidFill>
              </a:rPr>
              <a:t>of Bias or Threshold (Cont..)</a:t>
            </a:r>
            <a:endParaRPr lang="en-US" dirty="0"/>
          </a:p>
        </p:txBody>
      </p:sp>
      <p:sp>
        <p:nvSpPr>
          <p:cNvPr id="3" name="Content Placeholder 2"/>
          <p:cNvSpPr>
            <a:spLocks noGrp="1"/>
          </p:cNvSpPr>
          <p:nvPr>
            <p:ph idx="1"/>
          </p:nvPr>
        </p:nvSpPr>
        <p:spPr>
          <a:xfrm>
            <a:off x="128789" y="1825625"/>
            <a:ext cx="11771290" cy="4626690"/>
          </a:xfrm>
        </p:spPr>
        <p:txBody>
          <a:bodyPr>
            <a:normAutofit fontScale="92500" lnSpcReduction="20000"/>
          </a:bodyPr>
          <a:lstStyle/>
          <a:p>
            <a:pPr algn="just"/>
            <a:r>
              <a:rPr lang="en-US" dirty="0" smtClean="0"/>
              <a:t>If one thinks in terms of a threshold, the requirement for a positive response from the output unit is that the net input it receives, namely, x1 w1 + x2w2 , be greater than the threshold. This gives the equation of the line separating positive from negative output as</a:t>
            </a:r>
          </a:p>
          <a:p>
            <a:endParaRPr lang="en-US" dirty="0"/>
          </a:p>
          <a:p>
            <a:endParaRPr lang="en-US" dirty="0" smtClean="0"/>
          </a:p>
          <a:p>
            <a:endParaRPr lang="en-US" dirty="0" smtClean="0"/>
          </a:p>
          <a:p>
            <a:pPr algn="just"/>
            <a:r>
              <a:rPr lang="en-US" dirty="0" smtClean="0"/>
              <a:t>During training, values of w1 and w2 are determined so that the net will have the correct response for the training data. In this case, the separating line cannot pass through the origin. </a:t>
            </a:r>
          </a:p>
          <a:p>
            <a:pPr algn="just"/>
            <a:r>
              <a:rPr lang="en-US" dirty="0" smtClean="0"/>
              <a:t>Including neither a bias nor a threshold is equivalent to requiring the separating line (or plane or </a:t>
            </a:r>
            <a:r>
              <a:rPr lang="en-US" dirty="0" err="1" smtClean="0"/>
              <a:t>hyperplane</a:t>
            </a:r>
            <a:r>
              <a:rPr lang="en-US" dirty="0" smtClean="0"/>
              <a:t> for inputs with ‘more components) to pass through the origin. This may or may not be appropriate for a particular problem.</a:t>
            </a:r>
          </a:p>
          <a:p>
            <a:pPr algn="just"/>
            <a:endParaRPr lang="en-US" dirty="0" smtClean="0"/>
          </a:p>
          <a:p>
            <a:endParaRPr lang="en-US" dirty="0"/>
          </a:p>
        </p:txBody>
      </p:sp>
      <p:pic>
        <p:nvPicPr>
          <p:cNvPr id="4" name="Picture 3"/>
          <p:cNvPicPr>
            <a:picLocks noChangeAspect="1"/>
          </p:cNvPicPr>
          <p:nvPr/>
        </p:nvPicPr>
        <p:blipFill>
          <a:blip r:embed="rId2"/>
          <a:stretch>
            <a:fillRect/>
          </a:stretch>
        </p:blipFill>
        <p:spPr>
          <a:xfrm>
            <a:off x="3727629" y="2770153"/>
            <a:ext cx="2381250" cy="1441239"/>
          </a:xfrm>
          <a:prstGeom prst="rect">
            <a:avLst/>
          </a:prstGeom>
        </p:spPr>
      </p:pic>
    </p:spTree>
    <p:extLst>
      <p:ext uri="{BB962C8B-B14F-4D97-AF65-F5344CB8AC3E}">
        <p14:creationId xmlns:p14="http://schemas.microsoft.com/office/powerpoint/2010/main" val="4162917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17" y="193519"/>
            <a:ext cx="10515600" cy="1325563"/>
          </a:xfrm>
        </p:spPr>
        <p:txBody>
          <a:bodyPr/>
          <a:lstStyle/>
          <a:p>
            <a:r>
              <a:rPr lang="en-US" dirty="0" smtClean="0">
                <a:solidFill>
                  <a:srgbClr val="FF0000"/>
                </a:solidFill>
              </a:rPr>
              <a:t>Common Activation Functions</a:t>
            </a:r>
            <a:endParaRPr lang="en-US" dirty="0">
              <a:solidFill>
                <a:srgbClr val="FF0000"/>
              </a:solidFill>
            </a:endParaRPr>
          </a:p>
        </p:txBody>
      </p:sp>
      <p:sp>
        <p:nvSpPr>
          <p:cNvPr id="3" name="Content Placeholder 2"/>
          <p:cNvSpPr>
            <a:spLocks noGrp="1"/>
          </p:cNvSpPr>
          <p:nvPr>
            <p:ph idx="1"/>
          </p:nvPr>
        </p:nvSpPr>
        <p:spPr/>
        <p:txBody>
          <a:bodyPr/>
          <a:lstStyle/>
          <a:p>
            <a:r>
              <a:rPr lang="en-US" dirty="0"/>
              <a:t>T</a:t>
            </a:r>
            <a:r>
              <a:rPr lang="en-US" dirty="0" smtClean="0"/>
              <a:t>he basic Operation of an artificial neuron involves summing its weighted input signal and applying an output, or activation function.</a:t>
            </a:r>
          </a:p>
          <a:p>
            <a:r>
              <a:rPr lang="en-US" dirty="0" smtClean="0"/>
              <a:t>For the input units, this function is the </a:t>
            </a:r>
            <a:r>
              <a:rPr lang="en-US" b="1" dirty="0" smtClean="0"/>
              <a:t>identity function</a:t>
            </a:r>
            <a:r>
              <a:rPr lang="en-US" dirty="0" smtClean="0"/>
              <a:t>. </a:t>
            </a:r>
          </a:p>
          <a:p>
            <a:pPr marL="0" indent="0" algn="ctr">
              <a:buNone/>
            </a:pPr>
            <a:r>
              <a:rPr lang="en-US" dirty="0" smtClean="0"/>
              <a:t>F(x)=x for all x </a:t>
            </a:r>
          </a:p>
          <a:p>
            <a:pPr marL="0" indent="0" algn="ctr">
              <a:buNone/>
            </a:pPr>
            <a:endParaRPr lang="en-US" dirty="0"/>
          </a:p>
        </p:txBody>
      </p:sp>
      <p:pic>
        <p:nvPicPr>
          <p:cNvPr id="4" name="Picture 3"/>
          <p:cNvPicPr>
            <a:picLocks noChangeAspect="1"/>
          </p:cNvPicPr>
          <p:nvPr/>
        </p:nvPicPr>
        <p:blipFill>
          <a:blip r:embed="rId2"/>
          <a:stretch>
            <a:fillRect/>
          </a:stretch>
        </p:blipFill>
        <p:spPr>
          <a:xfrm>
            <a:off x="2952750" y="3826031"/>
            <a:ext cx="6286500" cy="2657475"/>
          </a:xfrm>
          <a:prstGeom prst="rect">
            <a:avLst/>
          </a:prstGeom>
        </p:spPr>
      </p:pic>
    </p:spTree>
    <p:extLst>
      <p:ext uri="{BB962C8B-B14F-4D97-AF65-F5344CB8AC3E}">
        <p14:creationId xmlns:p14="http://schemas.microsoft.com/office/powerpoint/2010/main" val="1097626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Common Activation Functions (Cont..)</a:t>
            </a:r>
            <a:endParaRPr lang="en-US" dirty="0"/>
          </a:p>
        </p:txBody>
      </p:sp>
      <p:sp>
        <p:nvSpPr>
          <p:cNvPr id="3" name="Content Placeholder 2"/>
          <p:cNvSpPr>
            <a:spLocks noGrp="1"/>
          </p:cNvSpPr>
          <p:nvPr>
            <p:ph idx="1"/>
          </p:nvPr>
        </p:nvSpPr>
        <p:spPr/>
        <p:txBody>
          <a:bodyPr/>
          <a:lstStyle/>
          <a:p>
            <a:r>
              <a:rPr lang="en-US" dirty="0" smtClean="0"/>
              <a:t>Single-layer nets often use a step function to convert the net input, which is a continuously valued variable, to an output unit that is a binary (1 or 0) or bipolar (1 or - 1) signal.</a:t>
            </a:r>
          </a:p>
          <a:p>
            <a:r>
              <a:rPr lang="en-US" dirty="0" smtClean="0"/>
              <a:t> The binary step function is also known as the threshold function or Heaviside function.</a:t>
            </a:r>
            <a:endParaRPr lang="en-US" dirty="0"/>
          </a:p>
        </p:txBody>
      </p:sp>
      <p:pic>
        <p:nvPicPr>
          <p:cNvPr id="4" name="Picture 3"/>
          <p:cNvPicPr>
            <a:picLocks noChangeAspect="1"/>
          </p:cNvPicPr>
          <p:nvPr/>
        </p:nvPicPr>
        <p:blipFill>
          <a:blip r:embed="rId2"/>
          <a:stretch>
            <a:fillRect/>
          </a:stretch>
        </p:blipFill>
        <p:spPr>
          <a:xfrm>
            <a:off x="3761636" y="3612457"/>
            <a:ext cx="7991475" cy="2942890"/>
          </a:xfrm>
          <a:prstGeom prst="rect">
            <a:avLst/>
          </a:prstGeom>
        </p:spPr>
      </p:pic>
      <p:pic>
        <p:nvPicPr>
          <p:cNvPr id="6" name="Picture 5"/>
          <p:cNvPicPr>
            <a:picLocks noChangeAspect="1"/>
          </p:cNvPicPr>
          <p:nvPr/>
        </p:nvPicPr>
        <p:blipFill>
          <a:blip r:embed="rId3"/>
          <a:stretch>
            <a:fillRect/>
          </a:stretch>
        </p:blipFill>
        <p:spPr>
          <a:xfrm>
            <a:off x="728930" y="4555264"/>
            <a:ext cx="4371975" cy="1057275"/>
          </a:xfrm>
          <a:prstGeom prst="rect">
            <a:avLst/>
          </a:prstGeom>
        </p:spPr>
      </p:pic>
    </p:spTree>
    <p:extLst>
      <p:ext uri="{BB962C8B-B14F-4D97-AF65-F5344CB8AC3E}">
        <p14:creationId xmlns:p14="http://schemas.microsoft.com/office/powerpoint/2010/main" val="2214225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Common Activation Functions (Cont..)</a:t>
            </a:r>
            <a:endParaRPr lang="en-US" dirty="0"/>
          </a:p>
        </p:txBody>
      </p:sp>
      <p:sp>
        <p:nvSpPr>
          <p:cNvPr id="3" name="Content Placeholder 2"/>
          <p:cNvSpPr>
            <a:spLocks noGrp="1"/>
          </p:cNvSpPr>
          <p:nvPr>
            <p:ph idx="1"/>
          </p:nvPr>
        </p:nvSpPr>
        <p:spPr>
          <a:xfrm>
            <a:off x="838200" y="1825624"/>
            <a:ext cx="6013361" cy="4922905"/>
          </a:xfrm>
        </p:spPr>
        <p:txBody>
          <a:bodyPr>
            <a:normAutofit lnSpcReduction="10000"/>
          </a:bodyPr>
          <a:lstStyle/>
          <a:p>
            <a:r>
              <a:rPr lang="en-US" b="1" dirty="0" smtClean="0"/>
              <a:t>Sigmoid functions (S-shaped curves) </a:t>
            </a:r>
            <a:r>
              <a:rPr lang="en-US" dirty="0" smtClean="0"/>
              <a:t>are useful activation functions. </a:t>
            </a:r>
          </a:p>
          <a:p>
            <a:r>
              <a:rPr lang="en-US" dirty="0" smtClean="0"/>
              <a:t>The logistic function and the hyperbolic tangent functions are the most common. </a:t>
            </a:r>
          </a:p>
          <a:p>
            <a:r>
              <a:rPr lang="en-US" dirty="0" smtClean="0"/>
              <a:t>They are especially advantageous for use in neural nets trained by </a:t>
            </a:r>
            <a:r>
              <a:rPr lang="en-US" dirty="0" err="1" smtClean="0"/>
              <a:t>backpropagation</a:t>
            </a:r>
            <a:r>
              <a:rPr lang="en-US" dirty="0" smtClean="0"/>
              <a:t>, because the simple relationship between the value of the function at a point and the value of the derivative at that point reduces the computational burden during training.</a:t>
            </a:r>
            <a:endParaRPr lang="en-US" dirty="0"/>
          </a:p>
        </p:txBody>
      </p:sp>
      <p:pic>
        <p:nvPicPr>
          <p:cNvPr id="4" name="Picture 3"/>
          <p:cNvPicPr>
            <a:picLocks noChangeAspect="1"/>
          </p:cNvPicPr>
          <p:nvPr/>
        </p:nvPicPr>
        <p:blipFill>
          <a:blip r:embed="rId2"/>
          <a:stretch>
            <a:fillRect/>
          </a:stretch>
        </p:blipFill>
        <p:spPr>
          <a:xfrm>
            <a:off x="6566078" y="1825624"/>
            <a:ext cx="4572000" cy="1428750"/>
          </a:xfrm>
          <a:prstGeom prst="rect">
            <a:avLst/>
          </a:prstGeom>
        </p:spPr>
      </p:pic>
      <p:pic>
        <p:nvPicPr>
          <p:cNvPr id="5" name="Picture 4"/>
          <p:cNvPicPr>
            <a:picLocks noChangeAspect="1"/>
          </p:cNvPicPr>
          <p:nvPr/>
        </p:nvPicPr>
        <p:blipFill>
          <a:blip r:embed="rId3"/>
          <a:stretch>
            <a:fillRect/>
          </a:stretch>
        </p:blipFill>
        <p:spPr>
          <a:xfrm>
            <a:off x="6950299" y="3253614"/>
            <a:ext cx="5241701" cy="3495675"/>
          </a:xfrm>
          <a:prstGeom prst="rect">
            <a:avLst/>
          </a:prstGeom>
        </p:spPr>
      </p:pic>
    </p:spTree>
    <p:extLst>
      <p:ext uri="{BB962C8B-B14F-4D97-AF65-F5344CB8AC3E}">
        <p14:creationId xmlns:p14="http://schemas.microsoft.com/office/powerpoint/2010/main" val="797578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55" y="271417"/>
            <a:ext cx="10515600" cy="1325563"/>
          </a:xfrm>
        </p:spPr>
        <p:txBody>
          <a:bodyPr/>
          <a:lstStyle/>
          <a:p>
            <a:r>
              <a:rPr lang="en-US" dirty="0" smtClean="0">
                <a:solidFill>
                  <a:srgbClr val="FF0000"/>
                </a:solidFill>
              </a:rPr>
              <a:t>Architecture of NN</a:t>
            </a:r>
            <a:endParaRPr lang="en-US" dirty="0">
              <a:solidFill>
                <a:srgbClr val="FF0000"/>
              </a:solidFill>
            </a:endParaRPr>
          </a:p>
        </p:txBody>
      </p:sp>
      <p:sp>
        <p:nvSpPr>
          <p:cNvPr id="3" name="Content Placeholder 2"/>
          <p:cNvSpPr>
            <a:spLocks noGrp="1"/>
          </p:cNvSpPr>
          <p:nvPr>
            <p:ph idx="1"/>
          </p:nvPr>
        </p:nvSpPr>
        <p:spPr>
          <a:xfrm>
            <a:off x="218940" y="1596980"/>
            <a:ext cx="5712854" cy="4958367"/>
          </a:xfrm>
        </p:spPr>
        <p:txBody>
          <a:bodyPr>
            <a:normAutofit fontScale="92500"/>
          </a:bodyPr>
          <a:lstStyle/>
          <a:p>
            <a:pPr algn="just"/>
            <a:r>
              <a:rPr lang="en-US" dirty="0" smtClean="0"/>
              <a:t>The arrangement of neurons into layers and the connection patterns within and between layers is called the net architecture.</a:t>
            </a:r>
          </a:p>
          <a:p>
            <a:pPr algn="just"/>
            <a:r>
              <a:rPr lang="en-US" dirty="0" smtClean="0"/>
              <a:t>Many neural nets have an input layer in which the activation of each unit is equal to an external input signal. </a:t>
            </a:r>
          </a:p>
          <a:p>
            <a:pPr algn="just"/>
            <a:r>
              <a:rPr lang="en-US" dirty="0" smtClean="0"/>
              <a:t>Neural nets are often classified as </a:t>
            </a:r>
            <a:r>
              <a:rPr lang="en-US" b="1" dirty="0" smtClean="0"/>
              <a:t>single layer </a:t>
            </a:r>
            <a:r>
              <a:rPr lang="en-US" dirty="0" smtClean="0"/>
              <a:t>or </a:t>
            </a:r>
            <a:r>
              <a:rPr lang="en-US" b="1" dirty="0" smtClean="0"/>
              <a:t>multilayer</a:t>
            </a:r>
            <a:r>
              <a:rPr lang="en-US" dirty="0" smtClean="0"/>
              <a:t>. In determining the number of layers, the input units are not counted as a layer, because they perform no computation. </a:t>
            </a:r>
            <a:endParaRPr lang="en-US" dirty="0"/>
          </a:p>
        </p:txBody>
      </p:sp>
      <p:pic>
        <p:nvPicPr>
          <p:cNvPr id="4" name="Content Placeholder 3"/>
          <p:cNvPicPr>
            <a:picLocks noChangeAspect="1"/>
          </p:cNvPicPr>
          <p:nvPr/>
        </p:nvPicPr>
        <p:blipFill>
          <a:blip r:embed="rId2"/>
          <a:stretch>
            <a:fillRect/>
          </a:stretch>
        </p:blipFill>
        <p:spPr>
          <a:xfrm>
            <a:off x="5931794" y="1596980"/>
            <a:ext cx="5742904" cy="5048519"/>
          </a:xfrm>
          <a:prstGeom prst="rect">
            <a:avLst/>
          </a:prstGeom>
        </p:spPr>
      </p:pic>
    </p:spTree>
    <p:extLst>
      <p:ext uri="{BB962C8B-B14F-4D97-AF65-F5344CB8AC3E}">
        <p14:creationId xmlns:p14="http://schemas.microsoft.com/office/powerpoint/2010/main" val="2417087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Common Activation Functions (Cont..)</a:t>
            </a:r>
            <a:endParaRPr lang="en-US" dirty="0"/>
          </a:p>
        </p:txBody>
      </p:sp>
      <p:pic>
        <p:nvPicPr>
          <p:cNvPr id="4" name="Content Placeholder 3"/>
          <p:cNvPicPr>
            <a:picLocks noGrp="1" noChangeAspect="1"/>
          </p:cNvPicPr>
          <p:nvPr>
            <p:ph idx="1"/>
          </p:nvPr>
        </p:nvPicPr>
        <p:blipFill>
          <a:blip r:embed="rId2"/>
          <a:stretch>
            <a:fillRect/>
          </a:stretch>
        </p:blipFill>
        <p:spPr>
          <a:xfrm>
            <a:off x="1135353" y="1842674"/>
            <a:ext cx="5342720" cy="2771775"/>
          </a:xfrm>
          <a:prstGeom prst="rect">
            <a:avLst/>
          </a:prstGeom>
        </p:spPr>
      </p:pic>
      <p:pic>
        <p:nvPicPr>
          <p:cNvPr id="5" name="Picture 4"/>
          <p:cNvPicPr>
            <a:picLocks noChangeAspect="1"/>
          </p:cNvPicPr>
          <p:nvPr/>
        </p:nvPicPr>
        <p:blipFill>
          <a:blip r:embed="rId3"/>
          <a:stretch>
            <a:fillRect/>
          </a:stretch>
        </p:blipFill>
        <p:spPr>
          <a:xfrm>
            <a:off x="6587142" y="2076036"/>
            <a:ext cx="5276850" cy="2305050"/>
          </a:xfrm>
          <a:prstGeom prst="rect">
            <a:avLst/>
          </a:prstGeom>
        </p:spPr>
      </p:pic>
    </p:spTree>
    <p:extLst>
      <p:ext uri="{BB962C8B-B14F-4D97-AF65-F5344CB8AC3E}">
        <p14:creationId xmlns:p14="http://schemas.microsoft.com/office/powerpoint/2010/main" val="4994761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Common Activation Functions (Cont..)</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bipolar sigmoid </a:t>
            </a:r>
            <a:r>
              <a:rPr lang="en-US" dirty="0" smtClean="0"/>
              <a:t>is closely related to the </a:t>
            </a:r>
            <a:r>
              <a:rPr lang="en-US" b="1" dirty="0" smtClean="0"/>
              <a:t>hyperbolic tangent </a:t>
            </a:r>
            <a:r>
              <a:rPr lang="en-US" dirty="0" smtClean="0"/>
              <a:t>function, which is also often used as the activation function when the desired range of output values is between -1 and 1.</a:t>
            </a:r>
            <a:endParaRPr lang="en-US" dirty="0"/>
          </a:p>
        </p:txBody>
      </p:sp>
      <p:pic>
        <p:nvPicPr>
          <p:cNvPr id="4" name="Picture 3"/>
          <p:cNvPicPr>
            <a:picLocks noChangeAspect="1"/>
          </p:cNvPicPr>
          <p:nvPr/>
        </p:nvPicPr>
        <p:blipFill>
          <a:blip r:embed="rId2"/>
          <a:stretch>
            <a:fillRect/>
          </a:stretch>
        </p:blipFill>
        <p:spPr>
          <a:xfrm>
            <a:off x="2322959" y="3011040"/>
            <a:ext cx="7194528" cy="3514725"/>
          </a:xfrm>
          <a:prstGeom prst="rect">
            <a:avLst/>
          </a:prstGeom>
        </p:spPr>
      </p:pic>
    </p:spTree>
    <p:extLst>
      <p:ext uri="{BB962C8B-B14F-4D97-AF65-F5344CB8AC3E}">
        <p14:creationId xmlns:p14="http://schemas.microsoft.com/office/powerpoint/2010/main" val="1163526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When  Neural Nets Began: THE </a:t>
            </a:r>
            <a:r>
              <a:rPr lang="en-US" dirty="0" err="1" smtClean="0">
                <a:solidFill>
                  <a:srgbClr val="FF0000"/>
                </a:solidFill>
              </a:rPr>
              <a:t>McCULLOCH</a:t>
            </a:r>
            <a:r>
              <a:rPr lang="en-US" dirty="0" smtClean="0">
                <a:solidFill>
                  <a:srgbClr val="FF0000"/>
                </a:solidFill>
              </a:rPr>
              <a:t>-PITTS Neuron</a:t>
            </a:r>
            <a:endParaRPr lang="en-US" dirty="0">
              <a:solidFill>
                <a:srgbClr val="FF0000"/>
              </a:solidFill>
            </a:endParaRPr>
          </a:p>
        </p:txBody>
      </p:sp>
      <p:sp>
        <p:nvSpPr>
          <p:cNvPr id="3" name="Content Placeholder 2"/>
          <p:cNvSpPr>
            <a:spLocks noGrp="1"/>
          </p:cNvSpPr>
          <p:nvPr>
            <p:ph idx="1"/>
          </p:nvPr>
        </p:nvSpPr>
        <p:spPr>
          <a:xfrm>
            <a:off x="838200" y="1403797"/>
            <a:ext cx="10515600" cy="5254580"/>
          </a:xfrm>
        </p:spPr>
        <p:txBody>
          <a:bodyPr>
            <a:normAutofit/>
          </a:bodyPr>
          <a:lstStyle/>
          <a:p>
            <a:pPr marL="0" indent="0">
              <a:buNone/>
            </a:pPr>
            <a:r>
              <a:rPr lang="en-US" dirty="0" smtClean="0"/>
              <a:t>The McCulloch-Pitts neuron is perhaps the earliest artificial neuron [McCulloch Pitts, 1943]. It displays several important features found in many neural networks. </a:t>
            </a:r>
          </a:p>
          <a:p>
            <a:pPr marL="0" indent="0">
              <a:buNone/>
            </a:pPr>
            <a:r>
              <a:rPr lang="en-US" dirty="0" smtClean="0"/>
              <a:t>The requirements for </a:t>
            </a:r>
            <a:r>
              <a:rPr lang="en-US" dirty="0" err="1" smtClean="0"/>
              <a:t>McCUlloch</a:t>
            </a:r>
            <a:r>
              <a:rPr lang="en-US" dirty="0" smtClean="0"/>
              <a:t>-Pitts neurons may be summarized as follows:</a:t>
            </a:r>
          </a:p>
          <a:p>
            <a:pPr marL="514350" indent="-514350">
              <a:buAutoNum type="arabicPeriod"/>
            </a:pPr>
            <a:r>
              <a:rPr lang="en-US" dirty="0" smtClean="0"/>
              <a:t>The activation of a McCulloch-Pitts neuron is binary. That is, at any time step, the neuron either fires (has an activation of 1) or does not fire (has an activation of 0).</a:t>
            </a:r>
          </a:p>
          <a:p>
            <a:pPr marL="0" indent="0">
              <a:buNone/>
            </a:pPr>
            <a:r>
              <a:rPr lang="en-US" dirty="0" smtClean="0"/>
              <a:t>2. McCulloch-Pitts neurons are connected by directed, weighted paths.</a:t>
            </a:r>
            <a:endParaRPr lang="en-US" dirty="0"/>
          </a:p>
        </p:txBody>
      </p:sp>
    </p:spTree>
    <p:extLst>
      <p:ext uri="{BB962C8B-B14F-4D97-AF65-F5344CB8AC3E}">
        <p14:creationId xmlns:p14="http://schemas.microsoft.com/office/powerpoint/2010/main" val="2311709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217" y="365125"/>
            <a:ext cx="10632583" cy="1325563"/>
          </a:xfrm>
        </p:spPr>
        <p:txBody>
          <a:bodyPr/>
          <a:lstStyle/>
          <a:p>
            <a:r>
              <a:rPr lang="en-US" dirty="0">
                <a:solidFill>
                  <a:srgbClr val="FF0000"/>
                </a:solidFill>
              </a:rPr>
              <a:t>When  Neural Nets Began: THE </a:t>
            </a:r>
            <a:r>
              <a:rPr lang="en-US" dirty="0" err="1">
                <a:solidFill>
                  <a:srgbClr val="FF0000"/>
                </a:solidFill>
              </a:rPr>
              <a:t>McCULLOCH</a:t>
            </a:r>
            <a:r>
              <a:rPr lang="en-US" dirty="0">
                <a:solidFill>
                  <a:srgbClr val="FF0000"/>
                </a:solidFill>
              </a:rPr>
              <a:t>-PITTS </a:t>
            </a:r>
            <a:r>
              <a:rPr lang="en-US" dirty="0" smtClean="0">
                <a:solidFill>
                  <a:srgbClr val="FF0000"/>
                </a:solidFill>
              </a:rPr>
              <a:t>Neuron (cont..)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3. A connection path is excitatory if the weight on the path is positive; other-</a:t>
            </a:r>
          </a:p>
          <a:p>
            <a:pPr marL="0" indent="0">
              <a:buNone/>
            </a:pPr>
            <a:r>
              <a:rPr lang="en-US" dirty="0" smtClean="0"/>
              <a:t>wise it is inhibitory. All excitatory connections into a particular neuron have </a:t>
            </a:r>
          </a:p>
          <a:p>
            <a:pPr marL="0" indent="0">
              <a:buNone/>
            </a:pPr>
            <a:r>
              <a:rPr lang="en-US" dirty="0" smtClean="0"/>
              <a:t>the same weights.</a:t>
            </a:r>
          </a:p>
          <a:p>
            <a:pPr marL="0" indent="0">
              <a:buNone/>
            </a:pPr>
            <a:r>
              <a:rPr lang="en-US" dirty="0" smtClean="0"/>
              <a:t>4. Each neuron has a fixed threshold such that if the net input to the neuron</a:t>
            </a:r>
          </a:p>
          <a:p>
            <a:pPr marL="0" indent="0">
              <a:buNone/>
            </a:pPr>
            <a:r>
              <a:rPr lang="en-US" dirty="0" smtClean="0"/>
              <a:t>is greater than the threshold, the neuron fires.</a:t>
            </a:r>
          </a:p>
          <a:p>
            <a:pPr marL="0" indent="0">
              <a:buNone/>
            </a:pPr>
            <a:r>
              <a:rPr lang="en-US" dirty="0" smtClean="0"/>
              <a:t>5. The threshold is set so that inhibition is absolute. That is, any nonzero</a:t>
            </a:r>
          </a:p>
          <a:p>
            <a:pPr marL="0" indent="0">
              <a:buNone/>
            </a:pPr>
            <a:r>
              <a:rPr lang="en-US" dirty="0" smtClean="0"/>
              <a:t>inhibitory input will prevent the neuron from firing.</a:t>
            </a:r>
          </a:p>
          <a:p>
            <a:pPr marL="0" indent="0">
              <a:buNone/>
            </a:pPr>
            <a:r>
              <a:rPr lang="en-US" dirty="0" smtClean="0"/>
              <a:t>6. It takes one time step for a signal to pass over one connection link.</a:t>
            </a:r>
          </a:p>
          <a:p>
            <a:endParaRPr lang="en-US" dirty="0"/>
          </a:p>
        </p:txBody>
      </p:sp>
    </p:spTree>
    <p:extLst>
      <p:ext uri="{BB962C8B-B14F-4D97-AF65-F5344CB8AC3E}">
        <p14:creationId xmlns:p14="http://schemas.microsoft.com/office/powerpoint/2010/main" val="4031598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 </a:t>
            </a:r>
            <a:r>
              <a:rPr lang="en-US" dirty="0" err="1">
                <a:solidFill>
                  <a:srgbClr val="FF0000"/>
                </a:solidFill>
              </a:rPr>
              <a:t>McCULLOCH</a:t>
            </a:r>
            <a:r>
              <a:rPr lang="en-US" dirty="0">
                <a:solidFill>
                  <a:srgbClr val="FF0000"/>
                </a:solidFill>
              </a:rPr>
              <a:t>-PITTS </a:t>
            </a:r>
            <a:r>
              <a:rPr lang="en-US" dirty="0" smtClean="0">
                <a:solidFill>
                  <a:srgbClr val="FF0000"/>
                </a:solidFill>
              </a:rPr>
              <a:t>Architecture</a:t>
            </a:r>
            <a:endParaRPr lang="en-US" dirty="0"/>
          </a:p>
        </p:txBody>
      </p:sp>
      <p:sp>
        <p:nvSpPr>
          <p:cNvPr id="3" name="Content Placeholder 2"/>
          <p:cNvSpPr>
            <a:spLocks noGrp="1"/>
          </p:cNvSpPr>
          <p:nvPr>
            <p:ph idx="1"/>
          </p:nvPr>
        </p:nvSpPr>
        <p:spPr>
          <a:xfrm>
            <a:off x="334851" y="1390918"/>
            <a:ext cx="7147773" cy="5241702"/>
          </a:xfrm>
        </p:spPr>
        <p:txBody>
          <a:bodyPr>
            <a:normAutofit/>
          </a:bodyPr>
          <a:lstStyle/>
          <a:p>
            <a:r>
              <a:rPr lang="en-US" dirty="0" smtClean="0"/>
              <a:t>In general, a McCulloch-Pitts neuron Y may receive signals from any number of other neurons. </a:t>
            </a:r>
          </a:p>
          <a:p>
            <a:r>
              <a:rPr lang="en-US" dirty="0" smtClean="0"/>
              <a:t>Each connection path is either excitatory, with weight w &gt; 0, or </a:t>
            </a:r>
          </a:p>
          <a:p>
            <a:pPr marL="0" indent="0">
              <a:buNone/>
            </a:pPr>
            <a:r>
              <a:rPr lang="en-US" dirty="0" smtClean="0"/>
              <a:t>   inhibitory, with weight - p (p &gt; 0). </a:t>
            </a:r>
          </a:p>
          <a:p>
            <a:r>
              <a:rPr lang="en-US" dirty="0" smtClean="0"/>
              <a:t>For convenience, in Figure  we assume  there are n units, X1, . . . , X n, which send excitatory signals to unit Y, and m units, X </a:t>
            </a:r>
            <a:r>
              <a:rPr lang="en-US" baseline="-25000" dirty="0" smtClean="0"/>
              <a:t>n+1</a:t>
            </a:r>
            <a:r>
              <a:rPr lang="en-US" dirty="0" smtClean="0"/>
              <a:t>, . . . , X </a:t>
            </a:r>
            <a:r>
              <a:rPr lang="en-US" baseline="-25000" dirty="0" err="1" smtClean="0"/>
              <a:t>n+m</a:t>
            </a:r>
            <a:r>
              <a:rPr lang="en-US" dirty="0" smtClean="0"/>
              <a:t>, which send inhibitory signals. </a:t>
            </a:r>
          </a:p>
          <a:p>
            <a:r>
              <a:rPr lang="en-US" dirty="0" smtClean="0"/>
              <a:t>The activation function for unit Y is given</a:t>
            </a:r>
            <a:endParaRPr lang="en-US" dirty="0"/>
          </a:p>
        </p:txBody>
      </p:sp>
      <p:pic>
        <p:nvPicPr>
          <p:cNvPr id="4" name="Picture 3"/>
          <p:cNvPicPr>
            <a:picLocks noChangeAspect="1"/>
          </p:cNvPicPr>
          <p:nvPr/>
        </p:nvPicPr>
        <p:blipFill>
          <a:blip r:embed="rId2"/>
          <a:stretch>
            <a:fillRect/>
          </a:stretch>
        </p:blipFill>
        <p:spPr>
          <a:xfrm>
            <a:off x="7482624" y="1531244"/>
            <a:ext cx="4825285" cy="3924300"/>
          </a:xfrm>
          <a:prstGeom prst="rect">
            <a:avLst/>
          </a:prstGeom>
        </p:spPr>
      </p:pic>
    </p:spTree>
    <p:extLst>
      <p:ext uri="{BB962C8B-B14F-4D97-AF65-F5344CB8AC3E}">
        <p14:creationId xmlns:p14="http://schemas.microsoft.com/office/powerpoint/2010/main" val="4216256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Modelling AND, OR</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163526" y="1690688"/>
            <a:ext cx="8705850" cy="3562350"/>
          </a:xfrm>
          <a:prstGeom prst="rect">
            <a:avLst/>
          </a:prstGeom>
        </p:spPr>
      </p:pic>
    </p:spTree>
    <p:extLst>
      <p:ext uri="{BB962C8B-B14F-4D97-AF65-F5344CB8AC3E}">
        <p14:creationId xmlns:p14="http://schemas.microsoft.com/office/powerpoint/2010/main" val="761525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45" y="394157"/>
            <a:ext cx="10515600" cy="1325563"/>
          </a:xfrm>
        </p:spPr>
        <p:txBody>
          <a:bodyPr/>
          <a:lstStyle/>
          <a:p>
            <a:r>
              <a:rPr lang="en-US" dirty="0" smtClean="0">
                <a:solidFill>
                  <a:srgbClr val="FF0000"/>
                </a:solidFill>
              </a:rPr>
              <a:t>Modelling AND NOT</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7059903" y="1924508"/>
            <a:ext cx="4853055" cy="2505075"/>
          </a:xfrm>
          <a:prstGeom prst="rect">
            <a:avLst/>
          </a:prstGeom>
        </p:spPr>
      </p:pic>
      <p:pic>
        <p:nvPicPr>
          <p:cNvPr id="5" name="Picture 4"/>
          <p:cNvPicPr>
            <a:picLocks noChangeAspect="1"/>
          </p:cNvPicPr>
          <p:nvPr/>
        </p:nvPicPr>
        <p:blipFill>
          <a:blip r:embed="rId3"/>
          <a:stretch>
            <a:fillRect/>
          </a:stretch>
        </p:blipFill>
        <p:spPr>
          <a:xfrm>
            <a:off x="212368" y="1719720"/>
            <a:ext cx="6729345" cy="2914650"/>
          </a:xfrm>
          <a:prstGeom prst="rect">
            <a:avLst/>
          </a:prstGeom>
        </p:spPr>
      </p:pic>
    </p:spTree>
    <p:extLst>
      <p:ext uri="{BB962C8B-B14F-4D97-AF65-F5344CB8AC3E}">
        <p14:creationId xmlns:p14="http://schemas.microsoft.com/office/powerpoint/2010/main" val="7281916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Use of AND NOT in XOR</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904875" y="2145193"/>
            <a:ext cx="5191125" cy="466725"/>
          </a:xfrm>
          <a:prstGeom prst="rect">
            <a:avLst/>
          </a:prstGeom>
        </p:spPr>
      </p:pic>
      <p:pic>
        <p:nvPicPr>
          <p:cNvPr id="5" name="Picture 4"/>
          <p:cNvPicPr>
            <a:picLocks noChangeAspect="1"/>
          </p:cNvPicPr>
          <p:nvPr/>
        </p:nvPicPr>
        <p:blipFill>
          <a:blip r:embed="rId3"/>
          <a:stretch>
            <a:fillRect/>
          </a:stretch>
        </p:blipFill>
        <p:spPr>
          <a:xfrm>
            <a:off x="1268435" y="3465557"/>
            <a:ext cx="8058150" cy="2219325"/>
          </a:xfrm>
          <a:prstGeom prst="rect">
            <a:avLst/>
          </a:prstGeom>
        </p:spPr>
      </p:pic>
    </p:spTree>
    <p:extLst>
      <p:ext uri="{BB962C8B-B14F-4D97-AF65-F5344CB8AC3E}">
        <p14:creationId xmlns:p14="http://schemas.microsoft.com/office/powerpoint/2010/main" val="1511385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942"/>
            <a:ext cx="10515600" cy="909883"/>
          </a:xfrm>
        </p:spPr>
        <p:txBody>
          <a:bodyPr/>
          <a:lstStyle/>
          <a:p>
            <a:r>
              <a:rPr lang="en-US" dirty="0" smtClean="0">
                <a:solidFill>
                  <a:srgbClr val="FF0000"/>
                </a:solidFill>
              </a:rPr>
              <a:t>Some Activation Functions in </a:t>
            </a:r>
            <a:r>
              <a:rPr lang="en-US" dirty="0" err="1" smtClean="0">
                <a:solidFill>
                  <a:srgbClr val="FF0000"/>
                </a:solidFill>
              </a:rPr>
              <a:t>Matlab</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0" y="1275008"/>
            <a:ext cx="6457950" cy="5219700"/>
          </a:xfrm>
          <a:prstGeom prst="rect">
            <a:avLst/>
          </a:prstGeom>
        </p:spPr>
      </p:pic>
      <p:pic>
        <p:nvPicPr>
          <p:cNvPr id="5" name="Picture 4"/>
          <p:cNvPicPr>
            <a:picLocks noChangeAspect="1"/>
          </p:cNvPicPr>
          <p:nvPr/>
        </p:nvPicPr>
        <p:blipFill>
          <a:blip r:embed="rId3"/>
          <a:stretch>
            <a:fillRect/>
          </a:stretch>
        </p:blipFill>
        <p:spPr>
          <a:xfrm>
            <a:off x="6457950" y="1275008"/>
            <a:ext cx="5734050" cy="2209800"/>
          </a:xfrm>
          <a:prstGeom prst="rect">
            <a:avLst/>
          </a:prstGeom>
        </p:spPr>
      </p:pic>
    </p:spTree>
    <p:extLst>
      <p:ext uri="{BB962C8B-B14F-4D97-AF65-F5344CB8AC3E}">
        <p14:creationId xmlns:p14="http://schemas.microsoft.com/office/powerpoint/2010/main" val="32981866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1" y="-146182"/>
            <a:ext cx="11538397" cy="1133340"/>
          </a:xfrm>
        </p:spPr>
        <p:txBody>
          <a:bodyPr>
            <a:normAutofit fontScale="90000"/>
          </a:bodyPr>
          <a:lstStyle/>
          <a:p>
            <a:r>
              <a:rPr lang="en-US" dirty="0" smtClean="0">
                <a:solidFill>
                  <a:srgbClr val="FF0000"/>
                </a:solidFill>
              </a:rPr>
              <a:t>Architecture Notations in </a:t>
            </a:r>
            <a:r>
              <a:rPr lang="en-US" dirty="0" err="1" smtClean="0">
                <a:solidFill>
                  <a:srgbClr val="FF0000"/>
                </a:solidFill>
              </a:rPr>
              <a:t>Matlab</a:t>
            </a:r>
            <a:r>
              <a:rPr lang="en-US" dirty="0" smtClean="0">
                <a:solidFill>
                  <a:srgbClr val="FF0000"/>
                </a:solidFill>
              </a:rPr>
              <a:t/>
            </a:r>
            <a:br>
              <a:rPr lang="en-US" dirty="0" smtClean="0">
                <a:solidFill>
                  <a:srgbClr val="FF0000"/>
                </a:solidFill>
              </a:rPr>
            </a:br>
            <a:r>
              <a:rPr lang="en-US" dirty="0" smtClean="0">
                <a:solidFill>
                  <a:srgbClr val="FF0000"/>
                </a:solidFill>
              </a:rPr>
              <a:t>Multiple Input- Single Neuron</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20527" y="987158"/>
            <a:ext cx="6048375" cy="5753100"/>
          </a:xfrm>
          <a:prstGeom prst="rect">
            <a:avLst/>
          </a:prstGeom>
        </p:spPr>
      </p:pic>
      <p:pic>
        <p:nvPicPr>
          <p:cNvPr id="9" name="Picture 8"/>
          <p:cNvPicPr>
            <a:picLocks noChangeAspect="1"/>
          </p:cNvPicPr>
          <p:nvPr/>
        </p:nvPicPr>
        <p:blipFill>
          <a:blip r:embed="rId3"/>
          <a:stretch>
            <a:fillRect/>
          </a:stretch>
        </p:blipFill>
        <p:spPr>
          <a:xfrm>
            <a:off x="5810250" y="1634858"/>
            <a:ext cx="6381750" cy="4457700"/>
          </a:xfrm>
          <a:prstGeom prst="rect">
            <a:avLst/>
          </a:prstGeom>
        </p:spPr>
      </p:pic>
    </p:spTree>
    <p:extLst>
      <p:ext uri="{BB962C8B-B14F-4D97-AF65-F5344CB8AC3E}">
        <p14:creationId xmlns:p14="http://schemas.microsoft.com/office/powerpoint/2010/main" val="3221088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81" y="146185"/>
            <a:ext cx="10515600" cy="1325563"/>
          </a:xfrm>
        </p:spPr>
        <p:txBody>
          <a:bodyPr/>
          <a:lstStyle/>
          <a:p>
            <a:r>
              <a:rPr lang="en-US" dirty="0" smtClean="0">
                <a:solidFill>
                  <a:srgbClr val="FF0000"/>
                </a:solidFill>
              </a:rPr>
              <a:t>Architecture of NN (Cont..)</a:t>
            </a:r>
            <a:endParaRPr lang="en-US" dirty="0"/>
          </a:p>
        </p:txBody>
      </p:sp>
      <p:pic>
        <p:nvPicPr>
          <p:cNvPr id="4" name="Content Placeholder 3"/>
          <p:cNvPicPr>
            <a:picLocks noGrp="1" noChangeAspect="1"/>
          </p:cNvPicPr>
          <p:nvPr>
            <p:ph idx="1"/>
          </p:nvPr>
        </p:nvPicPr>
        <p:blipFill>
          <a:blip r:embed="rId2"/>
          <a:stretch>
            <a:fillRect/>
          </a:stretch>
        </p:blipFill>
        <p:spPr>
          <a:xfrm>
            <a:off x="6449096" y="2018808"/>
            <a:ext cx="5742904" cy="4351338"/>
          </a:xfrm>
          <a:prstGeom prst="rect">
            <a:avLst/>
          </a:prstGeom>
        </p:spPr>
      </p:pic>
      <p:sp>
        <p:nvSpPr>
          <p:cNvPr id="7" name="Content Placeholder 2"/>
          <p:cNvSpPr txBox="1">
            <a:spLocks/>
          </p:cNvSpPr>
          <p:nvPr/>
        </p:nvSpPr>
        <p:spPr>
          <a:xfrm>
            <a:off x="218940" y="1596980"/>
            <a:ext cx="5712854" cy="495836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Equivalently, the number of layers in the net can be defined to be the number of layers of weighted interconnect links between the slabs of neurons. </a:t>
            </a:r>
          </a:p>
          <a:p>
            <a:pPr algn="just"/>
            <a:r>
              <a:rPr lang="en-US" dirty="0" smtClean="0"/>
              <a:t>This view is motivated by the fact that the weights in a net contain extremely important information. The net shown in Figure 1.5 has two layers of weights.</a:t>
            </a:r>
          </a:p>
          <a:p>
            <a:pPr algn="just"/>
            <a:r>
              <a:rPr lang="en-US" dirty="0" smtClean="0"/>
              <a:t>The net illustrated in Figure 1.5 consists of input units, output units, and one hidden unit (a unit that is neither an input unit nor an output unit).</a:t>
            </a:r>
            <a:endParaRPr lang="en-US" dirty="0"/>
          </a:p>
        </p:txBody>
      </p:sp>
    </p:spTree>
    <p:extLst>
      <p:ext uri="{BB962C8B-B14F-4D97-AF65-F5344CB8AC3E}">
        <p14:creationId xmlns:p14="http://schemas.microsoft.com/office/powerpoint/2010/main" val="3807198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13" y="94668"/>
            <a:ext cx="11167995" cy="1128825"/>
          </a:xfrm>
        </p:spPr>
        <p:txBody>
          <a:bodyPr>
            <a:normAutofit fontScale="90000"/>
          </a:bodyPr>
          <a:lstStyle/>
          <a:p>
            <a:r>
              <a:rPr lang="en-US" dirty="0">
                <a:solidFill>
                  <a:srgbClr val="FF0000"/>
                </a:solidFill>
              </a:rPr>
              <a:t>Architecture Notations in </a:t>
            </a:r>
            <a:r>
              <a:rPr lang="en-US" dirty="0" err="1">
                <a:solidFill>
                  <a:srgbClr val="FF0000"/>
                </a:solidFill>
              </a:rPr>
              <a:t>Matlab</a:t>
            </a:r>
            <a:r>
              <a:rPr lang="en-US" dirty="0">
                <a:solidFill>
                  <a:srgbClr val="FF0000"/>
                </a:solidFill>
              </a:rPr>
              <a:t/>
            </a:r>
            <a:br>
              <a:rPr lang="en-US" dirty="0">
                <a:solidFill>
                  <a:srgbClr val="FF0000"/>
                </a:solidFill>
              </a:rPr>
            </a:br>
            <a:r>
              <a:rPr lang="en-US" i="1" dirty="0">
                <a:solidFill>
                  <a:srgbClr val="FF0000"/>
                </a:solidFill>
              </a:rPr>
              <a:t>Multiple</a:t>
            </a:r>
            <a:r>
              <a:rPr lang="en-US" dirty="0">
                <a:solidFill>
                  <a:srgbClr val="FF0000"/>
                </a:solidFill>
              </a:rPr>
              <a:t> </a:t>
            </a:r>
            <a:r>
              <a:rPr lang="en-US" dirty="0" smtClean="0">
                <a:solidFill>
                  <a:srgbClr val="FF0000"/>
                </a:solidFill>
              </a:rPr>
              <a:t>Inputs – </a:t>
            </a:r>
            <a:r>
              <a:rPr lang="en-US" i="1" dirty="0" smtClean="0">
                <a:solidFill>
                  <a:srgbClr val="FF0000"/>
                </a:solidFill>
              </a:rPr>
              <a:t>Single</a:t>
            </a:r>
            <a:r>
              <a:rPr lang="en-US" dirty="0" smtClean="0">
                <a:solidFill>
                  <a:srgbClr val="FF0000"/>
                </a:solidFill>
              </a:rPr>
              <a:t> layer of </a:t>
            </a:r>
            <a:r>
              <a:rPr lang="en-US" i="1" dirty="0" smtClean="0">
                <a:solidFill>
                  <a:srgbClr val="FF0000"/>
                </a:solidFill>
              </a:rPr>
              <a:t>Multiple</a:t>
            </a:r>
            <a:r>
              <a:rPr lang="en-US" dirty="0" smtClean="0">
                <a:solidFill>
                  <a:srgbClr val="FF0000"/>
                </a:solidFill>
              </a:rPr>
              <a:t> neurons</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0" y="1098259"/>
            <a:ext cx="5962650" cy="5657850"/>
          </a:xfrm>
          <a:prstGeom prst="rect">
            <a:avLst/>
          </a:prstGeom>
        </p:spPr>
      </p:pic>
      <p:pic>
        <p:nvPicPr>
          <p:cNvPr id="5" name="Picture 4"/>
          <p:cNvPicPr>
            <a:picLocks noChangeAspect="1"/>
          </p:cNvPicPr>
          <p:nvPr/>
        </p:nvPicPr>
        <p:blipFill>
          <a:blip r:embed="rId3"/>
          <a:stretch>
            <a:fillRect/>
          </a:stretch>
        </p:blipFill>
        <p:spPr>
          <a:xfrm>
            <a:off x="6181725" y="1223493"/>
            <a:ext cx="6010275" cy="5810250"/>
          </a:xfrm>
          <a:prstGeom prst="rect">
            <a:avLst/>
          </a:prstGeom>
        </p:spPr>
      </p:pic>
    </p:spTree>
    <p:extLst>
      <p:ext uri="{BB962C8B-B14F-4D97-AF65-F5344CB8AC3E}">
        <p14:creationId xmlns:p14="http://schemas.microsoft.com/office/powerpoint/2010/main" val="1401959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2" y="-51515"/>
            <a:ext cx="11223938" cy="1325563"/>
          </a:xfrm>
        </p:spPr>
        <p:txBody>
          <a:bodyPr>
            <a:normAutofit fontScale="90000"/>
          </a:bodyPr>
          <a:lstStyle/>
          <a:p>
            <a:r>
              <a:rPr lang="en-US" dirty="0">
                <a:solidFill>
                  <a:srgbClr val="FF0000"/>
                </a:solidFill>
              </a:rPr>
              <a:t>Architecture Notations in </a:t>
            </a:r>
            <a:r>
              <a:rPr lang="en-US" dirty="0" err="1">
                <a:solidFill>
                  <a:srgbClr val="FF0000"/>
                </a:solidFill>
              </a:rPr>
              <a:t>Matlab</a:t>
            </a:r>
            <a:r>
              <a:rPr lang="en-US" dirty="0">
                <a:solidFill>
                  <a:srgbClr val="FF0000"/>
                </a:solidFill>
              </a:rPr>
              <a:t/>
            </a:r>
            <a:br>
              <a:rPr lang="en-US" dirty="0">
                <a:solidFill>
                  <a:srgbClr val="FF0000"/>
                </a:solidFill>
              </a:rPr>
            </a:br>
            <a:r>
              <a:rPr lang="en-US" i="1" dirty="0">
                <a:solidFill>
                  <a:srgbClr val="FF0000"/>
                </a:solidFill>
              </a:rPr>
              <a:t>Multiple</a:t>
            </a:r>
            <a:r>
              <a:rPr lang="en-US" dirty="0">
                <a:solidFill>
                  <a:srgbClr val="FF0000"/>
                </a:solidFill>
              </a:rPr>
              <a:t> </a:t>
            </a:r>
            <a:r>
              <a:rPr lang="en-US" dirty="0" smtClean="0">
                <a:solidFill>
                  <a:srgbClr val="FF0000"/>
                </a:solidFill>
              </a:rPr>
              <a:t>Inputs –</a:t>
            </a:r>
            <a:r>
              <a:rPr lang="en-US" i="1" dirty="0" smtClean="0">
                <a:solidFill>
                  <a:srgbClr val="FF0000"/>
                </a:solidFill>
              </a:rPr>
              <a:t>Multiple</a:t>
            </a:r>
            <a:r>
              <a:rPr lang="en-US" dirty="0" smtClean="0">
                <a:solidFill>
                  <a:srgbClr val="FF0000"/>
                </a:solidFill>
              </a:rPr>
              <a:t> layers </a:t>
            </a:r>
            <a:r>
              <a:rPr lang="en-US" dirty="0">
                <a:solidFill>
                  <a:srgbClr val="FF0000"/>
                </a:solidFill>
              </a:rPr>
              <a:t>of </a:t>
            </a:r>
            <a:r>
              <a:rPr lang="en-US" i="1" dirty="0" smtClean="0">
                <a:solidFill>
                  <a:srgbClr val="FF0000"/>
                </a:solidFill>
              </a:rPr>
              <a:t> Multiple </a:t>
            </a:r>
            <a:r>
              <a:rPr lang="en-US" dirty="0" smtClean="0">
                <a:solidFill>
                  <a:srgbClr val="FF0000"/>
                </a:solidFill>
              </a:rPr>
              <a:t> </a:t>
            </a:r>
            <a:r>
              <a:rPr lang="en-US" dirty="0">
                <a:solidFill>
                  <a:srgbClr val="FF0000"/>
                </a:solidFill>
              </a:rPr>
              <a:t>neurons</a:t>
            </a:r>
          </a:p>
        </p:txBody>
      </p:sp>
      <p:pic>
        <p:nvPicPr>
          <p:cNvPr id="4" name="Picture 3"/>
          <p:cNvPicPr>
            <a:picLocks noChangeAspect="1"/>
          </p:cNvPicPr>
          <p:nvPr/>
        </p:nvPicPr>
        <p:blipFill>
          <a:blip r:embed="rId2"/>
          <a:stretch>
            <a:fillRect/>
          </a:stretch>
        </p:blipFill>
        <p:spPr>
          <a:xfrm>
            <a:off x="0" y="1274048"/>
            <a:ext cx="6399727" cy="3905250"/>
          </a:xfrm>
          <a:prstGeom prst="rect">
            <a:avLst/>
          </a:prstGeom>
        </p:spPr>
      </p:pic>
      <p:pic>
        <p:nvPicPr>
          <p:cNvPr id="6" name="Picture 5"/>
          <p:cNvPicPr>
            <a:picLocks noChangeAspect="1"/>
          </p:cNvPicPr>
          <p:nvPr/>
        </p:nvPicPr>
        <p:blipFill>
          <a:blip r:embed="rId3"/>
          <a:stretch>
            <a:fillRect/>
          </a:stretch>
        </p:blipFill>
        <p:spPr>
          <a:xfrm>
            <a:off x="6399728" y="1274047"/>
            <a:ext cx="5951112" cy="3336589"/>
          </a:xfrm>
          <a:prstGeom prst="rect">
            <a:avLst/>
          </a:prstGeom>
        </p:spPr>
      </p:pic>
    </p:spTree>
    <p:extLst>
      <p:ext uri="{BB962C8B-B14F-4D97-AF65-F5344CB8AC3E}">
        <p14:creationId xmlns:p14="http://schemas.microsoft.com/office/powerpoint/2010/main" val="1890046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Architecture of NN (Cont..)</a:t>
            </a:r>
            <a:endParaRPr lang="en-US" dirty="0"/>
          </a:p>
        </p:txBody>
      </p:sp>
      <p:sp>
        <p:nvSpPr>
          <p:cNvPr id="3" name="Content Placeholder 2"/>
          <p:cNvSpPr>
            <a:spLocks noGrp="1"/>
          </p:cNvSpPr>
          <p:nvPr>
            <p:ph idx="1"/>
          </p:nvPr>
        </p:nvSpPr>
        <p:spPr>
          <a:xfrm>
            <a:off x="838200" y="1468192"/>
            <a:ext cx="6412606" cy="4997001"/>
          </a:xfrm>
        </p:spPr>
        <p:txBody>
          <a:bodyPr>
            <a:normAutofit/>
          </a:bodyPr>
          <a:lstStyle/>
          <a:p>
            <a:pPr algn="just"/>
            <a:r>
              <a:rPr lang="en-US" dirty="0" smtClean="0"/>
              <a:t>The single-layer and multilayer nets illustrated in Figures 1.4 and 1.5 are examples of </a:t>
            </a:r>
            <a:r>
              <a:rPr lang="en-US" dirty="0" err="1" smtClean="0"/>
              <a:t>feedforward</a:t>
            </a:r>
            <a:r>
              <a:rPr lang="en-US" dirty="0" smtClean="0"/>
              <a:t> nets-nets in which the signals flow from the input units to the output units, in a forward direction. </a:t>
            </a:r>
          </a:p>
          <a:p>
            <a:r>
              <a:rPr lang="en-US" dirty="0" smtClean="0"/>
              <a:t>The fully interconnected competitive net in </a:t>
            </a:r>
            <a:r>
              <a:rPr lang="en-US" smtClean="0"/>
              <a:t>Figure 1.6 </a:t>
            </a:r>
            <a:r>
              <a:rPr lang="en-US" dirty="0" smtClean="0"/>
              <a:t>is an example of a </a:t>
            </a:r>
            <a:r>
              <a:rPr lang="en-US" b="1" dirty="0" smtClean="0"/>
              <a:t>recurrent net</a:t>
            </a:r>
            <a:r>
              <a:rPr lang="en-US" dirty="0" smtClean="0"/>
              <a:t>, in which there are closed-loop signal paths from a unit back to itself.</a:t>
            </a:r>
            <a:endParaRPr lang="en-US" dirty="0"/>
          </a:p>
        </p:txBody>
      </p:sp>
      <p:pic>
        <p:nvPicPr>
          <p:cNvPr id="4" name="Picture 3"/>
          <p:cNvPicPr>
            <a:picLocks noChangeAspect="1"/>
          </p:cNvPicPr>
          <p:nvPr/>
        </p:nvPicPr>
        <p:blipFill>
          <a:blip r:embed="rId2"/>
          <a:stretch>
            <a:fillRect/>
          </a:stretch>
        </p:blipFill>
        <p:spPr>
          <a:xfrm>
            <a:off x="7250806" y="1198473"/>
            <a:ext cx="4340180" cy="3360648"/>
          </a:xfrm>
          <a:prstGeom prst="rect">
            <a:avLst/>
          </a:prstGeom>
        </p:spPr>
      </p:pic>
    </p:spTree>
    <p:extLst>
      <p:ext uri="{BB962C8B-B14F-4D97-AF65-F5344CB8AC3E}">
        <p14:creationId xmlns:p14="http://schemas.microsoft.com/office/powerpoint/2010/main" val="3700547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Architecture of NN (Cont..)</a:t>
            </a:r>
            <a:endParaRPr lang="en-US" dirty="0"/>
          </a:p>
        </p:txBody>
      </p:sp>
      <p:sp>
        <p:nvSpPr>
          <p:cNvPr id="3" name="Content Placeholder 2"/>
          <p:cNvSpPr>
            <a:spLocks noGrp="1"/>
          </p:cNvSpPr>
          <p:nvPr>
            <p:ph idx="1"/>
          </p:nvPr>
        </p:nvSpPr>
        <p:spPr>
          <a:xfrm>
            <a:off x="838200" y="1825625"/>
            <a:ext cx="6451242" cy="4351338"/>
          </a:xfrm>
        </p:spPr>
        <p:txBody>
          <a:bodyPr>
            <a:normAutofit fontScale="85000" lnSpcReduction="20000"/>
          </a:bodyPr>
          <a:lstStyle/>
          <a:p>
            <a:pPr algn="just"/>
            <a:r>
              <a:rPr lang="en-US" dirty="0" smtClean="0"/>
              <a:t>When we applied a net that was trained to classify the input signal into one of the output categories, A, B, C, D, E, J, or K, </a:t>
            </a:r>
          </a:p>
          <a:p>
            <a:pPr algn="just"/>
            <a:r>
              <a:rPr lang="en-US" dirty="0" smtClean="0"/>
              <a:t>The net sometimes responded that the signal was both a C and a K, or both an E and a K, or both a J and a K. </a:t>
            </a:r>
          </a:p>
          <a:p>
            <a:pPr algn="just"/>
            <a:r>
              <a:rPr lang="en-US" dirty="0" smtClean="0"/>
              <a:t>In circumstances such as this, in which we know that only one of several neurons should respond, we can include additional structure in the network so that the net is forced to make a  decision as to which one unit will respond. The mechanism by which this is achieved is called </a:t>
            </a:r>
            <a:r>
              <a:rPr lang="en-US" b="1" dirty="0" smtClean="0"/>
              <a:t>competition</a:t>
            </a:r>
            <a:r>
              <a:rPr lang="en-US" dirty="0" smtClean="0"/>
              <a:t>.</a:t>
            </a:r>
          </a:p>
          <a:p>
            <a:pPr algn="just"/>
            <a:r>
              <a:rPr lang="en-US" dirty="0" smtClean="0"/>
              <a:t>This type of neural network is known as </a:t>
            </a:r>
            <a:r>
              <a:rPr lang="en-US" b="1" dirty="0" smtClean="0"/>
              <a:t>competitive neural network</a:t>
            </a:r>
            <a:r>
              <a:rPr lang="en-US" dirty="0" smtClean="0"/>
              <a:t>.</a:t>
            </a:r>
            <a:endParaRPr lang="en-US" dirty="0"/>
          </a:p>
        </p:txBody>
      </p:sp>
      <p:pic>
        <p:nvPicPr>
          <p:cNvPr id="4" name="Picture 3"/>
          <p:cNvPicPr>
            <a:picLocks noChangeAspect="1"/>
          </p:cNvPicPr>
          <p:nvPr/>
        </p:nvPicPr>
        <p:blipFill>
          <a:blip r:embed="rId2"/>
          <a:stretch>
            <a:fillRect/>
          </a:stretch>
        </p:blipFill>
        <p:spPr>
          <a:xfrm>
            <a:off x="7658636" y="2301651"/>
            <a:ext cx="4533364" cy="3193223"/>
          </a:xfrm>
          <a:prstGeom prst="rect">
            <a:avLst/>
          </a:prstGeom>
        </p:spPr>
      </p:pic>
    </p:spTree>
    <p:extLst>
      <p:ext uri="{BB962C8B-B14F-4D97-AF65-F5344CB8AC3E}">
        <p14:creationId xmlns:p14="http://schemas.microsoft.com/office/powerpoint/2010/main" val="693804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Architecture of NN (Cont..)</a:t>
            </a:r>
            <a:endParaRPr lang="en-US" dirty="0"/>
          </a:p>
        </p:txBody>
      </p:sp>
      <p:sp>
        <p:nvSpPr>
          <p:cNvPr id="3" name="Content Placeholder 2"/>
          <p:cNvSpPr>
            <a:spLocks noGrp="1"/>
          </p:cNvSpPr>
          <p:nvPr>
            <p:ph idx="1"/>
          </p:nvPr>
        </p:nvSpPr>
        <p:spPr>
          <a:xfrm>
            <a:off x="838200" y="1825625"/>
            <a:ext cx="7095186" cy="4351338"/>
          </a:xfrm>
        </p:spPr>
        <p:txBody>
          <a:bodyPr>
            <a:normAutofit fontScale="92500" lnSpcReduction="20000"/>
          </a:bodyPr>
          <a:lstStyle/>
          <a:p>
            <a:pPr algn="just"/>
            <a:r>
              <a:rPr lang="en-US" dirty="0" smtClean="0"/>
              <a:t>Winner Take All. As the name suggests, only one neuron in the competing group will have a nonzero output signal when the competition is completed. A specific competitive net that performs Winner-Take-All competition is the MAXNET.</a:t>
            </a:r>
          </a:p>
          <a:p>
            <a:pPr algn="just"/>
            <a:r>
              <a:rPr lang="en-US" dirty="0" smtClean="0"/>
              <a:t>MAXNET [Lippmann, 1987] is a specific example of a neural net based on competition. It can be used as a subnet to pick the node whose input is the largest.</a:t>
            </a:r>
          </a:p>
          <a:p>
            <a:pPr algn="just"/>
            <a:r>
              <a:rPr lang="en-US" dirty="0" smtClean="0"/>
              <a:t>The m nodes in this subnet are completely interconnected, with symmetric weights. There is no training algorithm for the MAXNET; the weights are fixed.</a:t>
            </a:r>
            <a:endParaRPr lang="en-US" dirty="0"/>
          </a:p>
        </p:txBody>
      </p:sp>
      <p:pic>
        <p:nvPicPr>
          <p:cNvPr id="4" name="Picture 3"/>
          <p:cNvPicPr>
            <a:picLocks noChangeAspect="1"/>
          </p:cNvPicPr>
          <p:nvPr/>
        </p:nvPicPr>
        <p:blipFill>
          <a:blip r:embed="rId2"/>
          <a:stretch>
            <a:fillRect/>
          </a:stretch>
        </p:blipFill>
        <p:spPr>
          <a:xfrm>
            <a:off x="7933386" y="2134226"/>
            <a:ext cx="3803561" cy="3193223"/>
          </a:xfrm>
          <a:prstGeom prst="rect">
            <a:avLst/>
          </a:prstGeom>
        </p:spPr>
      </p:pic>
    </p:spTree>
    <p:extLst>
      <p:ext uri="{BB962C8B-B14F-4D97-AF65-F5344CB8AC3E}">
        <p14:creationId xmlns:p14="http://schemas.microsoft.com/office/powerpoint/2010/main" val="2467594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35" y="207023"/>
            <a:ext cx="10515600" cy="1325563"/>
          </a:xfrm>
        </p:spPr>
        <p:txBody>
          <a:bodyPr/>
          <a:lstStyle/>
          <a:p>
            <a:r>
              <a:rPr lang="en-US" dirty="0" smtClean="0">
                <a:solidFill>
                  <a:srgbClr val="FF0000"/>
                </a:solidFill>
              </a:rPr>
              <a:t>Supervised Learning</a:t>
            </a:r>
            <a:endParaRPr lang="en-US" dirty="0">
              <a:solidFill>
                <a:srgbClr val="FF0000"/>
              </a:solidFill>
            </a:endParaRPr>
          </a:p>
        </p:txBody>
      </p:sp>
      <p:sp>
        <p:nvSpPr>
          <p:cNvPr id="3" name="Content Placeholder 2"/>
          <p:cNvSpPr>
            <a:spLocks noGrp="1"/>
          </p:cNvSpPr>
          <p:nvPr>
            <p:ph idx="1"/>
          </p:nvPr>
        </p:nvSpPr>
        <p:spPr>
          <a:xfrm>
            <a:off x="476518" y="1532586"/>
            <a:ext cx="10877282" cy="5061397"/>
          </a:xfrm>
        </p:spPr>
        <p:txBody>
          <a:bodyPr>
            <a:normAutofit/>
          </a:bodyPr>
          <a:lstStyle/>
          <a:p>
            <a:pPr algn="just"/>
            <a:r>
              <a:rPr lang="en-US" dirty="0" smtClean="0"/>
              <a:t>The most typical neural net setting, training is accomplished by presenting a sequence of training vectors, or patterns, each with an associated target output vector. The weights are then adjusted according to a learning algorithm.</a:t>
            </a:r>
          </a:p>
          <a:p>
            <a:r>
              <a:rPr lang="en-US" dirty="0" smtClean="0"/>
              <a:t>This process is known as </a:t>
            </a:r>
            <a:r>
              <a:rPr lang="en-US" b="1" dirty="0" smtClean="0"/>
              <a:t>supervised training</a:t>
            </a:r>
            <a:r>
              <a:rPr lang="en-US" dirty="0" smtClean="0"/>
              <a:t>.</a:t>
            </a:r>
          </a:p>
          <a:p>
            <a:pPr algn="just"/>
            <a:r>
              <a:rPr lang="en-US" dirty="0" smtClean="0"/>
              <a:t>Some of the simplest (and historically earliest) neural nets are designed to perform pattern classification, i.e., to classify an input vector as either belonging or not belonging to a given category. </a:t>
            </a:r>
          </a:p>
          <a:p>
            <a:pPr algn="just"/>
            <a:r>
              <a:rPr lang="en-US" dirty="0" smtClean="0"/>
              <a:t>In this type of neural net, the output is a bivalent element, say, either 1 (if the input vector belongs to the category) or – 1 (if it does not belong).</a:t>
            </a:r>
            <a:endParaRPr lang="en-US" dirty="0"/>
          </a:p>
        </p:txBody>
      </p:sp>
    </p:spTree>
    <p:extLst>
      <p:ext uri="{BB962C8B-B14F-4D97-AF65-F5344CB8AC3E}">
        <p14:creationId xmlns:p14="http://schemas.microsoft.com/office/powerpoint/2010/main" val="1648411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5945"/>
          </a:xfrm>
        </p:spPr>
        <p:txBody>
          <a:bodyPr/>
          <a:lstStyle/>
          <a:p>
            <a:r>
              <a:rPr lang="en-US" dirty="0" smtClean="0">
                <a:solidFill>
                  <a:srgbClr val="FF0000"/>
                </a:solidFill>
              </a:rPr>
              <a:t>Supervised Learning (Cont..)</a:t>
            </a:r>
            <a:endParaRPr lang="en-US" dirty="0">
              <a:solidFill>
                <a:srgbClr val="FF0000"/>
              </a:solidFill>
            </a:endParaRPr>
          </a:p>
        </p:txBody>
      </p:sp>
      <p:sp>
        <p:nvSpPr>
          <p:cNvPr id="3" name="Content Placeholder 2"/>
          <p:cNvSpPr>
            <a:spLocks noGrp="1"/>
          </p:cNvSpPr>
          <p:nvPr>
            <p:ph idx="1"/>
          </p:nvPr>
        </p:nvSpPr>
        <p:spPr>
          <a:xfrm>
            <a:off x="838200" y="1481070"/>
            <a:ext cx="10515600" cy="4695893"/>
          </a:xfrm>
        </p:spPr>
        <p:txBody>
          <a:bodyPr>
            <a:normAutofit lnSpcReduction="10000"/>
          </a:bodyPr>
          <a:lstStyle/>
          <a:p>
            <a:r>
              <a:rPr lang="en-US" dirty="0" smtClean="0"/>
              <a:t>Pattern association is another special form of a mapping problem, one in which the desired output is not just a “yes” or “no,” but rather a pattern. </a:t>
            </a:r>
          </a:p>
          <a:p>
            <a:r>
              <a:rPr lang="en-US" dirty="0" smtClean="0"/>
              <a:t>A neural net that is trained to associate a set of input vectors with a corresponding set of output vectors is called an </a:t>
            </a:r>
            <a:r>
              <a:rPr lang="en-US" b="1" dirty="0" smtClean="0"/>
              <a:t>associative memory</a:t>
            </a:r>
            <a:r>
              <a:rPr lang="en-US" dirty="0" smtClean="0"/>
              <a:t>. </a:t>
            </a:r>
          </a:p>
          <a:p>
            <a:r>
              <a:rPr lang="en-US" dirty="0" smtClean="0"/>
              <a:t>If the desired output vector is the same as the input vector, the net is an </a:t>
            </a:r>
            <a:r>
              <a:rPr lang="en-US" b="1" dirty="0" err="1" smtClean="0"/>
              <a:t>autoassociative</a:t>
            </a:r>
            <a:r>
              <a:rPr lang="en-US" b="1" dirty="0" smtClean="0"/>
              <a:t> memory</a:t>
            </a:r>
            <a:r>
              <a:rPr lang="en-US" dirty="0" smtClean="0"/>
              <a:t>; if the output target vector is different from the input vector, the net is a </a:t>
            </a:r>
            <a:r>
              <a:rPr lang="en-US" b="1" dirty="0" err="1" smtClean="0"/>
              <a:t>heteroassociative</a:t>
            </a:r>
            <a:r>
              <a:rPr lang="en-US" b="1" dirty="0" smtClean="0"/>
              <a:t> memory</a:t>
            </a:r>
            <a:r>
              <a:rPr lang="en-US" dirty="0" smtClean="0"/>
              <a:t>. </a:t>
            </a:r>
          </a:p>
          <a:p>
            <a:r>
              <a:rPr lang="en-US" dirty="0" smtClean="0"/>
              <a:t>After training, an associative memory can recall a stored pattern when it is given an input vector that is sufficiently similar to a vector it has learned.</a:t>
            </a:r>
          </a:p>
        </p:txBody>
      </p:sp>
    </p:spTree>
    <p:extLst>
      <p:ext uri="{BB962C8B-B14F-4D97-AF65-F5344CB8AC3E}">
        <p14:creationId xmlns:p14="http://schemas.microsoft.com/office/powerpoint/2010/main" val="1305021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Supervised Learning (Cont..)</a:t>
            </a:r>
            <a:endParaRPr lang="en-US" dirty="0"/>
          </a:p>
        </p:txBody>
      </p:sp>
      <p:sp>
        <p:nvSpPr>
          <p:cNvPr id="3" name="Content Placeholder 2"/>
          <p:cNvSpPr>
            <a:spLocks noGrp="1"/>
          </p:cNvSpPr>
          <p:nvPr>
            <p:ph idx="1"/>
          </p:nvPr>
        </p:nvSpPr>
        <p:spPr/>
        <p:txBody>
          <a:bodyPr>
            <a:normAutofit/>
          </a:bodyPr>
          <a:lstStyle/>
          <a:p>
            <a:r>
              <a:rPr lang="en-US" dirty="0" smtClean="0"/>
              <a:t>The single-layer nets can be used as pattern classification nets and  pattern association nets and they  use different types of supervised training, e.g., the </a:t>
            </a:r>
            <a:r>
              <a:rPr lang="en-US" dirty="0" err="1" smtClean="0"/>
              <a:t>Hebb</a:t>
            </a:r>
            <a:r>
              <a:rPr lang="en-US" dirty="0" smtClean="0"/>
              <a:t> rule or the delta rule. </a:t>
            </a:r>
          </a:p>
          <a:p>
            <a:r>
              <a:rPr lang="en-US" dirty="0" err="1" smtClean="0"/>
              <a:t>Backpropagation</a:t>
            </a:r>
            <a:r>
              <a:rPr lang="en-US" dirty="0" smtClean="0"/>
              <a:t> (the generalized delta rule) is used to train the multilayer nets </a:t>
            </a:r>
          </a:p>
          <a:p>
            <a:r>
              <a:rPr lang="en-US" dirty="0" smtClean="0"/>
              <a:t>Other forms of supervised learning are used for some of the nets in are learning vector quantization (LVQ) and </a:t>
            </a:r>
            <a:r>
              <a:rPr lang="en-US" dirty="0" err="1" smtClean="0"/>
              <a:t>counterpropagation</a:t>
            </a:r>
            <a:endParaRPr lang="en-US" dirty="0"/>
          </a:p>
        </p:txBody>
      </p:sp>
    </p:spTree>
    <p:extLst>
      <p:ext uri="{BB962C8B-B14F-4D97-AF65-F5344CB8AC3E}">
        <p14:creationId xmlns:p14="http://schemas.microsoft.com/office/powerpoint/2010/main" val="4224832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1905</Words>
  <Application>Microsoft Office PowerPoint</Application>
  <PresentationFormat>Widescreen</PresentationFormat>
  <Paragraphs>104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NN Architecture, Learning Types, Activation Functions and McCulloch-Pitts Neuron</vt:lpstr>
      <vt:lpstr>Architecture of NN</vt:lpstr>
      <vt:lpstr>Architecture of NN (Cont..)</vt:lpstr>
      <vt:lpstr>Architecture of NN (Cont..)</vt:lpstr>
      <vt:lpstr>Architecture of NN (Cont..)</vt:lpstr>
      <vt:lpstr>Architecture of NN (Cont..)</vt:lpstr>
      <vt:lpstr>Supervised Learning</vt:lpstr>
      <vt:lpstr>Supervised Learning (Cont..)</vt:lpstr>
      <vt:lpstr>Supervised Learning (Cont..)</vt:lpstr>
      <vt:lpstr>Unsupervised Learning </vt:lpstr>
      <vt:lpstr>Matrix Multiplication For Calculation of Net Output</vt:lpstr>
      <vt:lpstr>Matrix Multiplication For Calculation of Net Output with Bias</vt:lpstr>
      <vt:lpstr>Biases and Thresholds</vt:lpstr>
      <vt:lpstr>The role of Bias or Threshold</vt:lpstr>
      <vt:lpstr>The role of Bias or Threshold (Cont..)</vt:lpstr>
      <vt:lpstr>The Role of Bias or Threshold (Cont..)</vt:lpstr>
      <vt:lpstr>Common Activation Functions</vt:lpstr>
      <vt:lpstr>Common Activation Functions (Cont..)</vt:lpstr>
      <vt:lpstr>Common Activation Functions (Cont..)</vt:lpstr>
      <vt:lpstr>Common Activation Functions (Cont..)</vt:lpstr>
      <vt:lpstr>Common Activation Functions (Cont..)</vt:lpstr>
      <vt:lpstr>When  Neural Nets Began: THE McCULLOCH-PITTS Neuron</vt:lpstr>
      <vt:lpstr>When  Neural Nets Began: THE McCULLOCH-PITTS Neuron (cont..)</vt:lpstr>
      <vt:lpstr>THE McCULLOCH-PITTS Architecture</vt:lpstr>
      <vt:lpstr>Modelling AND, OR</vt:lpstr>
      <vt:lpstr>Modelling AND NOT</vt:lpstr>
      <vt:lpstr>Use of AND NOT in XOR</vt:lpstr>
      <vt:lpstr>Some Activation Functions in Matlab</vt:lpstr>
      <vt:lpstr>Architecture Notations in Matlab Multiple Input- Single Neuron</vt:lpstr>
      <vt:lpstr>Architecture Notations in Matlab Multiple Inputs – Single layer of Multiple neurons</vt:lpstr>
      <vt:lpstr>Architecture Notations in Matlab Multiple Inputs –Multiple layers of  Multiple  neurons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36</cp:revision>
  <dcterms:created xsi:type="dcterms:W3CDTF">2018-02-05T05:23:20Z</dcterms:created>
  <dcterms:modified xsi:type="dcterms:W3CDTF">2018-06-20T10:11:28Z</dcterms:modified>
</cp:coreProperties>
</file>