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74" r:id="rId8"/>
    <p:sldId id="260" r:id="rId9"/>
    <p:sldId id="261" r:id="rId10"/>
    <p:sldId id="262" r:id="rId11"/>
    <p:sldId id="263" r:id="rId12"/>
    <p:sldId id="264" r:id="rId13"/>
    <p:sldId id="269" r:id="rId14"/>
    <p:sldId id="275" r:id="rId15"/>
    <p:sldId id="276" r:id="rId16"/>
    <p:sldId id="267" r:id="rId17"/>
    <p:sldId id="265" r:id="rId18"/>
    <p:sldId id="266" r:id="rId19"/>
    <p:sldId id="268"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65425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04152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98973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0943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73FFDC-7F71-486A-BCE4-B7BEA86D97AF}"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52781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73FFDC-7F71-486A-BCE4-B7BEA86D97AF}"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7250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73FFDC-7F71-486A-BCE4-B7BEA86D97AF}"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5469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73FFDC-7F71-486A-BCE4-B7BEA86D97AF}"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89430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3FFDC-7F71-486A-BCE4-B7BEA86D97AF}"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74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8653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91762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3FFDC-7F71-486A-BCE4-B7BEA86D97AF}" type="datetimeFigureOut">
              <a:rPr lang="en-US" smtClean="0"/>
              <a:t>6/27/2018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40FF9-6B57-4A5B-B058-9B7A3FEC3F33}" type="slidenum">
              <a:rPr lang="en-US" smtClean="0"/>
              <a:t>‹#›</a:t>
            </a:fld>
            <a:endParaRPr lang="en-US"/>
          </a:p>
        </p:txBody>
      </p:sp>
    </p:spTree>
    <p:extLst>
      <p:ext uri="{BB962C8B-B14F-4D97-AF65-F5344CB8AC3E}">
        <p14:creationId xmlns:p14="http://schemas.microsoft.com/office/powerpoint/2010/main" val="12396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Hebbian</a:t>
            </a:r>
            <a:r>
              <a:rPr lang="en-US" dirty="0" smtClean="0"/>
              <a:t> Learning</a:t>
            </a:r>
            <a:endParaRPr lang="en-US" dirty="0"/>
          </a:p>
        </p:txBody>
      </p:sp>
      <p:sp>
        <p:nvSpPr>
          <p:cNvPr id="3" name="Subtitle 2"/>
          <p:cNvSpPr>
            <a:spLocks noGrp="1"/>
          </p:cNvSpPr>
          <p:nvPr>
            <p:ph type="subTitle" idx="1"/>
          </p:nvPr>
        </p:nvSpPr>
        <p:spPr/>
        <p:txBody>
          <a:bodyPr/>
          <a:lstStyle/>
          <a:p>
            <a:r>
              <a:rPr lang="en-US" dirty="0" smtClean="0"/>
              <a:t>Instructor: Dr. Mohammad </a:t>
            </a:r>
            <a:r>
              <a:rPr lang="en-US" dirty="0" err="1" smtClean="0"/>
              <a:t>Rashedur</a:t>
            </a:r>
            <a:r>
              <a:rPr lang="en-US" dirty="0" smtClean="0"/>
              <a:t> Rahman</a:t>
            </a:r>
            <a:endParaRPr lang="en-US" dirty="0"/>
          </a:p>
        </p:txBody>
      </p:sp>
    </p:spTree>
    <p:extLst>
      <p:ext uri="{BB962C8B-B14F-4D97-AF65-F5344CB8AC3E}">
        <p14:creationId xmlns:p14="http://schemas.microsoft.com/office/powerpoint/2010/main" val="14074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01" y="365125"/>
            <a:ext cx="11788549" cy="1083665"/>
          </a:xfrm>
        </p:spPr>
        <p:txBody>
          <a:bodyPr>
            <a:normAutofit/>
          </a:bodyPr>
          <a:lstStyle/>
          <a:p>
            <a:r>
              <a:rPr lang="en-US" sz="4000" dirty="0" err="1" smtClean="0">
                <a:solidFill>
                  <a:srgbClr val="FF0000"/>
                </a:solidFill>
              </a:rPr>
              <a:t>Hebb</a:t>
            </a:r>
            <a:r>
              <a:rPr lang="en-US" sz="4000" dirty="0" smtClean="0">
                <a:solidFill>
                  <a:srgbClr val="FF0000"/>
                </a:solidFill>
              </a:rPr>
              <a:t> Net Learning for AND with Bipolar Signal (1,-1)</a:t>
            </a:r>
            <a:endParaRPr lang="en-US" sz="40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473652" y="1917978"/>
            <a:ext cx="3629025" cy="2124075"/>
          </a:xfrm>
          <a:prstGeom prst="rect">
            <a:avLst/>
          </a:prstGeom>
        </p:spPr>
      </p:pic>
      <p:pic>
        <p:nvPicPr>
          <p:cNvPr id="5" name="Picture 4"/>
          <p:cNvPicPr>
            <a:picLocks noChangeAspect="1"/>
          </p:cNvPicPr>
          <p:nvPr/>
        </p:nvPicPr>
        <p:blipFill>
          <a:blip r:embed="rId3"/>
          <a:stretch>
            <a:fillRect/>
          </a:stretch>
        </p:blipFill>
        <p:spPr>
          <a:xfrm>
            <a:off x="399617" y="4042053"/>
            <a:ext cx="5834930" cy="2733675"/>
          </a:xfrm>
          <a:prstGeom prst="rect">
            <a:avLst/>
          </a:prstGeom>
        </p:spPr>
      </p:pic>
      <p:pic>
        <p:nvPicPr>
          <p:cNvPr id="6" name="Picture 5"/>
          <p:cNvPicPr>
            <a:picLocks noChangeAspect="1"/>
          </p:cNvPicPr>
          <p:nvPr/>
        </p:nvPicPr>
        <p:blipFill>
          <a:blip r:embed="rId4"/>
          <a:stretch>
            <a:fillRect/>
          </a:stretch>
        </p:blipFill>
        <p:spPr>
          <a:xfrm>
            <a:off x="6096000" y="1111034"/>
            <a:ext cx="5924550" cy="2677196"/>
          </a:xfrm>
          <a:prstGeom prst="rect">
            <a:avLst/>
          </a:prstGeom>
        </p:spPr>
      </p:pic>
    </p:spTree>
    <p:extLst>
      <p:ext uri="{BB962C8B-B14F-4D97-AF65-F5344CB8AC3E}">
        <p14:creationId xmlns:p14="http://schemas.microsoft.com/office/powerpoint/2010/main" val="172012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Hebb</a:t>
            </a:r>
            <a:r>
              <a:rPr lang="en-US" dirty="0" smtClean="0">
                <a:solidFill>
                  <a:srgbClr val="FF0000"/>
                </a:solidFill>
              </a:rPr>
              <a:t> Net Learning for AND with Bipolar Signal (1,-1) (Cont..)</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endParaRPr lang="en-US" dirty="0"/>
          </a:p>
        </p:txBody>
      </p:sp>
      <p:sp>
        <p:nvSpPr>
          <p:cNvPr id="4" name="TextBox 3"/>
          <p:cNvSpPr txBox="1"/>
          <p:nvPr/>
        </p:nvSpPr>
        <p:spPr>
          <a:xfrm>
            <a:off x="838200" y="1690688"/>
            <a:ext cx="4166875" cy="369332"/>
          </a:xfrm>
          <a:prstGeom prst="rect">
            <a:avLst/>
          </a:prstGeom>
          <a:noFill/>
        </p:spPr>
        <p:txBody>
          <a:bodyPr wrap="square" rtlCol="0">
            <a:spAutoFit/>
          </a:bodyPr>
          <a:lstStyle/>
          <a:p>
            <a:r>
              <a:rPr lang="en-US" dirty="0" smtClean="0"/>
              <a:t>Presenting second Input will give</a:t>
            </a:r>
            <a:endParaRPr lang="en-US" dirty="0"/>
          </a:p>
        </p:txBody>
      </p:sp>
      <p:pic>
        <p:nvPicPr>
          <p:cNvPr id="5" name="Picture 4"/>
          <p:cNvPicPr>
            <a:picLocks noChangeAspect="1"/>
          </p:cNvPicPr>
          <p:nvPr/>
        </p:nvPicPr>
        <p:blipFill>
          <a:blip r:embed="rId2"/>
          <a:stretch>
            <a:fillRect/>
          </a:stretch>
        </p:blipFill>
        <p:spPr>
          <a:xfrm>
            <a:off x="838200" y="2074757"/>
            <a:ext cx="5586351" cy="2514600"/>
          </a:xfrm>
          <a:prstGeom prst="rect">
            <a:avLst/>
          </a:prstGeom>
        </p:spPr>
      </p:pic>
      <p:pic>
        <p:nvPicPr>
          <p:cNvPr id="6" name="Picture 5"/>
          <p:cNvPicPr>
            <a:picLocks noChangeAspect="1"/>
          </p:cNvPicPr>
          <p:nvPr/>
        </p:nvPicPr>
        <p:blipFill>
          <a:blip r:embed="rId3"/>
          <a:stretch>
            <a:fillRect/>
          </a:stretch>
        </p:blipFill>
        <p:spPr>
          <a:xfrm>
            <a:off x="6250998" y="2108994"/>
            <a:ext cx="5102802" cy="3514725"/>
          </a:xfrm>
          <a:prstGeom prst="rect">
            <a:avLst/>
          </a:prstGeom>
        </p:spPr>
      </p:pic>
    </p:spTree>
    <p:extLst>
      <p:ext uri="{BB962C8B-B14F-4D97-AF65-F5344CB8AC3E}">
        <p14:creationId xmlns:p14="http://schemas.microsoft.com/office/powerpoint/2010/main" val="15565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60" y="365125"/>
            <a:ext cx="10997540" cy="1325563"/>
          </a:xfrm>
        </p:spPr>
        <p:txBody>
          <a:bodyPr/>
          <a:lstStyle/>
          <a:p>
            <a:r>
              <a:rPr lang="en-US" dirty="0" err="1" smtClean="0">
                <a:solidFill>
                  <a:srgbClr val="FF0000"/>
                </a:solidFill>
              </a:rPr>
              <a:t>Hebb</a:t>
            </a:r>
            <a:r>
              <a:rPr lang="en-US" dirty="0" smtClean="0">
                <a:solidFill>
                  <a:srgbClr val="FF0000"/>
                </a:solidFill>
              </a:rPr>
              <a:t> Net Learning for AND with Bipolar Signal (1,-1) (Cont..)</a:t>
            </a:r>
            <a:endParaRPr lang="en-US" dirty="0"/>
          </a:p>
        </p:txBody>
      </p:sp>
      <p:sp>
        <p:nvSpPr>
          <p:cNvPr id="4" name="Content Placeholder 3"/>
          <p:cNvSpPr txBox="1">
            <a:spLocks noGrp="1"/>
          </p:cNvSpPr>
          <p:nvPr>
            <p:ph idx="1"/>
          </p:nvPr>
        </p:nvSpPr>
        <p:spPr>
          <a:xfrm>
            <a:off x="838200" y="1825625"/>
            <a:ext cx="10515600" cy="480131"/>
          </a:xfrm>
          <a:prstGeom prst="rect">
            <a:avLst/>
          </a:prstGeom>
          <a:noFill/>
        </p:spPr>
        <p:txBody>
          <a:bodyPr wrap="square" rtlCol="0">
            <a:spAutoFit/>
          </a:bodyPr>
          <a:lstStyle/>
          <a:p>
            <a:pPr marL="0" indent="0">
              <a:buNone/>
            </a:pPr>
            <a:r>
              <a:rPr lang="en-US" dirty="0" smtClean="0"/>
              <a:t>Presenting Third Input will give</a:t>
            </a:r>
            <a:endParaRPr lang="en-US" dirty="0"/>
          </a:p>
        </p:txBody>
      </p:sp>
      <p:pic>
        <p:nvPicPr>
          <p:cNvPr id="5" name="Picture 4"/>
          <p:cNvPicPr>
            <a:picLocks noChangeAspect="1"/>
          </p:cNvPicPr>
          <p:nvPr/>
        </p:nvPicPr>
        <p:blipFill>
          <a:blip r:embed="rId2"/>
          <a:stretch>
            <a:fillRect/>
          </a:stretch>
        </p:blipFill>
        <p:spPr>
          <a:xfrm>
            <a:off x="510947" y="2440693"/>
            <a:ext cx="6305489" cy="1800225"/>
          </a:xfrm>
          <a:prstGeom prst="rect">
            <a:avLst/>
          </a:prstGeom>
        </p:spPr>
      </p:pic>
      <p:pic>
        <p:nvPicPr>
          <p:cNvPr id="6" name="Picture 5"/>
          <p:cNvPicPr>
            <a:picLocks noChangeAspect="1"/>
          </p:cNvPicPr>
          <p:nvPr/>
        </p:nvPicPr>
        <p:blipFill>
          <a:blip r:embed="rId3"/>
          <a:stretch>
            <a:fillRect/>
          </a:stretch>
        </p:blipFill>
        <p:spPr>
          <a:xfrm>
            <a:off x="612382" y="4749820"/>
            <a:ext cx="5907171" cy="1609725"/>
          </a:xfrm>
          <a:prstGeom prst="rect">
            <a:avLst/>
          </a:prstGeom>
        </p:spPr>
      </p:pic>
      <p:sp>
        <p:nvSpPr>
          <p:cNvPr id="8" name="Content Placeholder 3"/>
          <p:cNvSpPr txBox="1">
            <a:spLocks/>
          </p:cNvSpPr>
          <p:nvPr/>
        </p:nvSpPr>
        <p:spPr>
          <a:xfrm>
            <a:off x="510947" y="4240918"/>
            <a:ext cx="10515600" cy="48013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Presenting Last Input will give</a:t>
            </a:r>
            <a:endParaRPr lang="en-US" dirty="0"/>
          </a:p>
        </p:txBody>
      </p:sp>
      <p:pic>
        <p:nvPicPr>
          <p:cNvPr id="9" name="Picture 8"/>
          <p:cNvPicPr>
            <a:picLocks noChangeAspect="1"/>
          </p:cNvPicPr>
          <p:nvPr/>
        </p:nvPicPr>
        <p:blipFill>
          <a:blip r:embed="rId4"/>
          <a:stretch>
            <a:fillRect/>
          </a:stretch>
        </p:blipFill>
        <p:spPr>
          <a:xfrm>
            <a:off x="2790144" y="6439656"/>
            <a:ext cx="1647825" cy="323850"/>
          </a:xfrm>
          <a:prstGeom prst="rect">
            <a:avLst/>
          </a:prstGeom>
        </p:spPr>
      </p:pic>
      <p:pic>
        <p:nvPicPr>
          <p:cNvPr id="10" name="Picture 9"/>
          <p:cNvPicPr>
            <a:picLocks noChangeAspect="1"/>
          </p:cNvPicPr>
          <p:nvPr/>
        </p:nvPicPr>
        <p:blipFill>
          <a:blip r:embed="rId5"/>
          <a:stretch>
            <a:fillRect/>
          </a:stretch>
        </p:blipFill>
        <p:spPr>
          <a:xfrm>
            <a:off x="6709248" y="2065690"/>
            <a:ext cx="5257800" cy="4086225"/>
          </a:xfrm>
          <a:prstGeom prst="rect">
            <a:avLst/>
          </a:prstGeom>
        </p:spPr>
      </p:pic>
    </p:spTree>
    <p:extLst>
      <p:ext uri="{BB962C8B-B14F-4D97-AF65-F5344CB8AC3E}">
        <p14:creationId xmlns:p14="http://schemas.microsoft.com/office/powerpoint/2010/main" val="443087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94456"/>
            <a:ext cx="10515600" cy="1325563"/>
          </a:xfrm>
        </p:spPr>
        <p:txBody>
          <a:bodyPr/>
          <a:lstStyle/>
          <a:p>
            <a:r>
              <a:rPr lang="en-US" dirty="0" err="1" smtClean="0">
                <a:solidFill>
                  <a:srgbClr val="FF0000"/>
                </a:solidFill>
              </a:rPr>
              <a:t>Hebb</a:t>
            </a:r>
            <a:r>
              <a:rPr lang="en-US" dirty="0" smtClean="0">
                <a:solidFill>
                  <a:srgbClr val="FF0000"/>
                </a:solidFill>
              </a:rPr>
              <a:t> Net is Like Linear </a:t>
            </a:r>
            <a:r>
              <a:rPr lang="en-US" dirty="0" err="1" smtClean="0">
                <a:solidFill>
                  <a:srgbClr val="FF0000"/>
                </a:solidFill>
              </a:rPr>
              <a:t>Associator</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8336" y="1690688"/>
            <a:ext cx="5438775" cy="4048125"/>
          </a:xfrm>
          <a:prstGeom prst="rect">
            <a:avLst/>
          </a:prstGeom>
        </p:spPr>
      </p:pic>
      <p:pic>
        <p:nvPicPr>
          <p:cNvPr id="3" name="Picture 2"/>
          <p:cNvPicPr>
            <a:picLocks noChangeAspect="1"/>
          </p:cNvPicPr>
          <p:nvPr/>
        </p:nvPicPr>
        <p:blipFill>
          <a:blip r:embed="rId3"/>
          <a:stretch>
            <a:fillRect/>
          </a:stretch>
        </p:blipFill>
        <p:spPr>
          <a:xfrm>
            <a:off x="4048663" y="1569277"/>
            <a:ext cx="7829550" cy="4981575"/>
          </a:xfrm>
          <a:prstGeom prst="rect">
            <a:avLst/>
          </a:prstGeom>
        </p:spPr>
      </p:pic>
    </p:spTree>
    <p:extLst>
      <p:ext uri="{BB962C8B-B14F-4D97-AF65-F5344CB8AC3E}">
        <p14:creationId xmlns:p14="http://schemas.microsoft.com/office/powerpoint/2010/main" val="134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072" y="26719"/>
            <a:ext cx="10515600" cy="1325563"/>
          </a:xfrm>
        </p:spPr>
        <p:txBody>
          <a:bodyPr/>
          <a:lstStyle/>
          <a:p>
            <a:r>
              <a:rPr lang="en-US" dirty="0" smtClean="0">
                <a:solidFill>
                  <a:srgbClr val="FF0000"/>
                </a:solidFill>
              </a:rPr>
              <a:t>Performance Analysis of </a:t>
            </a:r>
            <a:r>
              <a:rPr lang="en-US" dirty="0" err="1" smtClean="0">
                <a:solidFill>
                  <a:srgbClr val="FF0000"/>
                </a:solidFill>
              </a:rPr>
              <a:t>Hebb</a:t>
            </a:r>
            <a:r>
              <a:rPr lang="en-US" dirty="0" smtClean="0">
                <a:solidFill>
                  <a:srgbClr val="FF0000"/>
                </a:solidFill>
              </a:rPr>
              <a:t> Net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04552" y="1204174"/>
            <a:ext cx="10509161" cy="5409127"/>
          </a:xfrm>
          <a:prstGeom prst="rect">
            <a:avLst/>
          </a:prstGeom>
        </p:spPr>
      </p:pic>
    </p:spTree>
    <p:extLst>
      <p:ext uri="{BB962C8B-B14F-4D97-AF65-F5344CB8AC3E}">
        <p14:creationId xmlns:p14="http://schemas.microsoft.com/office/powerpoint/2010/main" val="3386040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236336"/>
            <a:ext cx="10515600" cy="1325563"/>
          </a:xfrm>
        </p:spPr>
        <p:txBody>
          <a:bodyPr/>
          <a:lstStyle/>
          <a:p>
            <a:r>
              <a:rPr lang="en-US" b="1" dirty="0" smtClean="0">
                <a:solidFill>
                  <a:srgbClr val="FF0000"/>
                </a:solidFill>
              </a:rPr>
              <a:t>An example of Orthonormal Input Pattern</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596980" y="1890019"/>
            <a:ext cx="6276321" cy="4703963"/>
          </a:xfrm>
          <a:prstGeom prst="rect">
            <a:avLst/>
          </a:prstGeom>
        </p:spPr>
      </p:pic>
    </p:spTree>
    <p:extLst>
      <p:ext uri="{BB962C8B-B14F-4D97-AF65-F5344CB8AC3E}">
        <p14:creationId xmlns:p14="http://schemas.microsoft.com/office/powerpoint/2010/main" val="18431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Apple Banana Example (Not Orthonormal)</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413164" y="2020094"/>
            <a:ext cx="9132123" cy="3962400"/>
          </a:xfrm>
          <a:prstGeom prst="rect">
            <a:avLst/>
          </a:prstGeom>
        </p:spPr>
      </p:pic>
    </p:spTree>
    <p:extLst>
      <p:ext uri="{BB962C8B-B14F-4D97-AF65-F5344CB8AC3E}">
        <p14:creationId xmlns:p14="http://schemas.microsoft.com/office/powerpoint/2010/main" val="2601743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Pseudo-Inverse Rule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09403" y="1891506"/>
            <a:ext cx="9039472" cy="4219575"/>
          </a:xfrm>
          <a:prstGeom prst="rect">
            <a:avLst/>
          </a:prstGeom>
        </p:spPr>
      </p:pic>
    </p:spTree>
    <p:extLst>
      <p:ext uri="{BB962C8B-B14F-4D97-AF65-F5344CB8AC3E}">
        <p14:creationId xmlns:p14="http://schemas.microsoft.com/office/powerpoint/2010/main" val="835560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Pseudo-Inverse Rule (Cont..)</a:t>
            </a:r>
            <a:endParaRPr lang="en-US" dirty="0"/>
          </a:p>
        </p:txBody>
      </p:sp>
      <p:pic>
        <p:nvPicPr>
          <p:cNvPr id="4" name="Picture 3"/>
          <p:cNvPicPr>
            <a:picLocks noChangeAspect="1"/>
          </p:cNvPicPr>
          <p:nvPr/>
        </p:nvPicPr>
        <p:blipFill>
          <a:blip r:embed="rId2"/>
          <a:stretch>
            <a:fillRect/>
          </a:stretch>
        </p:blipFill>
        <p:spPr>
          <a:xfrm>
            <a:off x="1480951" y="1458119"/>
            <a:ext cx="8114311" cy="5086350"/>
          </a:xfrm>
          <a:prstGeom prst="rect">
            <a:avLst/>
          </a:prstGeom>
        </p:spPr>
      </p:pic>
    </p:spTree>
    <p:extLst>
      <p:ext uri="{BB962C8B-B14F-4D97-AF65-F5344CB8AC3E}">
        <p14:creationId xmlns:p14="http://schemas.microsoft.com/office/powerpoint/2010/main" val="664086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Apple- Banana Example with </a:t>
            </a:r>
            <a:r>
              <a:rPr lang="en-US" dirty="0" err="1" smtClean="0">
                <a:solidFill>
                  <a:srgbClr val="FF0000"/>
                </a:solidFill>
              </a:rPr>
              <a:t>Pesudoinverse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981325" y="1972469"/>
            <a:ext cx="6229350" cy="4057650"/>
          </a:xfrm>
          <a:prstGeom prst="rect">
            <a:avLst/>
          </a:prstGeom>
        </p:spPr>
      </p:pic>
    </p:spTree>
    <p:extLst>
      <p:ext uri="{BB962C8B-B14F-4D97-AF65-F5344CB8AC3E}">
        <p14:creationId xmlns:p14="http://schemas.microsoft.com/office/powerpoint/2010/main" val="603336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Hebb’s</a:t>
            </a:r>
            <a:r>
              <a:rPr lang="en-US" dirty="0" smtClean="0">
                <a:solidFill>
                  <a:srgbClr val="FF0000"/>
                </a:solidFill>
              </a:rPr>
              <a:t> Postulate</a:t>
            </a:r>
            <a:r>
              <a:rPr lang="en-US" dirty="0" smtClean="0"/>
              <a:t/>
            </a:r>
            <a:br>
              <a:rPr lang="en-US" dirty="0" smtClean="0"/>
            </a:br>
            <a:endParaRPr lang="en-US" dirty="0"/>
          </a:p>
        </p:txBody>
      </p:sp>
      <p:sp>
        <p:nvSpPr>
          <p:cNvPr id="3" name="Content Placeholder 2"/>
          <p:cNvSpPr>
            <a:spLocks noGrp="1"/>
          </p:cNvSpPr>
          <p:nvPr>
            <p:ph idx="1"/>
          </p:nvPr>
        </p:nvSpPr>
        <p:spPr>
          <a:xfrm>
            <a:off x="838200" y="1403796"/>
            <a:ext cx="10515600" cy="5061397"/>
          </a:xfrm>
        </p:spPr>
        <p:txBody>
          <a:bodyPr/>
          <a:lstStyle/>
          <a:p>
            <a:pPr marL="0" indent="0" algn="just">
              <a:buNone/>
            </a:pPr>
            <a:r>
              <a:rPr lang="en-US" dirty="0" smtClean="0"/>
              <a:t>“When an axon of cell A is near enough to excite a cell B and repeatedly or persistently takes part in firing it, some growth process or metabolic change takes place in one or both cells such that A’s efficiency, as one of the cells firing B, is increased.”</a:t>
            </a:r>
          </a:p>
          <a:p>
            <a:pPr marL="0" indent="0" algn="r">
              <a:buNone/>
            </a:pPr>
            <a:r>
              <a:rPr lang="en-US" dirty="0" smtClean="0"/>
              <a:t>D. O. </a:t>
            </a:r>
            <a:r>
              <a:rPr lang="en-US" dirty="0" err="1" smtClean="0"/>
              <a:t>Hebb</a:t>
            </a:r>
            <a:r>
              <a:rPr lang="en-US" dirty="0" smtClean="0"/>
              <a:t>, 1949</a:t>
            </a:r>
          </a:p>
          <a:p>
            <a:endParaRPr lang="en-US" dirty="0"/>
          </a:p>
        </p:txBody>
      </p:sp>
      <p:pic>
        <p:nvPicPr>
          <p:cNvPr id="4" name="Picture 3"/>
          <p:cNvPicPr>
            <a:picLocks noChangeAspect="1"/>
          </p:cNvPicPr>
          <p:nvPr/>
        </p:nvPicPr>
        <p:blipFill>
          <a:blip r:embed="rId2"/>
          <a:stretch>
            <a:fillRect/>
          </a:stretch>
        </p:blipFill>
        <p:spPr>
          <a:xfrm>
            <a:off x="2953755" y="3311816"/>
            <a:ext cx="5743575" cy="3248025"/>
          </a:xfrm>
          <a:prstGeom prst="rect">
            <a:avLst/>
          </a:prstGeom>
        </p:spPr>
      </p:pic>
    </p:spTree>
    <p:extLst>
      <p:ext uri="{BB962C8B-B14F-4D97-AF65-F5344CB8AC3E}">
        <p14:creationId xmlns:p14="http://schemas.microsoft.com/office/powerpoint/2010/main" val="363305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94669"/>
            <a:ext cx="11552349" cy="1325563"/>
          </a:xfrm>
        </p:spPr>
        <p:txBody>
          <a:bodyPr/>
          <a:lstStyle/>
          <a:p>
            <a:r>
              <a:rPr lang="en-US" dirty="0" smtClean="0">
                <a:solidFill>
                  <a:srgbClr val="FF0000"/>
                </a:solidFill>
              </a:rPr>
              <a:t>Application of </a:t>
            </a:r>
            <a:r>
              <a:rPr lang="en-US" dirty="0" err="1" smtClean="0">
                <a:solidFill>
                  <a:srgbClr val="FF0000"/>
                </a:solidFill>
              </a:rPr>
              <a:t>Hebb</a:t>
            </a:r>
            <a:r>
              <a:rPr lang="en-US" dirty="0" smtClean="0">
                <a:solidFill>
                  <a:srgbClr val="FF0000"/>
                </a:solidFill>
              </a:rPr>
              <a:t> Rule in Pattern Recognition</a:t>
            </a:r>
            <a:endParaRPr lang="en-US" dirty="0">
              <a:solidFill>
                <a:srgbClr val="FF0000"/>
              </a:solidFill>
            </a:endParaRPr>
          </a:p>
        </p:txBody>
      </p:sp>
      <p:sp>
        <p:nvSpPr>
          <p:cNvPr id="3" name="Content Placeholder 2"/>
          <p:cNvSpPr>
            <a:spLocks noGrp="1"/>
          </p:cNvSpPr>
          <p:nvPr>
            <p:ph idx="1"/>
          </p:nvPr>
        </p:nvSpPr>
        <p:spPr>
          <a:xfrm>
            <a:off x="193182" y="1519707"/>
            <a:ext cx="11874321" cy="4657256"/>
          </a:xfrm>
        </p:spPr>
        <p:txBody>
          <a:bodyPr>
            <a:normAutofit lnSpcReduction="10000"/>
          </a:bodyPr>
          <a:lstStyle/>
          <a:p>
            <a:r>
              <a:rPr lang="en-US" dirty="0"/>
              <a:t>Now let’s see how we might use the </a:t>
            </a:r>
            <a:r>
              <a:rPr lang="en-US" dirty="0" err="1"/>
              <a:t>Hebb</a:t>
            </a:r>
            <a:r>
              <a:rPr lang="en-US" dirty="0"/>
              <a:t> rule on a practical, </a:t>
            </a:r>
            <a:r>
              <a:rPr lang="en-US" dirty="0" smtClean="0"/>
              <a:t>although greatly </a:t>
            </a:r>
            <a:r>
              <a:rPr lang="en-US" dirty="0"/>
              <a:t>oversimplified, pattern recognition problem. </a:t>
            </a:r>
            <a:endParaRPr lang="en-US" dirty="0" smtClean="0"/>
          </a:p>
          <a:p>
            <a:pPr marL="0" indent="0">
              <a:buNone/>
            </a:pPr>
            <a:endParaRPr lang="en-US" dirty="0" smtClean="0"/>
          </a:p>
          <a:p>
            <a:r>
              <a:rPr lang="en-US" dirty="0" smtClean="0"/>
              <a:t>For </a:t>
            </a:r>
            <a:r>
              <a:rPr lang="en-US" dirty="0"/>
              <a:t>this problem </a:t>
            </a:r>
            <a:r>
              <a:rPr lang="en-US" dirty="0" smtClean="0"/>
              <a:t>we will </a:t>
            </a:r>
            <a:r>
              <a:rPr lang="en-US" dirty="0"/>
              <a:t>use a special type of associative memory — the </a:t>
            </a:r>
            <a:r>
              <a:rPr lang="en-US" i="1" dirty="0" err="1"/>
              <a:t>autoassociative</a:t>
            </a:r>
            <a:r>
              <a:rPr lang="en-US" dirty="0"/>
              <a:t> memory</a:t>
            </a:r>
            <a:r>
              <a:rPr lang="en-US" dirty="0" smtClean="0"/>
              <a:t>.</a:t>
            </a:r>
          </a:p>
          <a:p>
            <a:pPr marL="0" indent="0">
              <a:buNone/>
            </a:pPr>
            <a:endParaRPr lang="en-US" dirty="0"/>
          </a:p>
          <a:p>
            <a:r>
              <a:rPr lang="en-US" dirty="0"/>
              <a:t>In an </a:t>
            </a:r>
            <a:r>
              <a:rPr lang="en-US" i="1" dirty="0" err="1"/>
              <a:t>autoassociative</a:t>
            </a:r>
            <a:r>
              <a:rPr lang="en-US" i="1" dirty="0"/>
              <a:t> memory </a:t>
            </a:r>
            <a:r>
              <a:rPr lang="en-US" dirty="0"/>
              <a:t>the desired output vector is equal to </a:t>
            </a:r>
            <a:r>
              <a:rPr lang="en-US" dirty="0" smtClean="0"/>
              <a:t>the input </a:t>
            </a:r>
            <a:r>
              <a:rPr lang="en-US" dirty="0"/>
              <a:t>vector (</a:t>
            </a:r>
            <a:r>
              <a:rPr lang="en-US" dirty="0" err="1" smtClean="0"/>
              <a:t>i.e.t</a:t>
            </a:r>
            <a:r>
              <a:rPr lang="en-US" baseline="-25000" dirty="0" err="1" smtClean="0"/>
              <a:t>q</a:t>
            </a:r>
            <a:r>
              <a:rPr lang="en-US" dirty="0" smtClean="0"/>
              <a:t>=</a:t>
            </a:r>
            <a:r>
              <a:rPr lang="en-US" dirty="0" err="1" smtClean="0"/>
              <a:t>p</a:t>
            </a:r>
            <a:r>
              <a:rPr lang="en-US" baseline="-25000" dirty="0" err="1" smtClean="0"/>
              <a:t>q</a:t>
            </a:r>
            <a:r>
              <a:rPr lang="en-US" dirty="0" smtClean="0"/>
              <a:t>, </a:t>
            </a:r>
            <a:r>
              <a:rPr lang="en-US" dirty="0"/>
              <a:t>). </a:t>
            </a:r>
            <a:r>
              <a:rPr lang="en-US" dirty="0" smtClean="0"/>
              <a:t/>
            </a:r>
            <a:br>
              <a:rPr lang="en-US" dirty="0" smtClean="0"/>
            </a:br>
            <a:endParaRPr lang="en-US" dirty="0" smtClean="0"/>
          </a:p>
          <a:p>
            <a:r>
              <a:rPr lang="en-US" dirty="0" smtClean="0"/>
              <a:t>We </a:t>
            </a:r>
            <a:r>
              <a:rPr lang="en-US" dirty="0"/>
              <a:t>will use an </a:t>
            </a:r>
            <a:r>
              <a:rPr lang="en-US" dirty="0" err="1"/>
              <a:t>autoassociative</a:t>
            </a:r>
            <a:r>
              <a:rPr lang="en-US" dirty="0"/>
              <a:t> memory to </a:t>
            </a:r>
            <a:r>
              <a:rPr lang="en-US" dirty="0" smtClean="0"/>
              <a:t>store a </a:t>
            </a:r>
            <a:r>
              <a:rPr lang="en-US" dirty="0"/>
              <a:t>set of patterns and then to recall these patterns, even when </a:t>
            </a:r>
            <a:r>
              <a:rPr lang="en-US" dirty="0" smtClean="0"/>
              <a:t>corrupted patterns </a:t>
            </a:r>
            <a:r>
              <a:rPr lang="en-US" dirty="0"/>
              <a:t>are provided as input.</a:t>
            </a:r>
          </a:p>
        </p:txBody>
      </p:sp>
    </p:spTree>
    <p:extLst>
      <p:ext uri="{BB962C8B-B14F-4D97-AF65-F5344CB8AC3E}">
        <p14:creationId xmlns:p14="http://schemas.microsoft.com/office/powerpoint/2010/main" val="319421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94367"/>
            <a:ext cx="11912958" cy="1496321"/>
          </a:xfrm>
        </p:spPr>
        <p:txBody>
          <a:bodyPr>
            <a:normAutofit/>
          </a:bodyPr>
          <a:lstStyle/>
          <a:p>
            <a:r>
              <a:rPr lang="en-US" sz="4000" dirty="0">
                <a:solidFill>
                  <a:srgbClr val="FF0000"/>
                </a:solidFill>
              </a:rPr>
              <a:t>Application of </a:t>
            </a:r>
            <a:r>
              <a:rPr lang="en-US" sz="4000" dirty="0" err="1">
                <a:solidFill>
                  <a:srgbClr val="FF0000"/>
                </a:solidFill>
              </a:rPr>
              <a:t>Hebb</a:t>
            </a:r>
            <a:r>
              <a:rPr lang="en-US" sz="4000" dirty="0">
                <a:solidFill>
                  <a:srgbClr val="FF0000"/>
                </a:solidFill>
              </a:rPr>
              <a:t> Rule in Pattern </a:t>
            </a:r>
            <a:r>
              <a:rPr lang="en-US" sz="4000" dirty="0" smtClean="0">
                <a:solidFill>
                  <a:srgbClr val="FF0000"/>
                </a:solidFill>
              </a:rPr>
              <a:t>Recognition (Cont..)</a:t>
            </a:r>
            <a:endParaRPr lang="en-US" sz="4000" dirty="0">
              <a:solidFill>
                <a:srgbClr val="FF0000"/>
              </a:solidFill>
            </a:endParaRPr>
          </a:p>
        </p:txBody>
      </p:sp>
      <p:sp>
        <p:nvSpPr>
          <p:cNvPr id="3" name="Content Placeholder 2"/>
          <p:cNvSpPr>
            <a:spLocks noGrp="1"/>
          </p:cNvSpPr>
          <p:nvPr>
            <p:ph idx="1"/>
          </p:nvPr>
        </p:nvSpPr>
        <p:spPr>
          <a:xfrm>
            <a:off x="683654" y="1349106"/>
            <a:ext cx="10515600" cy="5399423"/>
          </a:xfrm>
        </p:spPr>
        <p:txBody>
          <a:bodyPr>
            <a:normAutofit/>
          </a:bodyPr>
          <a:lstStyle/>
          <a:p>
            <a:r>
              <a:rPr lang="en-US" dirty="0"/>
              <a:t>The patterns we want to store are shown to the left. (Since we are </a:t>
            </a:r>
            <a:r>
              <a:rPr lang="en-US" dirty="0" smtClean="0"/>
              <a:t>designing an </a:t>
            </a:r>
            <a:r>
              <a:rPr lang="en-US" dirty="0" err="1"/>
              <a:t>autoassociative</a:t>
            </a:r>
            <a:r>
              <a:rPr lang="en-US" dirty="0"/>
              <a:t> memory, these patterns represent the input vectors </a:t>
            </a:r>
            <a:r>
              <a:rPr lang="en-US" dirty="0" smtClean="0"/>
              <a:t>and the </a:t>
            </a:r>
            <a:r>
              <a:rPr lang="en-US" dirty="0"/>
              <a:t>targets.) </a:t>
            </a:r>
            <a:endParaRPr lang="en-US" dirty="0" smtClean="0"/>
          </a:p>
          <a:p>
            <a:r>
              <a:rPr lang="en-US" dirty="0" smtClean="0"/>
              <a:t>They </a:t>
            </a:r>
            <a:r>
              <a:rPr lang="en-US" dirty="0"/>
              <a:t>represent the digits {0, 1, 2} displayed in a 6X5 grid. </a:t>
            </a:r>
            <a:r>
              <a:rPr lang="en-US" dirty="0" smtClean="0"/>
              <a:t>We need </a:t>
            </a:r>
            <a:r>
              <a:rPr lang="en-US" dirty="0"/>
              <a:t>to convert these digits to vectors, which will become the prototype </a:t>
            </a:r>
            <a:r>
              <a:rPr lang="en-US" dirty="0" smtClean="0"/>
              <a:t>patterns    for </a:t>
            </a:r>
            <a:r>
              <a:rPr lang="en-US" dirty="0"/>
              <a:t>our network. </a:t>
            </a:r>
            <a:endParaRPr lang="en-US" dirty="0" smtClean="0"/>
          </a:p>
          <a:p>
            <a:endParaRPr lang="en-US" dirty="0" smtClean="0"/>
          </a:p>
          <a:p>
            <a:r>
              <a:rPr lang="en-US" dirty="0" smtClean="0"/>
              <a:t>Each </a:t>
            </a:r>
            <a:r>
              <a:rPr lang="en-US" dirty="0"/>
              <a:t>white square will be represented by a “-1”, </a:t>
            </a:r>
            <a:r>
              <a:rPr lang="en-US" dirty="0" smtClean="0"/>
              <a:t>and each </a:t>
            </a:r>
            <a:r>
              <a:rPr lang="en-US" dirty="0"/>
              <a:t>dark square will be represented by a “1”. Then, to create the input vectors</a:t>
            </a:r>
            <a:r>
              <a:rPr lang="en-US" dirty="0" smtClean="0"/>
              <a:t>, we </a:t>
            </a:r>
            <a:r>
              <a:rPr lang="en-US" dirty="0"/>
              <a:t>will scan each 6X5 grid one column at a time. For example, the </a:t>
            </a:r>
            <a:r>
              <a:rPr lang="en-US" dirty="0" smtClean="0"/>
              <a:t>first prototype </a:t>
            </a:r>
            <a:r>
              <a:rPr lang="en-US" dirty="0"/>
              <a:t>pattern will be</a:t>
            </a:r>
          </a:p>
        </p:txBody>
      </p:sp>
      <p:pic>
        <p:nvPicPr>
          <p:cNvPr id="4" name="Picture 3"/>
          <p:cNvPicPr>
            <a:picLocks noChangeAspect="1"/>
          </p:cNvPicPr>
          <p:nvPr/>
        </p:nvPicPr>
        <p:blipFill>
          <a:blip r:embed="rId2"/>
          <a:stretch>
            <a:fillRect/>
          </a:stretch>
        </p:blipFill>
        <p:spPr>
          <a:xfrm>
            <a:off x="4788929" y="3439297"/>
            <a:ext cx="2305050" cy="981075"/>
          </a:xfrm>
          <a:prstGeom prst="rect">
            <a:avLst/>
          </a:prstGeom>
        </p:spPr>
      </p:pic>
      <p:pic>
        <p:nvPicPr>
          <p:cNvPr id="5" name="Picture 4"/>
          <p:cNvPicPr>
            <a:picLocks noChangeAspect="1"/>
          </p:cNvPicPr>
          <p:nvPr/>
        </p:nvPicPr>
        <p:blipFill>
          <a:blip r:embed="rId3"/>
          <a:stretch>
            <a:fillRect/>
          </a:stretch>
        </p:blipFill>
        <p:spPr>
          <a:xfrm>
            <a:off x="3874395" y="6015507"/>
            <a:ext cx="4572000" cy="533400"/>
          </a:xfrm>
          <a:prstGeom prst="rect">
            <a:avLst/>
          </a:prstGeom>
        </p:spPr>
      </p:pic>
    </p:spTree>
    <p:extLst>
      <p:ext uri="{BB962C8B-B14F-4D97-AF65-F5344CB8AC3E}">
        <p14:creationId xmlns:p14="http://schemas.microsoft.com/office/powerpoint/2010/main" val="249308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365125"/>
            <a:ext cx="11668259" cy="1325563"/>
          </a:xfrm>
        </p:spPr>
        <p:txBody>
          <a:bodyPr>
            <a:normAutofit/>
          </a:bodyPr>
          <a:lstStyle/>
          <a:p>
            <a:r>
              <a:rPr lang="en-US" sz="4000" dirty="0">
                <a:solidFill>
                  <a:srgbClr val="FF0000"/>
                </a:solidFill>
              </a:rPr>
              <a:t>Application of </a:t>
            </a:r>
            <a:r>
              <a:rPr lang="en-US" sz="4000" dirty="0" err="1">
                <a:solidFill>
                  <a:srgbClr val="FF0000"/>
                </a:solidFill>
              </a:rPr>
              <a:t>Hebb</a:t>
            </a:r>
            <a:r>
              <a:rPr lang="en-US" sz="4000" dirty="0">
                <a:solidFill>
                  <a:srgbClr val="FF0000"/>
                </a:solidFill>
              </a:rPr>
              <a:t> Rule in Pattern Recognition (Cont..)</a:t>
            </a:r>
            <a:endParaRPr lang="en-US" sz="4000" dirty="0"/>
          </a:p>
        </p:txBody>
      </p:sp>
      <p:sp>
        <p:nvSpPr>
          <p:cNvPr id="3" name="Content Placeholder 2"/>
          <p:cNvSpPr>
            <a:spLocks noGrp="1"/>
          </p:cNvSpPr>
          <p:nvPr>
            <p:ph idx="1"/>
          </p:nvPr>
        </p:nvSpPr>
        <p:spPr>
          <a:xfrm>
            <a:off x="838200" y="1326524"/>
            <a:ext cx="10515600" cy="5280337"/>
          </a:xfrm>
        </p:spPr>
        <p:txBody>
          <a:bodyPr>
            <a:normAutofit/>
          </a:bodyPr>
          <a:lstStyle/>
          <a:p>
            <a:r>
              <a:rPr lang="en-US" dirty="0"/>
              <a:t>The vector </a:t>
            </a:r>
            <a:r>
              <a:rPr lang="en-US" dirty="0" smtClean="0"/>
              <a:t>p1 corresponds </a:t>
            </a:r>
            <a:r>
              <a:rPr lang="en-US" dirty="0"/>
              <a:t>to the digit “0”, </a:t>
            </a:r>
            <a:r>
              <a:rPr lang="en-US" dirty="0" smtClean="0"/>
              <a:t>p2  </a:t>
            </a:r>
            <a:r>
              <a:rPr lang="en-US" dirty="0" smtClean="0"/>
              <a:t>to </a:t>
            </a:r>
            <a:r>
              <a:rPr lang="en-US" dirty="0"/>
              <a:t>the digit “1”, and </a:t>
            </a:r>
            <a:r>
              <a:rPr lang="en-US" dirty="0" smtClean="0"/>
              <a:t>p3 </a:t>
            </a:r>
            <a:r>
              <a:rPr lang="en-US" dirty="0" smtClean="0"/>
              <a:t>to the digit </a:t>
            </a:r>
            <a:r>
              <a:rPr lang="en-US" dirty="0"/>
              <a:t>“2”. </a:t>
            </a:r>
            <a:endParaRPr lang="en-US" dirty="0" smtClean="0"/>
          </a:p>
          <a:p>
            <a:r>
              <a:rPr lang="en-US" dirty="0" smtClean="0"/>
              <a:t>Using </a:t>
            </a:r>
            <a:r>
              <a:rPr lang="en-US" dirty="0"/>
              <a:t>the </a:t>
            </a:r>
            <a:r>
              <a:rPr lang="en-US" dirty="0" err="1"/>
              <a:t>Hebb</a:t>
            </a:r>
            <a:r>
              <a:rPr lang="en-US" dirty="0"/>
              <a:t> rule, the weight matrix is </a:t>
            </a:r>
            <a:r>
              <a:rPr lang="en-US" dirty="0" smtClean="0"/>
              <a:t>computed</a:t>
            </a:r>
          </a:p>
          <a:p>
            <a:endParaRPr lang="en-US" dirty="0"/>
          </a:p>
          <a:p>
            <a:endParaRPr lang="en-US" dirty="0" smtClean="0"/>
          </a:p>
          <a:p>
            <a:r>
              <a:rPr lang="en-US" dirty="0"/>
              <a:t>Because there are only two allowable values for the elements of the </a:t>
            </a:r>
            <a:r>
              <a:rPr lang="en-US" dirty="0" smtClean="0"/>
              <a:t>prototype vectors</a:t>
            </a:r>
            <a:r>
              <a:rPr lang="en-US" dirty="0"/>
              <a:t>, we will modify the linear </a:t>
            </a:r>
            <a:r>
              <a:rPr lang="en-US" dirty="0" err="1"/>
              <a:t>associator</a:t>
            </a:r>
            <a:r>
              <a:rPr lang="en-US" dirty="0"/>
              <a:t> so that its output </a:t>
            </a:r>
            <a:r>
              <a:rPr lang="en-US" dirty="0" smtClean="0"/>
              <a:t>elements can </a:t>
            </a:r>
            <a:r>
              <a:rPr lang="en-US" dirty="0"/>
              <a:t>only take on values of “-1” or “1”. </a:t>
            </a:r>
            <a:endParaRPr lang="en-US" dirty="0" smtClean="0"/>
          </a:p>
          <a:p>
            <a:r>
              <a:rPr lang="en-US" dirty="0" smtClean="0"/>
              <a:t>We </a:t>
            </a:r>
            <a:r>
              <a:rPr lang="en-US" dirty="0"/>
              <a:t>can do this by </a:t>
            </a:r>
            <a:r>
              <a:rPr lang="en-US" dirty="0" smtClean="0"/>
              <a:t>replacing the </a:t>
            </a:r>
            <a:r>
              <a:rPr lang="en-US" dirty="0"/>
              <a:t>linear transfer function with a symmetrical hard limit transfer function.</a:t>
            </a:r>
          </a:p>
          <a:p>
            <a:r>
              <a:rPr lang="en-US" dirty="0"/>
              <a:t>The resulting network is displayed </a:t>
            </a:r>
            <a:r>
              <a:rPr lang="en-US" dirty="0" smtClean="0"/>
              <a:t>in next slide</a:t>
            </a:r>
          </a:p>
          <a:p>
            <a:endParaRPr lang="en-US" dirty="0"/>
          </a:p>
        </p:txBody>
      </p:sp>
      <p:pic>
        <p:nvPicPr>
          <p:cNvPr id="4" name="Picture 3"/>
          <p:cNvPicPr>
            <a:picLocks noChangeAspect="1"/>
          </p:cNvPicPr>
          <p:nvPr/>
        </p:nvPicPr>
        <p:blipFill>
          <a:blip r:embed="rId2"/>
          <a:stretch>
            <a:fillRect/>
          </a:stretch>
        </p:blipFill>
        <p:spPr>
          <a:xfrm>
            <a:off x="4420404" y="2981180"/>
            <a:ext cx="3162300" cy="723900"/>
          </a:xfrm>
          <a:prstGeom prst="rect">
            <a:avLst/>
          </a:prstGeom>
        </p:spPr>
      </p:pic>
    </p:spTree>
    <p:extLst>
      <p:ext uri="{BB962C8B-B14F-4D97-AF65-F5344CB8AC3E}">
        <p14:creationId xmlns:p14="http://schemas.microsoft.com/office/powerpoint/2010/main" val="101091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365125"/>
            <a:ext cx="11934423" cy="1325563"/>
          </a:xfrm>
        </p:spPr>
        <p:txBody>
          <a:bodyPr>
            <a:normAutofit/>
          </a:bodyPr>
          <a:lstStyle/>
          <a:p>
            <a:r>
              <a:rPr lang="en-US" sz="4000" dirty="0">
                <a:solidFill>
                  <a:srgbClr val="FF0000"/>
                </a:solidFill>
              </a:rPr>
              <a:t>Application of </a:t>
            </a:r>
            <a:r>
              <a:rPr lang="en-US" sz="4000" dirty="0" err="1">
                <a:solidFill>
                  <a:srgbClr val="FF0000"/>
                </a:solidFill>
              </a:rPr>
              <a:t>Hebb</a:t>
            </a:r>
            <a:r>
              <a:rPr lang="en-US" sz="4000" dirty="0">
                <a:solidFill>
                  <a:srgbClr val="FF0000"/>
                </a:solidFill>
              </a:rPr>
              <a:t> Rule in Pattern Recognition (Cont..)</a:t>
            </a:r>
            <a:endParaRPr lang="en-US" sz="4000" dirty="0"/>
          </a:p>
        </p:txBody>
      </p:sp>
      <p:pic>
        <p:nvPicPr>
          <p:cNvPr id="4" name="Content Placeholder 3"/>
          <p:cNvPicPr>
            <a:picLocks noGrp="1" noChangeAspect="1"/>
          </p:cNvPicPr>
          <p:nvPr>
            <p:ph idx="1"/>
          </p:nvPr>
        </p:nvPicPr>
        <p:blipFill>
          <a:blip r:embed="rId2"/>
          <a:stretch>
            <a:fillRect/>
          </a:stretch>
        </p:blipFill>
        <p:spPr>
          <a:xfrm>
            <a:off x="838200" y="2154047"/>
            <a:ext cx="3486150" cy="2638425"/>
          </a:xfrm>
          <a:prstGeom prst="rect">
            <a:avLst/>
          </a:prstGeom>
        </p:spPr>
      </p:pic>
      <p:pic>
        <p:nvPicPr>
          <p:cNvPr id="5" name="Picture 4"/>
          <p:cNvPicPr>
            <a:picLocks noChangeAspect="1"/>
          </p:cNvPicPr>
          <p:nvPr/>
        </p:nvPicPr>
        <p:blipFill>
          <a:blip r:embed="rId3"/>
          <a:stretch>
            <a:fillRect/>
          </a:stretch>
        </p:blipFill>
        <p:spPr>
          <a:xfrm>
            <a:off x="4886325" y="2154047"/>
            <a:ext cx="6467475" cy="4152900"/>
          </a:xfrm>
          <a:prstGeom prst="rect">
            <a:avLst/>
          </a:prstGeom>
        </p:spPr>
      </p:pic>
    </p:spTree>
    <p:extLst>
      <p:ext uri="{BB962C8B-B14F-4D97-AF65-F5344CB8AC3E}">
        <p14:creationId xmlns:p14="http://schemas.microsoft.com/office/powerpoint/2010/main" val="39145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Extended </a:t>
            </a:r>
            <a:r>
              <a:rPr lang="en-US" dirty="0" err="1" smtClean="0">
                <a:solidFill>
                  <a:srgbClr val="FF0000"/>
                </a:solidFill>
              </a:rPr>
              <a:t>Hebb</a:t>
            </a:r>
            <a:r>
              <a:rPr lang="en-US" dirty="0" smtClean="0">
                <a:solidFill>
                  <a:srgbClr val="FF0000"/>
                </a:solidFill>
              </a:rPr>
              <a:t> Rule</a:t>
            </a:r>
            <a:endParaRPr lang="en-US" dirty="0">
              <a:solidFill>
                <a:srgbClr val="FF0000"/>
              </a:solidFill>
            </a:endParaRPr>
          </a:p>
        </p:txBody>
      </p:sp>
      <p:sp>
        <p:nvSpPr>
          <p:cNvPr id="3" name="Content Placeholder 2"/>
          <p:cNvSpPr>
            <a:spLocks noGrp="1"/>
          </p:cNvSpPr>
          <p:nvPr>
            <p:ph idx="1"/>
          </p:nvPr>
        </p:nvSpPr>
        <p:spPr>
          <a:xfrm>
            <a:off x="838200" y="1603169"/>
            <a:ext cx="10515600" cy="4573794"/>
          </a:xfrm>
        </p:spPr>
        <p:txBody>
          <a:bodyPr>
            <a:normAutofit lnSpcReduction="10000"/>
          </a:bodyPr>
          <a:lstStyle/>
          <a:p>
            <a:r>
              <a:rPr lang="en-US" dirty="0" err="1" smtClean="0"/>
              <a:t>Hebb</a:t>
            </a:r>
            <a:r>
              <a:rPr lang="en-US" dirty="0" smtClean="0"/>
              <a:t> proposed that learning occurs by modification of synapse strengths (weights) in a manner such that if two interconnected neurons are both “on” at the same time, then the weight between those neurons should be increased.</a:t>
            </a:r>
          </a:p>
          <a:p>
            <a:r>
              <a:rPr lang="en-US" dirty="0" smtClean="0"/>
              <a:t>The original statement only talks about neurons firing at the same time and does not say about reinforcing neurons that do not  fire at the same time.</a:t>
            </a:r>
          </a:p>
          <a:p>
            <a:r>
              <a:rPr lang="en-US" dirty="0"/>
              <a:t> </a:t>
            </a:r>
            <a:r>
              <a:rPr lang="en-US" dirty="0" smtClean="0"/>
              <a:t>However a stronger form of learning occurs if we also increase the weights of the neurons that are “off” at the same time.</a:t>
            </a:r>
          </a:p>
          <a:p>
            <a:r>
              <a:rPr lang="en-US" dirty="0" smtClean="0"/>
              <a:t>We call this as “Extended </a:t>
            </a:r>
            <a:r>
              <a:rPr lang="en-US" dirty="0" err="1" smtClean="0"/>
              <a:t>Hebb</a:t>
            </a:r>
            <a:r>
              <a:rPr lang="en-US" dirty="0" smtClean="0"/>
              <a:t> Rule” [ McClelland and </a:t>
            </a:r>
            <a:r>
              <a:rPr lang="en-US" dirty="0" err="1" smtClean="0"/>
              <a:t>Rumelhart</a:t>
            </a:r>
            <a:r>
              <a:rPr lang="en-US" dirty="0" smtClean="0"/>
              <a:t>, 1988] and it has an improved computational power and refer as </a:t>
            </a:r>
            <a:r>
              <a:rPr lang="en-US" dirty="0" err="1" smtClean="0"/>
              <a:t>Hebb</a:t>
            </a:r>
            <a:r>
              <a:rPr lang="en-US" dirty="0" smtClean="0"/>
              <a:t> rule. </a:t>
            </a:r>
          </a:p>
          <a:p>
            <a:pPr marL="0" indent="0">
              <a:buNone/>
            </a:pPr>
            <a:endParaRPr lang="en-US" dirty="0"/>
          </a:p>
        </p:txBody>
      </p:sp>
    </p:spTree>
    <p:extLst>
      <p:ext uri="{BB962C8B-B14F-4D97-AF65-F5344CB8AC3E}">
        <p14:creationId xmlns:p14="http://schemas.microsoft.com/office/powerpoint/2010/main" val="326707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7700"/>
            <a:ext cx="10515600" cy="1325563"/>
          </a:xfrm>
        </p:spPr>
        <p:txBody>
          <a:bodyPr/>
          <a:lstStyle/>
          <a:p>
            <a:r>
              <a:rPr lang="en-US" dirty="0" smtClean="0">
                <a:solidFill>
                  <a:srgbClr val="FF0000"/>
                </a:solidFill>
              </a:rPr>
              <a:t>Learning Algorithm in </a:t>
            </a:r>
            <a:r>
              <a:rPr lang="en-US" dirty="0" err="1" smtClean="0">
                <a:solidFill>
                  <a:srgbClr val="FF0000"/>
                </a:solidFill>
              </a:rPr>
              <a:t>Hebb</a:t>
            </a:r>
            <a:r>
              <a:rPr lang="en-US" dirty="0" smtClean="0">
                <a:solidFill>
                  <a:srgbClr val="FF0000"/>
                </a:solidFill>
              </a:rPr>
              <a:t> Net</a:t>
            </a:r>
            <a:endParaRPr lang="en-US" dirty="0">
              <a:solidFill>
                <a:srgbClr val="FF0000"/>
              </a:solidFill>
            </a:endParaRPr>
          </a:p>
        </p:txBody>
      </p:sp>
      <p:sp>
        <p:nvSpPr>
          <p:cNvPr id="3" name="Content Placeholder 2"/>
          <p:cNvSpPr>
            <a:spLocks noGrp="1"/>
          </p:cNvSpPr>
          <p:nvPr>
            <p:ph idx="1"/>
          </p:nvPr>
        </p:nvSpPr>
        <p:spPr>
          <a:xfrm>
            <a:off x="368135" y="1275008"/>
            <a:ext cx="11416034" cy="5383369"/>
          </a:xfrm>
        </p:spPr>
        <p:txBody>
          <a:bodyPr>
            <a:normAutofit/>
          </a:bodyPr>
          <a:lstStyle/>
          <a:p>
            <a:pPr algn="just"/>
            <a:r>
              <a:rPr lang="en-US" dirty="0" smtClean="0"/>
              <a:t>We refer to a single layer (</a:t>
            </a:r>
            <a:r>
              <a:rPr lang="en-US" dirty="0" err="1" smtClean="0"/>
              <a:t>feedforward</a:t>
            </a:r>
            <a:r>
              <a:rPr lang="en-US" dirty="0" smtClean="0"/>
              <a:t>) neural net trained using the extended  </a:t>
            </a:r>
            <a:r>
              <a:rPr lang="en-US" dirty="0" err="1" smtClean="0"/>
              <a:t>Hebb</a:t>
            </a:r>
            <a:r>
              <a:rPr lang="en-US" dirty="0" smtClean="0"/>
              <a:t> rule as </a:t>
            </a:r>
            <a:r>
              <a:rPr lang="en-US" b="1" dirty="0" err="1" smtClean="0"/>
              <a:t>Hebb</a:t>
            </a:r>
            <a:r>
              <a:rPr lang="en-US" b="1" dirty="0" smtClean="0"/>
              <a:t> net.</a:t>
            </a:r>
          </a:p>
          <a:p>
            <a:pPr algn="just"/>
            <a:r>
              <a:rPr lang="en-US" dirty="0" smtClean="0"/>
              <a:t>Since we are considering a single layer net, one of the interconnected neurons will be an input unit and one and one an output unit.</a:t>
            </a:r>
          </a:p>
          <a:p>
            <a:r>
              <a:rPr lang="en-US" dirty="0"/>
              <a:t>The linear </a:t>
            </a:r>
            <a:r>
              <a:rPr lang="en-US" dirty="0" err="1"/>
              <a:t>associator</a:t>
            </a:r>
            <a:r>
              <a:rPr lang="en-US" dirty="0"/>
              <a:t> is an example of a type of neural network called an </a:t>
            </a:r>
            <a:r>
              <a:rPr lang="en-US" i="1" dirty="0"/>
              <a:t>associative memory</a:t>
            </a:r>
            <a:r>
              <a:rPr lang="en-US" dirty="0"/>
              <a:t>. The task of an associative memory is to learn Q pairs of prototype input/output vectors:</a:t>
            </a:r>
          </a:p>
          <a:p>
            <a:pPr marL="0" indent="0">
              <a:buNone/>
            </a:pPr>
            <a:r>
              <a:rPr lang="en-US" dirty="0"/>
              <a:t>    { {</a:t>
            </a:r>
            <a:r>
              <a:rPr lang="en-US" b="1" dirty="0"/>
              <a:t>p</a:t>
            </a:r>
            <a:r>
              <a:rPr lang="en-US" dirty="0"/>
              <a:t>1, </a:t>
            </a:r>
            <a:r>
              <a:rPr lang="en-US" b="1" dirty="0"/>
              <a:t>t</a:t>
            </a:r>
            <a:r>
              <a:rPr lang="en-US" dirty="0"/>
              <a:t>1} {</a:t>
            </a:r>
            <a:r>
              <a:rPr lang="en-US" b="1" dirty="0"/>
              <a:t>p</a:t>
            </a:r>
            <a:r>
              <a:rPr lang="en-US" dirty="0"/>
              <a:t>2, </a:t>
            </a:r>
            <a:r>
              <a:rPr lang="en-US" b="1" dirty="0"/>
              <a:t>t</a:t>
            </a:r>
            <a:r>
              <a:rPr lang="en-US" dirty="0"/>
              <a:t>2} ….. {</a:t>
            </a:r>
            <a:r>
              <a:rPr lang="en-US" b="1" dirty="0" err="1"/>
              <a:t>p</a:t>
            </a:r>
            <a:r>
              <a:rPr lang="en-US" dirty="0" err="1"/>
              <a:t>q</a:t>
            </a:r>
            <a:r>
              <a:rPr lang="en-US" dirty="0"/>
              <a:t>, </a:t>
            </a:r>
            <a:r>
              <a:rPr lang="en-US" dirty="0" err="1"/>
              <a:t>tq</a:t>
            </a:r>
            <a:r>
              <a:rPr lang="en-US" i="1" dirty="0"/>
              <a:t>}</a:t>
            </a:r>
            <a:r>
              <a:rPr lang="en-US" dirty="0"/>
              <a:t> </a:t>
            </a:r>
            <a:r>
              <a:rPr lang="en-US" i="1" dirty="0"/>
              <a:t>}</a:t>
            </a:r>
          </a:p>
          <a:p>
            <a:r>
              <a:rPr lang="en-US" dirty="0"/>
              <a:t>In other words, if the network receives an input p=</a:t>
            </a:r>
            <a:r>
              <a:rPr lang="en-US" dirty="0" err="1"/>
              <a:t>p</a:t>
            </a:r>
            <a:r>
              <a:rPr lang="en-US" baseline="-25000" dirty="0" err="1"/>
              <a:t>q</a:t>
            </a:r>
            <a:r>
              <a:rPr lang="en-US" dirty="0"/>
              <a:t> then it should </a:t>
            </a:r>
            <a:r>
              <a:rPr lang="en-US" dirty="0" err="1"/>
              <a:t>producean</a:t>
            </a:r>
            <a:r>
              <a:rPr lang="en-US" dirty="0"/>
              <a:t> output a=</a:t>
            </a:r>
            <a:r>
              <a:rPr lang="en-US" dirty="0" err="1"/>
              <a:t>t</a:t>
            </a:r>
            <a:r>
              <a:rPr lang="en-US" baseline="-25000" dirty="0" err="1"/>
              <a:t>q</a:t>
            </a:r>
            <a:r>
              <a:rPr lang="en-US" dirty="0"/>
              <a:t>, for . In addition, if the input is changed slightly (i.e., p=</a:t>
            </a:r>
            <a:r>
              <a:rPr lang="en-US" dirty="0" err="1"/>
              <a:t>p</a:t>
            </a:r>
            <a:r>
              <a:rPr lang="en-US" baseline="-25000" dirty="0" err="1"/>
              <a:t>q</a:t>
            </a:r>
            <a:r>
              <a:rPr lang="en-US" dirty="0" err="1"/>
              <a:t>+c</a:t>
            </a:r>
            <a:r>
              <a:rPr lang="en-US" dirty="0"/>
              <a:t>) then the output should only be changed slightly (i.e., a=</a:t>
            </a:r>
            <a:r>
              <a:rPr lang="en-US" dirty="0" err="1"/>
              <a:t>t</a:t>
            </a:r>
            <a:r>
              <a:rPr lang="en-US" baseline="-25000" dirty="0" err="1"/>
              <a:t>q</a:t>
            </a:r>
            <a:r>
              <a:rPr lang="en-US" dirty="0" err="1"/>
              <a:t>+d</a:t>
            </a:r>
            <a:r>
              <a:rPr lang="en-US" dirty="0"/>
              <a:t>).</a:t>
            </a:r>
          </a:p>
          <a:p>
            <a:pPr algn="just"/>
            <a:endParaRPr lang="en-US" dirty="0"/>
          </a:p>
        </p:txBody>
      </p:sp>
    </p:spTree>
    <p:extLst>
      <p:ext uri="{BB962C8B-B14F-4D97-AF65-F5344CB8AC3E}">
        <p14:creationId xmlns:p14="http://schemas.microsoft.com/office/powerpoint/2010/main" val="3606474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5" y="0"/>
            <a:ext cx="11732654" cy="1325563"/>
          </a:xfrm>
        </p:spPr>
        <p:txBody>
          <a:bodyPr/>
          <a:lstStyle/>
          <a:p>
            <a:r>
              <a:rPr lang="en-US" dirty="0" smtClean="0">
                <a:solidFill>
                  <a:srgbClr val="FF0000"/>
                </a:solidFill>
              </a:rPr>
              <a:t>Mathematically Interpretation of  </a:t>
            </a:r>
            <a:r>
              <a:rPr lang="en-US" dirty="0" err="1" smtClean="0">
                <a:solidFill>
                  <a:srgbClr val="FF0000"/>
                </a:solidFill>
              </a:rPr>
              <a:t>Hebb</a:t>
            </a:r>
            <a:r>
              <a:rPr lang="en-US" dirty="0" smtClean="0">
                <a:solidFill>
                  <a:srgbClr val="FF0000"/>
                </a:solidFill>
              </a:rPr>
              <a:t> rule</a:t>
            </a:r>
            <a:endParaRPr lang="en-US" dirty="0">
              <a:solidFill>
                <a:srgbClr val="FF0000"/>
              </a:solidFill>
            </a:endParaRPr>
          </a:p>
        </p:txBody>
      </p:sp>
      <p:sp>
        <p:nvSpPr>
          <p:cNvPr id="3" name="Content Placeholder 2"/>
          <p:cNvSpPr>
            <a:spLocks noGrp="1"/>
          </p:cNvSpPr>
          <p:nvPr>
            <p:ph idx="1"/>
          </p:nvPr>
        </p:nvSpPr>
        <p:spPr>
          <a:xfrm>
            <a:off x="873616" y="1149774"/>
            <a:ext cx="10515600" cy="5070721"/>
          </a:xfrm>
        </p:spPr>
        <p:txBody>
          <a:bodyPr>
            <a:normAutofit/>
          </a:bodyPr>
          <a:lstStyle/>
          <a:p>
            <a:r>
              <a:rPr lang="en-US" dirty="0" smtClean="0"/>
              <a:t>First</a:t>
            </a:r>
            <a:r>
              <a:rPr lang="en-US" dirty="0"/>
              <a:t>, let’s </a:t>
            </a:r>
            <a:r>
              <a:rPr lang="en-US" dirty="0" smtClean="0"/>
              <a:t>rephrase the </a:t>
            </a:r>
            <a:r>
              <a:rPr lang="en-US" dirty="0"/>
              <a:t>postulate: If two neurons on either side of a synapse are activated simultaneously</a:t>
            </a:r>
            <a:r>
              <a:rPr lang="en-US" dirty="0" smtClean="0"/>
              <a:t>, the </a:t>
            </a:r>
            <a:r>
              <a:rPr lang="en-US" dirty="0"/>
              <a:t>strength of the synapse will increase. </a:t>
            </a:r>
            <a:r>
              <a:rPr lang="en-US" dirty="0" smtClean="0"/>
              <a:t> We can easily notice that that </a:t>
            </a:r>
            <a:r>
              <a:rPr lang="en-US" dirty="0"/>
              <a:t>the connection (synapse) between input and output is </a:t>
            </a:r>
            <a:r>
              <a:rPr lang="en-US" dirty="0" smtClean="0"/>
              <a:t>the weight </a:t>
            </a:r>
            <a:r>
              <a:rPr lang="en-US" dirty="0"/>
              <a:t>. </a:t>
            </a:r>
            <a:endParaRPr lang="en-US" dirty="0" smtClean="0"/>
          </a:p>
          <a:p>
            <a:r>
              <a:rPr lang="en-US" dirty="0" smtClean="0"/>
              <a:t>Therefore </a:t>
            </a:r>
            <a:r>
              <a:rPr lang="en-US" dirty="0" err="1"/>
              <a:t>Hebb’s</a:t>
            </a:r>
            <a:r>
              <a:rPr lang="en-US" dirty="0"/>
              <a:t> postulate would imply that if a </a:t>
            </a:r>
            <a:r>
              <a:rPr lang="en-US" dirty="0" smtClean="0"/>
              <a:t>positive </a:t>
            </a:r>
            <a:r>
              <a:rPr lang="en-US" i="1" dirty="0" err="1" smtClean="0"/>
              <a:t>p</a:t>
            </a:r>
            <a:r>
              <a:rPr lang="en-US" i="1" baseline="-25000" dirty="0" err="1" smtClean="0"/>
              <a:t>j</a:t>
            </a:r>
            <a:r>
              <a:rPr lang="en-US" i="1" dirty="0" smtClean="0"/>
              <a:t> </a:t>
            </a:r>
            <a:r>
              <a:rPr lang="en-US" dirty="0" smtClean="0"/>
              <a:t>produces </a:t>
            </a:r>
            <a:r>
              <a:rPr lang="en-US" dirty="0"/>
              <a:t>a positive </a:t>
            </a:r>
            <a:r>
              <a:rPr lang="en-US" i="1" dirty="0" err="1" smtClean="0"/>
              <a:t>a</a:t>
            </a:r>
            <a:r>
              <a:rPr lang="en-US" i="1" baseline="-25000" dirty="0" err="1" smtClean="0"/>
              <a:t>i</a:t>
            </a:r>
            <a:r>
              <a:rPr lang="en-US" i="1" baseline="-25000" dirty="0" smtClean="0"/>
              <a:t> </a:t>
            </a:r>
            <a:r>
              <a:rPr lang="en-US" dirty="0" smtClean="0"/>
              <a:t>then the weight </a:t>
            </a:r>
            <a:r>
              <a:rPr lang="en-US" i="1" dirty="0" err="1" smtClean="0"/>
              <a:t>w</a:t>
            </a:r>
            <a:r>
              <a:rPr lang="en-US" i="1" baseline="-25000" dirty="0" err="1" smtClean="0"/>
              <a:t>ij</a:t>
            </a:r>
            <a:r>
              <a:rPr lang="en-US" i="1" baseline="-25000" dirty="0" smtClean="0"/>
              <a:t> </a:t>
            </a:r>
            <a:r>
              <a:rPr lang="en-US" dirty="0" smtClean="0"/>
              <a:t>should </a:t>
            </a:r>
            <a:r>
              <a:rPr lang="en-US" dirty="0"/>
              <a:t>increase. This suggests that </a:t>
            </a:r>
            <a:r>
              <a:rPr lang="en-US" dirty="0" smtClean="0"/>
              <a:t>one mathematical </a:t>
            </a:r>
            <a:r>
              <a:rPr lang="en-US" dirty="0"/>
              <a:t>interpretation of the postulate could be</a:t>
            </a:r>
          </a:p>
        </p:txBody>
      </p:sp>
      <p:pic>
        <p:nvPicPr>
          <p:cNvPr id="4" name="Content Placeholder 3"/>
          <p:cNvPicPr>
            <a:picLocks noChangeAspect="1"/>
          </p:cNvPicPr>
          <p:nvPr/>
        </p:nvPicPr>
        <p:blipFill>
          <a:blip r:embed="rId2"/>
          <a:stretch>
            <a:fillRect/>
          </a:stretch>
        </p:blipFill>
        <p:spPr>
          <a:xfrm>
            <a:off x="1159098" y="4019550"/>
            <a:ext cx="10230117" cy="2838450"/>
          </a:xfrm>
          <a:prstGeom prst="rect">
            <a:avLst/>
          </a:prstGeom>
        </p:spPr>
      </p:pic>
    </p:spTree>
    <p:extLst>
      <p:ext uri="{BB962C8B-B14F-4D97-AF65-F5344CB8AC3E}">
        <p14:creationId xmlns:p14="http://schemas.microsoft.com/office/powerpoint/2010/main" val="337175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1" y="0"/>
            <a:ext cx="11461123" cy="1325563"/>
          </a:xfrm>
        </p:spPr>
        <p:txBody>
          <a:bodyPr/>
          <a:lstStyle/>
          <a:p>
            <a:r>
              <a:rPr lang="en-US" dirty="0" smtClean="0">
                <a:solidFill>
                  <a:srgbClr val="FF0000"/>
                </a:solidFill>
              </a:rPr>
              <a:t>Mathematical Interpretation of </a:t>
            </a:r>
            <a:r>
              <a:rPr lang="en-US" dirty="0" err="1" smtClean="0">
                <a:solidFill>
                  <a:srgbClr val="FF0000"/>
                </a:solidFill>
              </a:rPr>
              <a:t>Hebb</a:t>
            </a:r>
            <a:r>
              <a:rPr lang="en-US" dirty="0" smtClean="0">
                <a:solidFill>
                  <a:srgbClr val="FF0000"/>
                </a:solidFill>
              </a:rPr>
              <a:t> Rule (cont..)</a:t>
            </a:r>
            <a:endParaRPr lang="en-US" dirty="0">
              <a:solidFill>
                <a:srgbClr val="FF0000"/>
              </a:solidFill>
            </a:endParaRPr>
          </a:p>
        </p:txBody>
      </p:sp>
      <p:sp>
        <p:nvSpPr>
          <p:cNvPr id="5" name="Content Placeholder 4"/>
          <p:cNvSpPr>
            <a:spLocks noGrp="1"/>
          </p:cNvSpPr>
          <p:nvPr>
            <p:ph idx="1"/>
          </p:nvPr>
        </p:nvSpPr>
        <p:spPr>
          <a:xfrm>
            <a:off x="838200" y="914400"/>
            <a:ext cx="10515600" cy="5262563"/>
          </a:xfrm>
        </p:spPr>
        <p:txBody>
          <a:bodyPr>
            <a:normAutofit/>
          </a:bodyPr>
          <a:lstStyle/>
          <a:p>
            <a:r>
              <a:rPr lang="en-US" dirty="0"/>
              <a:t>Note that this expression actually extends </a:t>
            </a:r>
            <a:r>
              <a:rPr lang="en-US" dirty="0" err="1"/>
              <a:t>Hebb’s</a:t>
            </a:r>
            <a:r>
              <a:rPr lang="en-US" dirty="0"/>
              <a:t> postulate beyond </a:t>
            </a:r>
            <a:r>
              <a:rPr lang="en-US" dirty="0" smtClean="0"/>
              <a:t>its strict </a:t>
            </a:r>
            <a:r>
              <a:rPr lang="en-US" dirty="0"/>
              <a:t>interpretation. </a:t>
            </a:r>
            <a:endParaRPr lang="en-US" dirty="0" smtClean="0"/>
          </a:p>
          <a:p>
            <a:endParaRPr lang="en-US" dirty="0" smtClean="0"/>
          </a:p>
          <a:p>
            <a:r>
              <a:rPr lang="en-US" dirty="0" smtClean="0"/>
              <a:t>The </a:t>
            </a:r>
            <a:r>
              <a:rPr lang="en-US" dirty="0"/>
              <a:t>change in the weight is proportional to a </a:t>
            </a:r>
            <a:r>
              <a:rPr lang="en-US" dirty="0" smtClean="0"/>
              <a:t>product of </a:t>
            </a:r>
            <a:r>
              <a:rPr lang="en-US" dirty="0"/>
              <a:t>the activity on either side of the synapse. Therefore, not only do we </a:t>
            </a:r>
            <a:r>
              <a:rPr lang="en-US" dirty="0" smtClean="0"/>
              <a:t>increase the </a:t>
            </a:r>
            <a:r>
              <a:rPr lang="en-US" dirty="0"/>
              <a:t>weight when both </a:t>
            </a:r>
            <a:r>
              <a:rPr lang="en-US" i="1" dirty="0" err="1"/>
              <a:t>p</a:t>
            </a:r>
            <a:r>
              <a:rPr lang="en-US" i="1" baseline="-25000" dirty="0" err="1"/>
              <a:t>j</a:t>
            </a:r>
            <a:r>
              <a:rPr lang="en-US" i="1" baseline="-25000" dirty="0"/>
              <a:t> </a:t>
            </a:r>
            <a:r>
              <a:rPr lang="en-US" dirty="0" smtClean="0"/>
              <a:t>and </a:t>
            </a:r>
            <a:r>
              <a:rPr lang="en-US" i="1" dirty="0" err="1"/>
              <a:t>a</a:t>
            </a:r>
            <a:r>
              <a:rPr lang="en-US" i="1" baseline="-25000" dirty="0" err="1"/>
              <a:t>i</a:t>
            </a:r>
            <a:r>
              <a:rPr lang="en-US" i="1" baseline="-25000" dirty="0"/>
              <a:t> </a:t>
            </a:r>
            <a:r>
              <a:rPr lang="en-US" dirty="0" smtClean="0"/>
              <a:t>are </a:t>
            </a:r>
            <a:r>
              <a:rPr lang="en-US" dirty="0"/>
              <a:t>positive, but we also </a:t>
            </a:r>
            <a:r>
              <a:rPr lang="en-US" dirty="0" smtClean="0"/>
              <a:t>increase the </a:t>
            </a:r>
            <a:r>
              <a:rPr lang="en-US" dirty="0"/>
              <a:t>weight when they are both negative. </a:t>
            </a:r>
            <a:endParaRPr lang="en-US" dirty="0" smtClean="0"/>
          </a:p>
          <a:p>
            <a:endParaRPr lang="en-US" dirty="0" smtClean="0"/>
          </a:p>
          <a:p>
            <a:r>
              <a:rPr lang="en-US" dirty="0" smtClean="0"/>
              <a:t>In </a:t>
            </a:r>
            <a:r>
              <a:rPr lang="en-US" dirty="0"/>
              <a:t>addition, this </a:t>
            </a:r>
            <a:r>
              <a:rPr lang="en-US" dirty="0" smtClean="0"/>
              <a:t>implementation of </a:t>
            </a:r>
            <a:r>
              <a:rPr lang="en-US" dirty="0"/>
              <a:t>the </a:t>
            </a:r>
            <a:r>
              <a:rPr lang="en-US" dirty="0" err="1"/>
              <a:t>Hebb</a:t>
            </a:r>
            <a:r>
              <a:rPr lang="en-US" dirty="0"/>
              <a:t> rule will decrease the weight whenever </a:t>
            </a:r>
            <a:r>
              <a:rPr lang="en-US" i="1" dirty="0" err="1"/>
              <a:t>p</a:t>
            </a:r>
            <a:r>
              <a:rPr lang="en-US" i="1" baseline="-25000" dirty="0" err="1"/>
              <a:t>j</a:t>
            </a:r>
            <a:r>
              <a:rPr lang="en-US" i="1" baseline="-25000" dirty="0"/>
              <a:t> </a:t>
            </a:r>
            <a:r>
              <a:rPr lang="en-US" dirty="0"/>
              <a:t>and </a:t>
            </a:r>
            <a:r>
              <a:rPr lang="en-US" i="1" dirty="0" err="1"/>
              <a:t>a</a:t>
            </a:r>
            <a:r>
              <a:rPr lang="en-US" i="1" baseline="-25000" dirty="0" err="1"/>
              <a:t>i</a:t>
            </a:r>
            <a:r>
              <a:rPr lang="en-US" i="1" baseline="-25000" dirty="0"/>
              <a:t> </a:t>
            </a:r>
            <a:r>
              <a:rPr lang="en-US" dirty="0" smtClean="0"/>
              <a:t>have opposite sign</a:t>
            </a:r>
            <a:r>
              <a:rPr lang="en-US" dirty="0"/>
              <a:t>.</a:t>
            </a:r>
          </a:p>
        </p:txBody>
      </p:sp>
    </p:spTree>
    <p:extLst>
      <p:ext uri="{BB962C8B-B14F-4D97-AF65-F5344CB8AC3E}">
        <p14:creationId xmlns:p14="http://schemas.microsoft.com/office/powerpoint/2010/main" val="3744935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1"/>
            <a:ext cx="11835684" cy="1094704"/>
          </a:xfrm>
        </p:spPr>
        <p:txBody>
          <a:bodyPr/>
          <a:lstStyle/>
          <a:p>
            <a:r>
              <a:rPr lang="en-US" dirty="0">
                <a:solidFill>
                  <a:srgbClr val="FF0000"/>
                </a:solidFill>
              </a:rPr>
              <a:t>Mathematical Interpretation of </a:t>
            </a:r>
            <a:r>
              <a:rPr lang="en-US" dirty="0" err="1">
                <a:solidFill>
                  <a:srgbClr val="FF0000"/>
                </a:solidFill>
              </a:rPr>
              <a:t>Hebb</a:t>
            </a:r>
            <a:r>
              <a:rPr lang="en-US" dirty="0">
                <a:solidFill>
                  <a:srgbClr val="FF0000"/>
                </a:solidFill>
              </a:rPr>
              <a:t> Rule (cont..)</a:t>
            </a:r>
            <a:endParaRPr lang="en-US" dirty="0"/>
          </a:p>
        </p:txBody>
      </p:sp>
      <p:sp>
        <p:nvSpPr>
          <p:cNvPr id="3" name="Content Placeholder 2"/>
          <p:cNvSpPr>
            <a:spLocks noGrp="1"/>
          </p:cNvSpPr>
          <p:nvPr>
            <p:ph idx="1"/>
          </p:nvPr>
        </p:nvSpPr>
        <p:spPr>
          <a:xfrm>
            <a:off x="696533" y="1003591"/>
            <a:ext cx="10515600" cy="4351338"/>
          </a:xfrm>
        </p:spPr>
        <p:txBody>
          <a:bodyPr>
            <a:normAutofit/>
          </a:bodyPr>
          <a:lstStyle/>
          <a:p>
            <a:r>
              <a:rPr lang="en-US" dirty="0"/>
              <a:t>The </a:t>
            </a:r>
            <a:r>
              <a:rPr lang="en-US" dirty="0" err="1"/>
              <a:t>Hebb</a:t>
            </a:r>
            <a:r>
              <a:rPr lang="en-US" dirty="0"/>
              <a:t> rule defined in Eq. (7.5) is an </a:t>
            </a:r>
            <a:r>
              <a:rPr lang="en-US" i="1" dirty="0"/>
              <a:t>unsupervised </a:t>
            </a:r>
            <a:r>
              <a:rPr lang="en-US" dirty="0"/>
              <a:t>learning rule. It </a:t>
            </a:r>
            <a:r>
              <a:rPr lang="en-US" dirty="0" smtClean="0"/>
              <a:t>does not </a:t>
            </a:r>
            <a:r>
              <a:rPr lang="en-US" dirty="0"/>
              <a:t>require any information concerning the target output. </a:t>
            </a:r>
            <a:endParaRPr lang="en-US" dirty="0" smtClean="0"/>
          </a:p>
          <a:p>
            <a:r>
              <a:rPr lang="en-US" dirty="0" smtClean="0"/>
              <a:t>In </a:t>
            </a:r>
            <a:r>
              <a:rPr lang="en-US" dirty="0"/>
              <a:t>this </a:t>
            </a:r>
            <a:r>
              <a:rPr lang="en-US" dirty="0" smtClean="0"/>
              <a:t>chapter we </a:t>
            </a:r>
            <a:r>
              <a:rPr lang="en-US" dirty="0"/>
              <a:t>are interested in using the </a:t>
            </a:r>
            <a:r>
              <a:rPr lang="en-US" dirty="0" err="1"/>
              <a:t>Hebb</a:t>
            </a:r>
            <a:r>
              <a:rPr lang="en-US" dirty="0"/>
              <a:t> rule for supervised learning, in </a:t>
            </a:r>
            <a:r>
              <a:rPr lang="en-US" dirty="0" smtClean="0"/>
              <a:t>which the </a:t>
            </a:r>
            <a:r>
              <a:rPr lang="en-US" dirty="0"/>
              <a:t>target output is known for each input </a:t>
            </a:r>
            <a:r>
              <a:rPr lang="en-US" dirty="0" smtClean="0"/>
              <a:t>vector. For </a:t>
            </a:r>
            <a:r>
              <a:rPr lang="en-US" dirty="0"/>
              <a:t>the </a:t>
            </a:r>
            <a:r>
              <a:rPr lang="en-US" i="1" dirty="0"/>
              <a:t>supervised </a:t>
            </a:r>
            <a:r>
              <a:rPr lang="en-US" dirty="0" err="1"/>
              <a:t>Hebb</a:t>
            </a:r>
            <a:r>
              <a:rPr lang="en-US" dirty="0"/>
              <a:t> rule we </a:t>
            </a:r>
            <a:r>
              <a:rPr lang="en-US" dirty="0" smtClean="0"/>
              <a:t>substitute the </a:t>
            </a:r>
            <a:r>
              <a:rPr lang="en-US" dirty="0"/>
              <a:t>target output for the actual output. In this way, we are telling </a:t>
            </a:r>
            <a:r>
              <a:rPr lang="en-US" dirty="0" smtClean="0"/>
              <a:t>the algorithm </a:t>
            </a:r>
            <a:r>
              <a:rPr lang="en-US" dirty="0"/>
              <a:t>what the network </a:t>
            </a:r>
            <a:r>
              <a:rPr lang="en-US" i="1" dirty="0"/>
              <a:t>should </a:t>
            </a:r>
            <a:r>
              <a:rPr lang="en-US" dirty="0"/>
              <a:t>do, rather than what it is currently doing.</a:t>
            </a:r>
          </a:p>
          <a:p>
            <a:r>
              <a:rPr lang="en-US" dirty="0"/>
              <a:t>The resulting equation is</a:t>
            </a:r>
          </a:p>
        </p:txBody>
      </p:sp>
      <p:pic>
        <p:nvPicPr>
          <p:cNvPr id="4" name="Picture 3"/>
          <p:cNvPicPr>
            <a:picLocks noChangeAspect="1"/>
          </p:cNvPicPr>
          <p:nvPr/>
        </p:nvPicPr>
        <p:blipFill>
          <a:blip r:embed="rId2"/>
          <a:stretch>
            <a:fillRect/>
          </a:stretch>
        </p:blipFill>
        <p:spPr>
          <a:xfrm>
            <a:off x="2243003" y="4362450"/>
            <a:ext cx="7839075" cy="2495550"/>
          </a:xfrm>
          <a:prstGeom prst="rect">
            <a:avLst/>
          </a:prstGeom>
        </p:spPr>
      </p:pic>
    </p:spTree>
    <p:extLst>
      <p:ext uri="{BB962C8B-B14F-4D97-AF65-F5344CB8AC3E}">
        <p14:creationId xmlns:p14="http://schemas.microsoft.com/office/powerpoint/2010/main" val="350869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365125"/>
            <a:ext cx="10866912" cy="1325563"/>
          </a:xfrm>
        </p:spPr>
        <p:txBody>
          <a:bodyPr/>
          <a:lstStyle/>
          <a:p>
            <a:r>
              <a:rPr lang="en-US" dirty="0" smtClean="0">
                <a:solidFill>
                  <a:srgbClr val="FF0000"/>
                </a:solidFill>
              </a:rPr>
              <a:t>Example of </a:t>
            </a:r>
            <a:r>
              <a:rPr lang="en-US" dirty="0" err="1" smtClean="0">
                <a:solidFill>
                  <a:srgbClr val="FF0000"/>
                </a:solidFill>
              </a:rPr>
              <a:t>Hebb</a:t>
            </a:r>
            <a:r>
              <a:rPr lang="en-US" dirty="0" smtClean="0">
                <a:solidFill>
                  <a:srgbClr val="FF0000"/>
                </a:solidFill>
              </a:rPr>
              <a:t> Net for Simple AND (Input are binary(1,0) and output is binary (1,0)</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802870" y="1796627"/>
            <a:ext cx="6001203" cy="4351338"/>
          </a:xfrm>
          <a:prstGeom prst="rect">
            <a:avLst/>
          </a:prstGeom>
        </p:spPr>
      </p:pic>
      <p:pic>
        <p:nvPicPr>
          <p:cNvPr id="5" name="Picture 4"/>
          <p:cNvPicPr>
            <a:picLocks noChangeAspect="1"/>
          </p:cNvPicPr>
          <p:nvPr/>
        </p:nvPicPr>
        <p:blipFill>
          <a:blip r:embed="rId3"/>
          <a:stretch>
            <a:fillRect/>
          </a:stretch>
        </p:blipFill>
        <p:spPr>
          <a:xfrm>
            <a:off x="358424" y="1971305"/>
            <a:ext cx="5444446" cy="4001983"/>
          </a:xfrm>
          <a:prstGeom prst="rect">
            <a:avLst/>
          </a:prstGeom>
        </p:spPr>
      </p:pic>
    </p:spTree>
    <p:extLst>
      <p:ext uri="{BB962C8B-B14F-4D97-AF65-F5344CB8AC3E}">
        <p14:creationId xmlns:p14="http://schemas.microsoft.com/office/powerpoint/2010/main" val="298786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10" y="365125"/>
            <a:ext cx="10973790" cy="1325563"/>
          </a:xfrm>
        </p:spPr>
        <p:txBody>
          <a:bodyPr/>
          <a:lstStyle/>
          <a:p>
            <a:r>
              <a:rPr lang="en-US" dirty="0" err="1" smtClean="0">
                <a:solidFill>
                  <a:srgbClr val="FF0000"/>
                </a:solidFill>
              </a:rPr>
              <a:t>Hebb</a:t>
            </a:r>
            <a:r>
              <a:rPr lang="en-US" dirty="0" smtClean="0">
                <a:solidFill>
                  <a:srgbClr val="FF0000"/>
                </a:solidFill>
              </a:rPr>
              <a:t> Net Learning Example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88168" y="1304554"/>
            <a:ext cx="3505200" cy="2705100"/>
          </a:xfrm>
          <a:prstGeom prst="rect">
            <a:avLst/>
          </a:prstGeom>
        </p:spPr>
      </p:pic>
      <p:pic>
        <p:nvPicPr>
          <p:cNvPr id="5" name="Picture 4"/>
          <p:cNvPicPr>
            <a:picLocks noChangeAspect="1"/>
          </p:cNvPicPr>
          <p:nvPr/>
        </p:nvPicPr>
        <p:blipFill>
          <a:blip r:embed="rId3"/>
          <a:stretch>
            <a:fillRect/>
          </a:stretch>
        </p:blipFill>
        <p:spPr>
          <a:xfrm>
            <a:off x="186402" y="4313314"/>
            <a:ext cx="5323750" cy="1676400"/>
          </a:xfrm>
          <a:prstGeom prst="rect">
            <a:avLst/>
          </a:prstGeom>
        </p:spPr>
      </p:pic>
      <p:sp>
        <p:nvSpPr>
          <p:cNvPr id="6" name="TextBox 5"/>
          <p:cNvSpPr txBox="1"/>
          <p:nvPr/>
        </p:nvSpPr>
        <p:spPr>
          <a:xfrm>
            <a:off x="369640" y="6108708"/>
            <a:ext cx="4785756" cy="369332"/>
          </a:xfrm>
          <a:prstGeom prst="rect">
            <a:avLst/>
          </a:prstGeom>
          <a:noFill/>
        </p:spPr>
        <p:txBody>
          <a:bodyPr wrap="square" rtlCol="0">
            <a:spAutoFit/>
          </a:bodyPr>
          <a:lstStyle/>
          <a:p>
            <a:r>
              <a:rPr lang="en-US" dirty="0" smtClean="0"/>
              <a:t>Now the separating line becomes x2= -x1-1</a:t>
            </a:r>
            <a:endParaRPr lang="en-US" dirty="0"/>
          </a:p>
        </p:txBody>
      </p:sp>
      <p:pic>
        <p:nvPicPr>
          <p:cNvPr id="7" name="Picture 6"/>
          <p:cNvPicPr>
            <a:picLocks noChangeAspect="1"/>
          </p:cNvPicPr>
          <p:nvPr/>
        </p:nvPicPr>
        <p:blipFill>
          <a:blip r:embed="rId4"/>
          <a:stretch>
            <a:fillRect/>
          </a:stretch>
        </p:blipFill>
        <p:spPr>
          <a:xfrm>
            <a:off x="5510152" y="1256669"/>
            <a:ext cx="6333524" cy="3163589"/>
          </a:xfrm>
          <a:prstGeom prst="rect">
            <a:avLst/>
          </a:prstGeom>
        </p:spPr>
      </p:pic>
      <p:pic>
        <p:nvPicPr>
          <p:cNvPr id="8" name="Picture 7"/>
          <p:cNvPicPr>
            <a:picLocks noChangeAspect="1"/>
          </p:cNvPicPr>
          <p:nvPr/>
        </p:nvPicPr>
        <p:blipFill>
          <a:blip r:embed="rId5"/>
          <a:stretch>
            <a:fillRect/>
          </a:stretch>
        </p:blipFill>
        <p:spPr>
          <a:xfrm>
            <a:off x="5338633" y="4533205"/>
            <a:ext cx="6372225" cy="2447925"/>
          </a:xfrm>
          <a:prstGeom prst="rect">
            <a:avLst/>
          </a:prstGeom>
        </p:spPr>
      </p:pic>
    </p:spTree>
    <p:extLst>
      <p:ext uri="{BB962C8B-B14F-4D97-AF65-F5344CB8AC3E}">
        <p14:creationId xmlns:p14="http://schemas.microsoft.com/office/powerpoint/2010/main" val="2773611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1073</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Hebbian Learning</vt:lpstr>
      <vt:lpstr>Hebb’s Postulate </vt:lpstr>
      <vt:lpstr>Extended Hebb Rule</vt:lpstr>
      <vt:lpstr>Learning Algorithm in Hebb Net</vt:lpstr>
      <vt:lpstr>Mathematically Interpretation of  Hebb rule</vt:lpstr>
      <vt:lpstr>Mathematical Interpretation of Hebb Rule (cont..)</vt:lpstr>
      <vt:lpstr>Mathematical Interpretation of Hebb Rule (cont..)</vt:lpstr>
      <vt:lpstr>Example of Hebb Net for Simple AND (Input are binary(1,0) and output is binary (1,0)</vt:lpstr>
      <vt:lpstr>Hebb Net Learning Example</vt:lpstr>
      <vt:lpstr>Hebb Net Learning for AND with Bipolar Signal (1,-1)</vt:lpstr>
      <vt:lpstr>Hebb Net Learning for AND with Bipolar Signal (1,-1) (Cont..)</vt:lpstr>
      <vt:lpstr>Hebb Net Learning for AND with Bipolar Signal (1,-1) (Cont..)</vt:lpstr>
      <vt:lpstr>Hebb Net is Like Linear Associator</vt:lpstr>
      <vt:lpstr>Performance Analysis of Hebb Net</vt:lpstr>
      <vt:lpstr>An example of Orthonormal Input Pattern</vt:lpstr>
      <vt:lpstr>Apple Banana Example (Not Orthonormal)</vt:lpstr>
      <vt:lpstr>Pseudo-Inverse Rule</vt:lpstr>
      <vt:lpstr>Pseudo-Inverse Rule (Cont..)</vt:lpstr>
      <vt:lpstr>Apple- Banana Example with Pesudoinverse</vt:lpstr>
      <vt:lpstr>Application of Hebb Rule in Pattern Recognition</vt:lpstr>
      <vt:lpstr>Application of Hebb Rule in Pattern Recognition (Cont..)</vt:lpstr>
      <vt:lpstr>Application of Hebb Rule in Pattern Recognition (Cont..)</vt:lpstr>
      <vt:lpstr>Application of Hebb Rule in Pattern Recognition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25</cp:revision>
  <dcterms:created xsi:type="dcterms:W3CDTF">2018-02-08T06:17:34Z</dcterms:created>
  <dcterms:modified xsi:type="dcterms:W3CDTF">2018-06-27T05:23:55Z</dcterms:modified>
</cp:coreProperties>
</file>