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80" r:id="rId17"/>
    <p:sldId id="281" r:id="rId18"/>
    <p:sldId id="282" r:id="rId19"/>
    <p:sldId id="271" r:id="rId20"/>
    <p:sldId id="272" r:id="rId21"/>
    <p:sldId id="273" r:id="rId22"/>
    <p:sldId id="274" r:id="rId23"/>
    <p:sldId id="275" r:id="rId24"/>
    <p:sldId id="276" r:id="rId25"/>
    <p:sldId id="277" r:id="rId26"/>
    <p:sldId id="278" r:id="rId27"/>
    <p:sldId id="279"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64B009-EF1C-4E64-AE69-612738E95C69}"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1BD1F-C00D-4DA7-BD0C-73FEBFCE8EA6}" type="slidenum">
              <a:rPr lang="en-US" smtClean="0"/>
              <a:t>‹#›</a:t>
            </a:fld>
            <a:endParaRPr lang="en-US"/>
          </a:p>
        </p:txBody>
      </p:sp>
    </p:spTree>
    <p:extLst>
      <p:ext uri="{BB962C8B-B14F-4D97-AF65-F5344CB8AC3E}">
        <p14:creationId xmlns:p14="http://schemas.microsoft.com/office/powerpoint/2010/main" val="418824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4B009-EF1C-4E64-AE69-612738E95C69}"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1BD1F-C00D-4DA7-BD0C-73FEBFCE8EA6}" type="slidenum">
              <a:rPr lang="en-US" smtClean="0"/>
              <a:t>‹#›</a:t>
            </a:fld>
            <a:endParaRPr lang="en-US"/>
          </a:p>
        </p:txBody>
      </p:sp>
    </p:spTree>
    <p:extLst>
      <p:ext uri="{BB962C8B-B14F-4D97-AF65-F5344CB8AC3E}">
        <p14:creationId xmlns:p14="http://schemas.microsoft.com/office/powerpoint/2010/main" val="38741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4B009-EF1C-4E64-AE69-612738E95C69}"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1BD1F-C00D-4DA7-BD0C-73FEBFCE8EA6}" type="slidenum">
              <a:rPr lang="en-US" smtClean="0"/>
              <a:t>‹#›</a:t>
            </a:fld>
            <a:endParaRPr lang="en-US"/>
          </a:p>
        </p:txBody>
      </p:sp>
    </p:spTree>
    <p:extLst>
      <p:ext uri="{BB962C8B-B14F-4D97-AF65-F5344CB8AC3E}">
        <p14:creationId xmlns:p14="http://schemas.microsoft.com/office/powerpoint/2010/main" val="372524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4B009-EF1C-4E64-AE69-612738E95C69}"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1BD1F-C00D-4DA7-BD0C-73FEBFCE8EA6}" type="slidenum">
              <a:rPr lang="en-US" smtClean="0"/>
              <a:t>‹#›</a:t>
            </a:fld>
            <a:endParaRPr lang="en-US"/>
          </a:p>
        </p:txBody>
      </p:sp>
    </p:spTree>
    <p:extLst>
      <p:ext uri="{BB962C8B-B14F-4D97-AF65-F5344CB8AC3E}">
        <p14:creationId xmlns:p14="http://schemas.microsoft.com/office/powerpoint/2010/main" val="300039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4B009-EF1C-4E64-AE69-612738E95C69}"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1BD1F-C00D-4DA7-BD0C-73FEBFCE8EA6}" type="slidenum">
              <a:rPr lang="en-US" smtClean="0"/>
              <a:t>‹#›</a:t>
            </a:fld>
            <a:endParaRPr lang="en-US"/>
          </a:p>
        </p:txBody>
      </p:sp>
    </p:spTree>
    <p:extLst>
      <p:ext uri="{BB962C8B-B14F-4D97-AF65-F5344CB8AC3E}">
        <p14:creationId xmlns:p14="http://schemas.microsoft.com/office/powerpoint/2010/main" val="56444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64B009-EF1C-4E64-AE69-612738E95C69}"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1BD1F-C00D-4DA7-BD0C-73FEBFCE8EA6}" type="slidenum">
              <a:rPr lang="en-US" smtClean="0"/>
              <a:t>‹#›</a:t>
            </a:fld>
            <a:endParaRPr lang="en-US"/>
          </a:p>
        </p:txBody>
      </p:sp>
    </p:spTree>
    <p:extLst>
      <p:ext uri="{BB962C8B-B14F-4D97-AF65-F5344CB8AC3E}">
        <p14:creationId xmlns:p14="http://schemas.microsoft.com/office/powerpoint/2010/main" val="59720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64B009-EF1C-4E64-AE69-612738E95C69}" type="datetimeFigureOut">
              <a:rPr lang="en-US" smtClean="0"/>
              <a:t>7/30/2018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1BD1F-C00D-4DA7-BD0C-73FEBFCE8EA6}" type="slidenum">
              <a:rPr lang="en-US" smtClean="0"/>
              <a:t>‹#›</a:t>
            </a:fld>
            <a:endParaRPr lang="en-US"/>
          </a:p>
        </p:txBody>
      </p:sp>
    </p:spTree>
    <p:extLst>
      <p:ext uri="{BB962C8B-B14F-4D97-AF65-F5344CB8AC3E}">
        <p14:creationId xmlns:p14="http://schemas.microsoft.com/office/powerpoint/2010/main" val="250347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64B009-EF1C-4E64-AE69-612738E95C69}" type="datetimeFigureOut">
              <a:rPr lang="en-US" smtClean="0"/>
              <a:t>7/30/2018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1BD1F-C00D-4DA7-BD0C-73FEBFCE8EA6}" type="slidenum">
              <a:rPr lang="en-US" smtClean="0"/>
              <a:t>‹#›</a:t>
            </a:fld>
            <a:endParaRPr lang="en-US"/>
          </a:p>
        </p:txBody>
      </p:sp>
    </p:spTree>
    <p:extLst>
      <p:ext uri="{BB962C8B-B14F-4D97-AF65-F5344CB8AC3E}">
        <p14:creationId xmlns:p14="http://schemas.microsoft.com/office/powerpoint/2010/main" val="120278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4B009-EF1C-4E64-AE69-612738E95C69}" type="datetimeFigureOut">
              <a:rPr lang="en-US" smtClean="0"/>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1BD1F-C00D-4DA7-BD0C-73FEBFCE8EA6}" type="slidenum">
              <a:rPr lang="en-US" smtClean="0"/>
              <a:t>‹#›</a:t>
            </a:fld>
            <a:endParaRPr lang="en-US"/>
          </a:p>
        </p:txBody>
      </p:sp>
    </p:spTree>
    <p:extLst>
      <p:ext uri="{BB962C8B-B14F-4D97-AF65-F5344CB8AC3E}">
        <p14:creationId xmlns:p14="http://schemas.microsoft.com/office/powerpoint/2010/main" val="169862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4B009-EF1C-4E64-AE69-612738E95C69}"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1BD1F-C00D-4DA7-BD0C-73FEBFCE8EA6}" type="slidenum">
              <a:rPr lang="en-US" smtClean="0"/>
              <a:t>‹#›</a:t>
            </a:fld>
            <a:endParaRPr lang="en-US"/>
          </a:p>
        </p:txBody>
      </p:sp>
    </p:spTree>
    <p:extLst>
      <p:ext uri="{BB962C8B-B14F-4D97-AF65-F5344CB8AC3E}">
        <p14:creationId xmlns:p14="http://schemas.microsoft.com/office/powerpoint/2010/main" val="75865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4B009-EF1C-4E64-AE69-612738E95C69}"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1BD1F-C00D-4DA7-BD0C-73FEBFCE8EA6}" type="slidenum">
              <a:rPr lang="en-US" smtClean="0"/>
              <a:t>‹#›</a:t>
            </a:fld>
            <a:endParaRPr lang="en-US"/>
          </a:p>
        </p:txBody>
      </p:sp>
    </p:spTree>
    <p:extLst>
      <p:ext uri="{BB962C8B-B14F-4D97-AF65-F5344CB8AC3E}">
        <p14:creationId xmlns:p14="http://schemas.microsoft.com/office/powerpoint/2010/main" val="398260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4B009-EF1C-4E64-AE69-612738E95C69}" type="datetimeFigureOut">
              <a:rPr lang="en-US" smtClean="0"/>
              <a:t>7/30/2018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1BD1F-C00D-4DA7-BD0C-73FEBFCE8EA6}" type="slidenum">
              <a:rPr lang="en-US" smtClean="0"/>
              <a:t>‹#›</a:t>
            </a:fld>
            <a:endParaRPr lang="en-US"/>
          </a:p>
        </p:txBody>
      </p:sp>
    </p:spTree>
    <p:extLst>
      <p:ext uri="{BB962C8B-B14F-4D97-AF65-F5344CB8AC3E}">
        <p14:creationId xmlns:p14="http://schemas.microsoft.com/office/powerpoint/2010/main" val="1776829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Competitive Networks</a:t>
            </a:r>
            <a:endParaRPr lang="en-US" dirty="0"/>
          </a:p>
        </p:txBody>
      </p:sp>
      <p:sp>
        <p:nvSpPr>
          <p:cNvPr id="3" name="Subtitle 2"/>
          <p:cNvSpPr>
            <a:spLocks noGrp="1"/>
          </p:cNvSpPr>
          <p:nvPr>
            <p:ph type="subTitle" idx="1"/>
          </p:nvPr>
        </p:nvSpPr>
        <p:spPr/>
        <p:txBody>
          <a:bodyPr/>
          <a:lstStyle/>
          <a:p>
            <a:r>
              <a:rPr lang="en-US" dirty="0" smtClean="0"/>
              <a:t>Instructor: Dr. Mohammad </a:t>
            </a:r>
            <a:r>
              <a:rPr lang="en-US" dirty="0" err="1" smtClean="0"/>
              <a:t>Rashedur</a:t>
            </a:r>
            <a:r>
              <a:rPr lang="en-US" dirty="0" smtClean="0"/>
              <a:t> Rahman</a:t>
            </a:r>
            <a:endParaRPr lang="en-US" dirty="0"/>
          </a:p>
        </p:txBody>
      </p:sp>
    </p:spTree>
    <p:extLst>
      <p:ext uri="{BB962C8B-B14F-4D97-AF65-F5344CB8AC3E}">
        <p14:creationId xmlns:p14="http://schemas.microsoft.com/office/powerpoint/2010/main" val="2778955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37" y="365125"/>
            <a:ext cx="11188663" cy="1325563"/>
          </a:xfrm>
        </p:spPr>
        <p:txBody>
          <a:bodyPr/>
          <a:lstStyle/>
          <a:p>
            <a:r>
              <a:rPr lang="en-US" dirty="0">
                <a:solidFill>
                  <a:srgbClr val="FF0000"/>
                </a:solidFill>
              </a:rPr>
              <a:t>Hamming Network </a:t>
            </a:r>
            <a:r>
              <a:rPr lang="en-US" dirty="0" smtClean="0">
                <a:solidFill>
                  <a:srgbClr val="FF0000"/>
                </a:solidFill>
              </a:rPr>
              <a:t>(Algorithm)</a:t>
            </a:r>
            <a:endParaRPr lang="en-US" dirty="0"/>
          </a:p>
        </p:txBody>
      </p:sp>
      <p:pic>
        <p:nvPicPr>
          <p:cNvPr id="4" name="Content Placeholder 3"/>
          <p:cNvPicPr>
            <a:picLocks noGrp="1" noChangeAspect="1"/>
          </p:cNvPicPr>
          <p:nvPr>
            <p:ph idx="1"/>
          </p:nvPr>
        </p:nvPicPr>
        <p:blipFill>
          <a:blip r:embed="rId2"/>
          <a:stretch>
            <a:fillRect/>
          </a:stretch>
        </p:blipFill>
        <p:spPr>
          <a:xfrm>
            <a:off x="165137" y="1786381"/>
            <a:ext cx="6193133" cy="3962400"/>
          </a:xfrm>
          <a:prstGeom prst="rect">
            <a:avLst/>
          </a:prstGeom>
        </p:spPr>
      </p:pic>
      <p:pic>
        <p:nvPicPr>
          <p:cNvPr id="5" name="Picture 4"/>
          <p:cNvPicPr>
            <a:picLocks noChangeAspect="1"/>
          </p:cNvPicPr>
          <p:nvPr/>
        </p:nvPicPr>
        <p:blipFill>
          <a:blip r:embed="rId3"/>
          <a:stretch>
            <a:fillRect/>
          </a:stretch>
        </p:blipFill>
        <p:spPr>
          <a:xfrm>
            <a:off x="6532378" y="1786381"/>
            <a:ext cx="5585194" cy="2902577"/>
          </a:xfrm>
          <a:prstGeom prst="rect">
            <a:avLst/>
          </a:prstGeom>
        </p:spPr>
      </p:pic>
      <p:pic>
        <p:nvPicPr>
          <p:cNvPr id="6" name="Picture 5"/>
          <p:cNvPicPr>
            <a:picLocks noChangeAspect="1"/>
          </p:cNvPicPr>
          <p:nvPr/>
        </p:nvPicPr>
        <p:blipFill>
          <a:blip r:embed="rId4"/>
          <a:stretch>
            <a:fillRect/>
          </a:stretch>
        </p:blipFill>
        <p:spPr>
          <a:xfrm>
            <a:off x="6273209" y="4485611"/>
            <a:ext cx="5741582" cy="2106576"/>
          </a:xfrm>
          <a:prstGeom prst="rect">
            <a:avLst/>
          </a:prstGeom>
        </p:spPr>
      </p:pic>
    </p:spTree>
    <p:extLst>
      <p:ext uri="{BB962C8B-B14F-4D97-AF65-F5344CB8AC3E}">
        <p14:creationId xmlns:p14="http://schemas.microsoft.com/office/powerpoint/2010/main" val="3467632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112" y="67302"/>
            <a:ext cx="10515600" cy="1325563"/>
          </a:xfrm>
        </p:spPr>
        <p:txBody>
          <a:bodyPr/>
          <a:lstStyle/>
          <a:p>
            <a:r>
              <a:rPr lang="en-US" dirty="0" smtClean="0">
                <a:solidFill>
                  <a:srgbClr val="FF0000"/>
                </a:solidFill>
              </a:rPr>
              <a:t>Hamming Network Example</a:t>
            </a:r>
            <a:endParaRPr lang="en-US" dirty="0">
              <a:solidFill>
                <a:srgbClr val="FF0000"/>
              </a:solidFill>
            </a:endParaRPr>
          </a:p>
        </p:txBody>
      </p:sp>
      <p:sp>
        <p:nvSpPr>
          <p:cNvPr id="3" name="Content Placeholder 2"/>
          <p:cNvSpPr>
            <a:spLocks noGrp="1"/>
          </p:cNvSpPr>
          <p:nvPr>
            <p:ph idx="1"/>
          </p:nvPr>
        </p:nvSpPr>
        <p:spPr>
          <a:xfrm>
            <a:off x="838200" y="1392865"/>
            <a:ext cx="10515600" cy="4784098"/>
          </a:xfrm>
        </p:spPr>
        <p:txBody>
          <a:bodyPr/>
          <a:lstStyle/>
          <a:p>
            <a:endParaRPr lang="en-US" dirty="0"/>
          </a:p>
        </p:txBody>
      </p:sp>
      <p:pic>
        <p:nvPicPr>
          <p:cNvPr id="4" name="Picture 3"/>
          <p:cNvPicPr>
            <a:picLocks noChangeAspect="1"/>
          </p:cNvPicPr>
          <p:nvPr/>
        </p:nvPicPr>
        <p:blipFill>
          <a:blip r:embed="rId2"/>
          <a:stretch>
            <a:fillRect/>
          </a:stretch>
        </p:blipFill>
        <p:spPr>
          <a:xfrm>
            <a:off x="838200" y="1910685"/>
            <a:ext cx="5243623" cy="2619375"/>
          </a:xfrm>
          <a:prstGeom prst="rect">
            <a:avLst/>
          </a:prstGeom>
        </p:spPr>
      </p:pic>
      <p:pic>
        <p:nvPicPr>
          <p:cNvPr id="5" name="Picture 4"/>
          <p:cNvPicPr>
            <a:picLocks noChangeAspect="1"/>
          </p:cNvPicPr>
          <p:nvPr/>
        </p:nvPicPr>
        <p:blipFill>
          <a:blip r:embed="rId3"/>
          <a:stretch>
            <a:fillRect/>
          </a:stretch>
        </p:blipFill>
        <p:spPr>
          <a:xfrm>
            <a:off x="6081823" y="1126775"/>
            <a:ext cx="5986130" cy="5050188"/>
          </a:xfrm>
          <a:prstGeom prst="rect">
            <a:avLst/>
          </a:prstGeom>
        </p:spPr>
      </p:pic>
      <p:pic>
        <p:nvPicPr>
          <p:cNvPr id="6" name="Picture 5"/>
          <p:cNvPicPr>
            <a:picLocks noChangeAspect="1"/>
          </p:cNvPicPr>
          <p:nvPr/>
        </p:nvPicPr>
        <p:blipFill>
          <a:blip r:embed="rId4"/>
          <a:stretch>
            <a:fillRect/>
          </a:stretch>
        </p:blipFill>
        <p:spPr>
          <a:xfrm>
            <a:off x="7010400" y="6176963"/>
            <a:ext cx="4343400" cy="436488"/>
          </a:xfrm>
          <a:prstGeom prst="rect">
            <a:avLst/>
          </a:prstGeom>
        </p:spPr>
      </p:pic>
    </p:spTree>
    <p:extLst>
      <p:ext uri="{BB962C8B-B14F-4D97-AF65-F5344CB8AC3E}">
        <p14:creationId xmlns:p14="http://schemas.microsoft.com/office/powerpoint/2010/main" val="507839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Hamming Network </a:t>
            </a:r>
            <a:r>
              <a:rPr lang="en-US" dirty="0" smtClean="0">
                <a:solidFill>
                  <a:srgbClr val="FF0000"/>
                </a:solidFill>
              </a:rPr>
              <a:t>Example (Cont..)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8607" y="1690689"/>
            <a:ext cx="5238750" cy="4135954"/>
          </a:xfrm>
          <a:prstGeom prst="rect">
            <a:avLst/>
          </a:prstGeom>
        </p:spPr>
      </p:pic>
      <p:pic>
        <p:nvPicPr>
          <p:cNvPr id="5" name="Picture 4"/>
          <p:cNvPicPr>
            <a:picLocks noChangeAspect="1"/>
          </p:cNvPicPr>
          <p:nvPr/>
        </p:nvPicPr>
        <p:blipFill>
          <a:blip r:embed="rId3"/>
          <a:stretch>
            <a:fillRect/>
          </a:stretch>
        </p:blipFill>
        <p:spPr>
          <a:xfrm>
            <a:off x="6377764" y="1690688"/>
            <a:ext cx="5048250" cy="4059755"/>
          </a:xfrm>
          <a:prstGeom prst="rect">
            <a:avLst/>
          </a:prstGeom>
        </p:spPr>
      </p:pic>
    </p:spTree>
    <p:extLst>
      <p:ext uri="{BB962C8B-B14F-4D97-AF65-F5344CB8AC3E}">
        <p14:creationId xmlns:p14="http://schemas.microsoft.com/office/powerpoint/2010/main" val="2871458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6"/>
            <a:ext cx="10515600" cy="1325563"/>
          </a:xfrm>
        </p:spPr>
        <p:txBody>
          <a:bodyPr/>
          <a:lstStyle/>
          <a:p>
            <a:r>
              <a:rPr lang="en-US" dirty="0" err="1" smtClean="0">
                <a:solidFill>
                  <a:srgbClr val="FF0000"/>
                </a:solidFill>
              </a:rPr>
              <a:t>Kohonen</a:t>
            </a:r>
            <a:r>
              <a:rPr lang="en-US" dirty="0" smtClean="0">
                <a:solidFill>
                  <a:srgbClr val="FF0000"/>
                </a:solidFill>
              </a:rPr>
              <a:t> Self-Organizing Maps (SOM)</a:t>
            </a:r>
            <a:endParaRPr lang="en-US" dirty="0">
              <a:solidFill>
                <a:srgbClr val="FF0000"/>
              </a:solidFill>
            </a:endParaRPr>
          </a:p>
        </p:txBody>
      </p:sp>
      <p:sp>
        <p:nvSpPr>
          <p:cNvPr id="3" name="Content Placeholder 2"/>
          <p:cNvSpPr>
            <a:spLocks noGrp="1"/>
          </p:cNvSpPr>
          <p:nvPr>
            <p:ph idx="1"/>
          </p:nvPr>
        </p:nvSpPr>
        <p:spPr>
          <a:xfrm>
            <a:off x="618186" y="1339402"/>
            <a:ext cx="10735614" cy="5293217"/>
          </a:xfrm>
        </p:spPr>
        <p:txBody>
          <a:bodyPr>
            <a:normAutofit/>
          </a:bodyPr>
          <a:lstStyle/>
          <a:p>
            <a:pPr algn="just"/>
            <a:r>
              <a:rPr lang="en-US" dirty="0"/>
              <a:t>The self-organizing neural networks described in this section, also called </a:t>
            </a:r>
            <a:r>
              <a:rPr lang="en-US" dirty="0" smtClean="0"/>
              <a:t>topology-preserving </a:t>
            </a:r>
            <a:r>
              <a:rPr lang="en-US" dirty="0"/>
              <a:t>maps, assume a </a:t>
            </a:r>
            <a:r>
              <a:rPr lang="en-US" b="1" dirty="0"/>
              <a:t>topological structure</a:t>
            </a:r>
            <a:r>
              <a:rPr lang="en-US" dirty="0"/>
              <a:t> among the cluster units. </a:t>
            </a:r>
            <a:endParaRPr lang="en-US" dirty="0" smtClean="0"/>
          </a:p>
          <a:p>
            <a:pPr algn="just"/>
            <a:r>
              <a:rPr lang="en-US" dirty="0" smtClean="0"/>
              <a:t>This property </a:t>
            </a:r>
            <a:r>
              <a:rPr lang="en-US" dirty="0"/>
              <a:t>is observed in the brain, but is not found in other artificial neural </a:t>
            </a:r>
            <a:r>
              <a:rPr lang="en-US" dirty="0" smtClean="0"/>
              <a:t>net-works</a:t>
            </a:r>
            <a:r>
              <a:rPr lang="en-US" dirty="0"/>
              <a:t>. </a:t>
            </a:r>
            <a:endParaRPr lang="en-US" dirty="0" smtClean="0"/>
          </a:p>
          <a:p>
            <a:pPr algn="just"/>
            <a:r>
              <a:rPr lang="en-US" dirty="0" smtClean="0"/>
              <a:t>There </a:t>
            </a:r>
            <a:r>
              <a:rPr lang="en-US" dirty="0"/>
              <a:t>are </a:t>
            </a:r>
            <a:r>
              <a:rPr lang="en-US" b="1" i="1" dirty="0"/>
              <a:t>m</a:t>
            </a:r>
            <a:r>
              <a:rPr lang="en-US" dirty="0"/>
              <a:t> cluster units, arranged in a one- or two-dimensional array</a:t>
            </a:r>
            <a:r>
              <a:rPr lang="en-US" dirty="0" smtClean="0"/>
              <a:t>; the </a:t>
            </a:r>
            <a:r>
              <a:rPr lang="en-US" dirty="0"/>
              <a:t>input signals are </a:t>
            </a:r>
            <a:r>
              <a:rPr lang="en-US" b="1" i="1" dirty="0"/>
              <a:t>n</a:t>
            </a:r>
            <a:r>
              <a:rPr lang="en-US" dirty="0"/>
              <a:t>-tuples [</a:t>
            </a:r>
            <a:r>
              <a:rPr lang="en-US" dirty="0" err="1"/>
              <a:t>Kohonen</a:t>
            </a:r>
            <a:r>
              <a:rPr lang="en-US" dirty="0"/>
              <a:t>, l989a</a:t>
            </a:r>
            <a:r>
              <a:rPr lang="en-US" dirty="0" smtClean="0"/>
              <a:t>].</a:t>
            </a:r>
          </a:p>
          <a:p>
            <a:pPr algn="just"/>
            <a:r>
              <a:rPr lang="en-US" dirty="0"/>
              <a:t>The weight vector for a cluster unit serves as an exemplar of the </a:t>
            </a:r>
            <a:r>
              <a:rPr lang="en-US" dirty="0" smtClean="0"/>
              <a:t>input patterns </a:t>
            </a:r>
            <a:r>
              <a:rPr lang="en-US" dirty="0"/>
              <a:t>associated with that cluster. </a:t>
            </a:r>
            <a:endParaRPr lang="en-US" dirty="0" smtClean="0"/>
          </a:p>
          <a:p>
            <a:pPr algn="just"/>
            <a:r>
              <a:rPr lang="en-US" dirty="0" smtClean="0"/>
              <a:t>During </a:t>
            </a:r>
            <a:r>
              <a:rPr lang="en-US" dirty="0"/>
              <a:t>the self-organization process, </a:t>
            </a:r>
            <a:r>
              <a:rPr lang="en-US" dirty="0" smtClean="0"/>
              <a:t>the cluster </a:t>
            </a:r>
            <a:r>
              <a:rPr lang="en-US" dirty="0"/>
              <a:t>unit whose weight vector matches the input pattern most closely (typically</a:t>
            </a:r>
            <a:r>
              <a:rPr lang="en-US" dirty="0" smtClean="0"/>
              <a:t>, the </a:t>
            </a:r>
            <a:r>
              <a:rPr lang="en-US" dirty="0"/>
              <a:t>square of the minimum Euclidean distance) is chosen as the winner. </a:t>
            </a:r>
          </a:p>
        </p:txBody>
      </p:sp>
    </p:spTree>
    <p:extLst>
      <p:ext uri="{BB962C8B-B14F-4D97-AF65-F5344CB8AC3E}">
        <p14:creationId xmlns:p14="http://schemas.microsoft.com/office/powerpoint/2010/main" val="354220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43" y="120426"/>
            <a:ext cx="10515600" cy="1325563"/>
          </a:xfrm>
        </p:spPr>
        <p:txBody>
          <a:bodyPr/>
          <a:lstStyle/>
          <a:p>
            <a:r>
              <a:rPr lang="en-US" dirty="0" smtClean="0">
                <a:solidFill>
                  <a:srgbClr val="FF0000"/>
                </a:solidFill>
              </a:rPr>
              <a:t>SOM (</a:t>
            </a:r>
            <a:r>
              <a:rPr lang="en-US" dirty="0" err="1" smtClean="0">
                <a:solidFill>
                  <a:srgbClr val="FF0000"/>
                </a:solidFill>
              </a:rPr>
              <a:t>Cont</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464711" y="1068946"/>
            <a:ext cx="5393163" cy="5789053"/>
          </a:xfrm>
        </p:spPr>
        <p:txBody>
          <a:bodyPr>
            <a:normAutofit fontScale="77500" lnSpcReduction="20000"/>
          </a:bodyPr>
          <a:lstStyle/>
          <a:p>
            <a:r>
              <a:rPr lang="en-US" dirty="0" smtClean="0"/>
              <a:t>The winning </a:t>
            </a:r>
            <a:r>
              <a:rPr lang="en-US" dirty="0"/>
              <a:t>unit and its neighboring units (in terms of the topology of the cluster units</a:t>
            </a:r>
            <a:r>
              <a:rPr lang="en-US" dirty="0" smtClean="0"/>
              <a:t>) update </a:t>
            </a:r>
            <a:r>
              <a:rPr lang="en-US" dirty="0"/>
              <a:t>their weights. The weight vectors of neighboring units are </a:t>
            </a:r>
            <a:r>
              <a:rPr lang="en-US" dirty="0" smtClean="0"/>
              <a:t>not in </a:t>
            </a:r>
            <a:r>
              <a:rPr lang="en-US" dirty="0"/>
              <a:t>general</a:t>
            </a:r>
            <a:r>
              <a:rPr lang="en-US" dirty="0" smtClean="0"/>
              <a:t>, close </a:t>
            </a:r>
            <a:r>
              <a:rPr lang="en-US" dirty="0"/>
              <a:t>to the input pattern. </a:t>
            </a:r>
            <a:endParaRPr lang="en-US" dirty="0" smtClean="0"/>
          </a:p>
          <a:p>
            <a:r>
              <a:rPr lang="en-US" dirty="0" smtClean="0"/>
              <a:t>For </a:t>
            </a:r>
            <a:r>
              <a:rPr lang="en-US" dirty="0"/>
              <a:t>example, for a linear array of cluster units, </a:t>
            </a:r>
            <a:r>
              <a:rPr lang="en-US" dirty="0" smtClean="0"/>
              <a:t>the neighborhood </a:t>
            </a:r>
            <a:r>
              <a:rPr lang="en-US" dirty="0"/>
              <a:t>of radius R around </a:t>
            </a:r>
            <a:r>
              <a:rPr lang="en-US" b="1" i="1" dirty="0"/>
              <a:t>cluster unit J </a:t>
            </a:r>
            <a:r>
              <a:rPr lang="en-US" dirty="0"/>
              <a:t>consists of all units j such </a:t>
            </a:r>
            <a:r>
              <a:rPr lang="en-US" dirty="0" smtClean="0"/>
              <a:t>that </a:t>
            </a:r>
          </a:p>
          <a:p>
            <a:pPr marL="0" indent="0">
              <a:buNone/>
            </a:pPr>
            <a:r>
              <a:rPr lang="en-US" dirty="0"/>
              <a:t> </a:t>
            </a:r>
            <a:r>
              <a:rPr lang="en-US" dirty="0" smtClean="0"/>
              <a:t>               </a:t>
            </a:r>
            <a:r>
              <a:rPr lang="en-US" b="1" dirty="0" smtClean="0"/>
              <a:t>max(1</a:t>
            </a:r>
            <a:r>
              <a:rPr lang="en-US" b="1" dirty="0"/>
              <a:t>, J - R) </a:t>
            </a:r>
            <a:r>
              <a:rPr lang="en-US" b="1" dirty="0" smtClean="0"/>
              <a:t>&lt;=j &lt;= </a:t>
            </a:r>
            <a:r>
              <a:rPr lang="en-US" b="1" dirty="0"/>
              <a:t>min(J + R, m</a:t>
            </a:r>
            <a:r>
              <a:rPr lang="en-US" b="1" dirty="0" smtClean="0"/>
              <a:t>).  </a:t>
            </a:r>
          </a:p>
          <a:p>
            <a:pPr marL="0" indent="0">
              <a:buNone/>
            </a:pPr>
            <a:r>
              <a:rPr lang="en-US" b="1" dirty="0"/>
              <a:t> </a:t>
            </a:r>
            <a:r>
              <a:rPr lang="en-US" b="1" dirty="0" smtClean="0"/>
              <a:t>         </a:t>
            </a:r>
            <a:r>
              <a:rPr lang="en-US" dirty="0" smtClean="0"/>
              <a:t>Here m is number of clusters</a:t>
            </a:r>
          </a:p>
          <a:p>
            <a:pPr marL="0" indent="0">
              <a:buNone/>
            </a:pPr>
            <a:endParaRPr lang="en-US" dirty="0" smtClean="0"/>
          </a:p>
          <a:p>
            <a:pPr algn="just"/>
            <a:r>
              <a:rPr lang="en-US" dirty="0"/>
              <a:t>The architecture of the </a:t>
            </a:r>
            <a:r>
              <a:rPr lang="en-US" dirty="0" err="1"/>
              <a:t>Kohonen</a:t>
            </a:r>
            <a:r>
              <a:rPr lang="en-US" dirty="0"/>
              <a:t> self-organizing map is shown in Figure 4.5</a:t>
            </a:r>
            <a:r>
              <a:rPr lang="en-US" dirty="0" smtClean="0"/>
              <a:t>. Neighborhoods </a:t>
            </a:r>
            <a:r>
              <a:rPr lang="en-US" dirty="0"/>
              <a:t>of the unit designated by # of radii R = 2, l, and 0 in </a:t>
            </a:r>
            <a:r>
              <a:rPr lang="en-US" dirty="0" smtClean="0"/>
              <a:t>a one-dimensional </a:t>
            </a:r>
            <a:r>
              <a:rPr lang="en-US" dirty="0"/>
              <a:t>topology (with 10 cluster units) are shown in Figure 4.6</a:t>
            </a:r>
            <a:r>
              <a:rPr lang="en-US" dirty="0" smtClean="0"/>
              <a:t>.</a:t>
            </a:r>
          </a:p>
          <a:p>
            <a:pPr algn="just"/>
            <a:endParaRPr lang="en-US" dirty="0"/>
          </a:p>
          <a:p>
            <a:pPr marL="0" indent="0" algn="just">
              <a:buNone/>
            </a:pPr>
            <a:endParaRPr lang="en-US" dirty="0"/>
          </a:p>
          <a:p>
            <a:pPr marL="0" indent="0">
              <a:buNone/>
            </a:pPr>
            <a:endParaRPr lang="en-US" b="1" dirty="0"/>
          </a:p>
        </p:txBody>
      </p:sp>
      <p:pic>
        <p:nvPicPr>
          <p:cNvPr id="4" name="Picture 3"/>
          <p:cNvPicPr>
            <a:picLocks noChangeAspect="1"/>
          </p:cNvPicPr>
          <p:nvPr/>
        </p:nvPicPr>
        <p:blipFill>
          <a:blip r:embed="rId2"/>
          <a:stretch>
            <a:fillRect/>
          </a:stretch>
        </p:blipFill>
        <p:spPr>
          <a:xfrm>
            <a:off x="5857874" y="1248446"/>
            <a:ext cx="6334126" cy="4000500"/>
          </a:xfrm>
          <a:prstGeom prst="rect">
            <a:avLst/>
          </a:prstGeom>
        </p:spPr>
      </p:pic>
      <p:pic>
        <p:nvPicPr>
          <p:cNvPr id="5" name="Picture 4"/>
          <p:cNvPicPr>
            <a:picLocks noChangeAspect="1"/>
          </p:cNvPicPr>
          <p:nvPr/>
        </p:nvPicPr>
        <p:blipFill>
          <a:blip r:embed="rId3"/>
          <a:stretch>
            <a:fillRect/>
          </a:stretch>
        </p:blipFill>
        <p:spPr>
          <a:xfrm>
            <a:off x="5857875" y="5501022"/>
            <a:ext cx="6334125" cy="1104900"/>
          </a:xfrm>
          <a:prstGeom prst="rect">
            <a:avLst/>
          </a:prstGeom>
        </p:spPr>
      </p:pic>
    </p:spTree>
    <p:extLst>
      <p:ext uri="{BB962C8B-B14F-4D97-AF65-F5344CB8AC3E}">
        <p14:creationId xmlns:p14="http://schemas.microsoft.com/office/powerpoint/2010/main" val="2802384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8" y="236337"/>
            <a:ext cx="10761372" cy="1325563"/>
          </a:xfrm>
        </p:spPr>
        <p:txBody>
          <a:bodyPr/>
          <a:lstStyle/>
          <a:p>
            <a:r>
              <a:rPr lang="en-US" dirty="0">
                <a:solidFill>
                  <a:srgbClr val="FF0000"/>
                </a:solidFill>
              </a:rPr>
              <a:t>SOM (</a:t>
            </a:r>
            <a:r>
              <a:rPr lang="en-US" dirty="0" err="1">
                <a:solidFill>
                  <a:srgbClr val="FF0000"/>
                </a:solidFill>
              </a:rPr>
              <a:t>Cont</a:t>
            </a:r>
            <a:r>
              <a:rPr lang="en-US" dirty="0">
                <a:solidFill>
                  <a:srgbClr val="FF0000"/>
                </a:solidFill>
              </a:rPr>
              <a:t>…)</a:t>
            </a:r>
            <a:endParaRPr lang="en-US" dirty="0"/>
          </a:p>
        </p:txBody>
      </p:sp>
      <p:sp>
        <p:nvSpPr>
          <p:cNvPr id="3" name="Content Placeholder 2"/>
          <p:cNvSpPr>
            <a:spLocks noGrp="1"/>
          </p:cNvSpPr>
          <p:nvPr>
            <p:ph idx="1"/>
          </p:nvPr>
        </p:nvSpPr>
        <p:spPr>
          <a:xfrm>
            <a:off x="708338" y="1561900"/>
            <a:ext cx="6542467" cy="5167311"/>
          </a:xfrm>
        </p:spPr>
        <p:txBody>
          <a:bodyPr>
            <a:normAutofit fontScale="85000" lnSpcReduction="20000"/>
          </a:bodyPr>
          <a:lstStyle/>
          <a:p>
            <a:pPr algn="just">
              <a:spcBef>
                <a:spcPts val="0"/>
              </a:spcBef>
            </a:pPr>
            <a:r>
              <a:rPr lang="en-US" dirty="0"/>
              <a:t>The neighborhoods of radii R = 2, 1 and 0 are shown in Figure 4.7 for </a:t>
            </a:r>
            <a:r>
              <a:rPr lang="en-US" dirty="0" smtClean="0"/>
              <a:t>a rectangular </a:t>
            </a:r>
            <a:r>
              <a:rPr lang="en-US" dirty="0"/>
              <a:t>grid and in Figure 4.8 for a hexagonal grid (each with 49 units). </a:t>
            </a:r>
            <a:endParaRPr lang="en-US" dirty="0" smtClean="0"/>
          </a:p>
          <a:p>
            <a:pPr algn="just">
              <a:spcBef>
                <a:spcPts val="0"/>
              </a:spcBef>
            </a:pPr>
            <a:endParaRPr lang="en-US" dirty="0"/>
          </a:p>
          <a:p>
            <a:pPr algn="just">
              <a:spcBef>
                <a:spcPts val="0"/>
              </a:spcBef>
            </a:pPr>
            <a:r>
              <a:rPr lang="en-US" dirty="0" smtClean="0"/>
              <a:t>In each </a:t>
            </a:r>
            <a:r>
              <a:rPr lang="en-US" dirty="0"/>
              <a:t>illustration, the winning unit is indicated by the symbol “#” and the </a:t>
            </a:r>
            <a:r>
              <a:rPr lang="en-US" dirty="0" smtClean="0"/>
              <a:t>other units </a:t>
            </a:r>
            <a:r>
              <a:rPr lang="en-US" dirty="0"/>
              <a:t>are denoted by</a:t>
            </a:r>
          </a:p>
          <a:p>
            <a:r>
              <a:rPr lang="en-US" dirty="0" smtClean="0"/>
              <a:t>Note </a:t>
            </a:r>
            <a:r>
              <a:rPr lang="en-US" dirty="0"/>
              <a:t>that each unit has eight nearest neighbors in the rectangular grid, </a:t>
            </a:r>
            <a:r>
              <a:rPr lang="en-US" dirty="0" smtClean="0"/>
              <a:t>but only </a:t>
            </a:r>
            <a:r>
              <a:rPr lang="en-US" dirty="0"/>
              <a:t>six in the hexagonal grid. </a:t>
            </a:r>
            <a:endParaRPr lang="en-US" dirty="0" smtClean="0"/>
          </a:p>
          <a:p>
            <a:r>
              <a:rPr lang="en-US" dirty="0" smtClean="0"/>
              <a:t>Winning </a:t>
            </a:r>
            <a:r>
              <a:rPr lang="en-US" dirty="0"/>
              <a:t>units that are close to the edge of the </a:t>
            </a:r>
            <a:r>
              <a:rPr lang="en-US" dirty="0" smtClean="0"/>
              <a:t>grid will </a:t>
            </a:r>
            <a:r>
              <a:rPr lang="en-US" dirty="0"/>
              <a:t>have some neighborhoods that have fewer units than that shown in the </a:t>
            </a:r>
            <a:r>
              <a:rPr lang="en-US" dirty="0" smtClean="0"/>
              <a:t>respective </a:t>
            </a:r>
            <a:r>
              <a:rPr lang="en-US" dirty="0"/>
              <a:t>figure. </a:t>
            </a:r>
            <a:endParaRPr lang="en-US" dirty="0" smtClean="0"/>
          </a:p>
          <a:p>
            <a:r>
              <a:rPr lang="en-US" dirty="0" smtClean="0"/>
              <a:t>Neighborhoods </a:t>
            </a:r>
            <a:r>
              <a:rPr lang="en-US" dirty="0"/>
              <a:t>do not “wrap around” from one side of the </a:t>
            </a:r>
            <a:r>
              <a:rPr lang="en-US" dirty="0" smtClean="0"/>
              <a:t>grid to </a:t>
            </a:r>
            <a:r>
              <a:rPr lang="en-US" dirty="0"/>
              <a:t>the other; “missing” units are simply ignored</a:t>
            </a:r>
            <a:r>
              <a:rPr lang="en-US" dirty="0" smtClean="0"/>
              <a:t>.</a:t>
            </a:r>
            <a:endParaRPr lang="en-US" dirty="0"/>
          </a:p>
        </p:txBody>
      </p:sp>
      <p:pic>
        <p:nvPicPr>
          <p:cNvPr id="4" name="Picture 3"/>
          <p:cNvPicPr>
            <a:picLocks noChangeAspect="1"/>
          </p:cNvPicPr>
          <p:nvPr/>
        </p:nvPicPr>
        <p:blipFill>
          <a:blip r:embed="rId2"/>
          <a:stretch>
            <a:fillRect/>
          </a:stretch>
        </p:blipFill>
        <p:spPr>
          <a:xfrm>
            <a:off x="7697810" y="1480936"/>
            <a:ext cx="4163632" cy="5248275"/>
          </a:xfrm>
          <a:prstGeom prst="rect">
            <a:avLst/>
          </a:prstGeom>
        </p:spPr>
      </p:pic>
    </p:spTree>
    <p:extLst>
      <p:ext uri="{BB962C8B-B14F-4D97-AF65-F5344CB8AC3E}">
        <p14:creationId xmlns:p14="http://schemas.microsoft.com/office/powerpoint/2010/main" val="3479283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Graphical Representation</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571223" y="1519707"/>
            <a:ext cx="7701566" cy="4367537"/>
          </a:xfrm>
          <a:prstGeom prst="rect">
            <a:avLst/>
          </a:prstGeom>
        </p:spPr>
      </p:pic>
    </p:spTree>
    <p:extLst>
      <p:ext uri="{BB962C8B-B14F-4D97-AF65-F5344CB8AC3E}">
        <p14:creationId xmlns:p14="http://schemas.microsoft.com/office/powerpoint/2010/main" val="586520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Graphical </a:t>
            </a:r>
            <a:r>
              <a:rPr lang="en-US" dirty="0" smtClean="0">
                <a:solidFill>
                  <a:srgbClr val="FF0000"/>
                </a:solidFill>
              </a:rPr>
              <a:t>Representation (Cont..)</a:t>
            </a:r>
            <a:br>
              <a:rPr lang="en-US" dirty="0" smtClean="0">
                <a:solidFill>
                  <a:srgbClr val="FF0000"/>
                </a:solidFill>
              </a:rPr>
            </a:b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19512" y="2191544"/>
            <a:ext cx="4752975" cy="3619500"/>
          </a:xfrm>
          <a:prstGeom prst="rect">
            <a:avLst/>
          </a:prstGeom>
        </p:spPr>
      </p:pic>
    </p:spTree>
    <p:extLst>
      <p:ext uri="{BB962C8B-B14F-4D97-AF65-F5344CB8AC3E}">
        <p14:creationId xmlns:p14="http://schemas.microsoft.com/office/powerpoint/2010/main" val="250462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Graphical Representation (Cont..)</a:t>
            </a:r>
            <a:br>
              <a:rPr lang="en-US" dirty="0">
                <a:solidFill>
                  <a:srgbClr val="FF0000"/>
                </a:solidFill>
              </a:rPr>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008375" y="2034381"/>
            <a:ext cx="4276725" cy="3667125"/>
          </a:xfrm>
          <a:prstGeom prst="rect">
            <a:avLst/>
          </a:prstGeom>
        </p:spPr>
      </p:pic>
      <p:pic>
        <p:nvPicPr>
          <p:cNvPr id="6" name="Picture 5"/>
          <p:cNvPicPr>
            <a:picLocks noChangeAspect="1"/>
          </p:cNvPicPr>
          <p:nvPr/>
        </p:nvPicPr>
        <p:blipFill>
          <a:blip r:embed="rId3"/>
          <a:stretch>
            <a:fillRect/>
          </a:stretch>
        </p:blipFill>
        <p:spPr>
          <a:xfrm>
            <a:off x="5761618" y="1901030"/>
            <a:ext cx="5592182" cy="3933825"/>
          </a:xfrm>
          <a:prstGeom prst="rect">
            <a:avLst/>
          </a:prstGeom>
        </p:spPr>
      </p:pic>
    </p:spTree>
    <p:extLst>
      <p:ext uri="{BB962C8B-B14F-4D97-AF65-F5344CB8AC3E}">
        <p14:creationId xmlns:p14="http://schemas.microsoft.com/office/powerpoint/2010/main" val="1074700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97056"/>
            <a:ext cx="10515600" cy="1325563"/>
          </a:xfrm>
        </p:spPr>
        <p:txBody>
          <a:bodyPr/>
          <a:lstStyle/>
          <a:p>
            <a:r>
              <a:rPr lang="en-US" dirty="0" smtClean="0">
                <a:solidFill>
                  <a:srgbClr val="FF0000"/>
                </a:solidFill>
              </a:rPr>
              <a:t>Algorithm: SOM </a:t>
            </a:r>
            <a:endParaRPr lang="en-US" dirty="0"/>
          </a:p>
        </p:txBody>
      </p:sp>
      <p:pic>
        <p:nvPicPr>
          <p:cNvPr id="4" name="Content Placeholder 3"/>
          <p:cNvPicPr>
            <a:picLocks noGrp="1" noChangeAspect="1"/>
          </p:cNvPicPr>
          <p:nvPr>
            <p:ph idx="1"/>
          </p:nvPr>
        </p:nvPicPr>
        <p:blipFill>
          <a:blip r:embed="rId2"/>
          <a:stretch>
            <a:fillRect/>
          </a:stretch>
        </p:blipFill>
        <p:spPr>
          <a:xfrm>
            <a:off x="1033266" y="1313645"/>
            <a:ext cx="10416052" cy="4288665"/>
          </a:xfrm>
          <a:prstGeom prst="rect">
            <a:avLst/>
          </a:prstGeom>
        </p:spPr>
      </p:pic>
      <p:pic>
        <p:nvPicPr>
          <p:cNvPr id="5" name="Picture 4"/>
          <p:cNvPicPr>
            <a:picLocks noChangeAspect="1"/>
          </p:cNvPicPr>
          <p:nvPr/>
        </p:nvPicPr>
        <p:blipFill>
          <a:blip r:embed="rId3"/>
          <a:stretch>
            <a:fillRect/>
          </a:stretch>
        </p:blipFill>
        <p:spPr>
          <a:xfrm>
            <a:off x="1700011" y="5407315"/>
            <a:ext cx="9852338" cy="1411584"/>
          </a:xfrm>
          <a:prstGeom prst="rect">
            <a:avLst/>
          </a:prstGeom>
        </p:spPr>
      </p:pic>
    </p:spTree>
    <p:extLst>
      <p:ext uri="{BB962C8B-B14F-4D97-AF65-F5344CB8AC3E}">
        <p14:creationId xmlns:p14="http://schemas.microsoft.com/office/powerpoint/2010/main" val="3810746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idx="1"/>
          </p:nvPr>
        </p:nvSpPr>
        <p:spPr>
          <a:xfrm>
            <a:off x="838200" y="1825625"/>
            <a:ext cx="6451242" cy="4351338"/>
          </a:xfrm>
        </p:spPr>
        <p:txBody>
          <a:bodyPr>
            <a:normAutofit fontScale="85000" lnSpcReduction="20000"/>
          </a:bodyPr>
          <a:lstStyle/>
          <a:p>
            <a:pPr algn="just"/>
            <a:r>
              <a:rPr lang="en-US" dirty="0" smtClean="0"/>
              <a:t>When we applied a net that was trained to classify the input signal into one of the output categories, A, B, C, D, E, J, or K, </a:t>
            </a:r>
          </a:p>
          <a:p>
            <a:pPr algn="just"/>
            <a:r>
              <a:rPr lang="en-US" dirty="0" smtClean="0"/>
              <a:t>The net sometimes responded that the signal was both a C and a K, or both an E and a K, or both a J and a K. </a:t>
            </a:r>
          </a:p>
          <a:p>
            <a:pPr algn="just"/>
            <a:r>
              <a:rPr lang="en-US" dirty="0" smtClean="0"/>
              <a:t>In circumstances such as this, in which we know that only one of several neurons should respond, we can include additional structure in the network so that the net is forced to make a  decision as to which one unit will respond. The mechanism by which this is achieved is called </a:t>
            </a:r>
            <a:r>
              <a:rPr lang="en-US" b="1" dirty="0" smtClean="0"/>
              <a:t>competition</a:t>
            </a:r>
            <a:r>
              <a:rPr lang="en-US" dirty="0" smtClean="0"/>
              <a:t>.</a:t>
            </a:r>
          </a:p>
          <a:p>
            <a:pPr algn="just"/>
            <a:r>
              <a:rPr lang="en-US" dirty="0" smtClean="0"/>
              <a:t>This type of neural network is known as </a:t>
            </a:r>
            <a:r>
              <a:rPr lang="en-US" b="1" dirty="0" smtClean="0"/>
              <a:t>competitive neural network</a:t>
            </a:r>
            <a:r>
              <a:rPr lang="en-US" dirty="0" smtClean="0"/>
              <a:t>.</a:t>
            </a:r>
            <a:endParaRPr lang="en-US" dirty="0"/>
          </a:p>
        </p:txBody>
      </p:sp>
      <p:pic>
        <p:nvPicPr>
          <p:cNvPr id="4" name="Picture 3"/>
          <p:cNvPicPr>
            <a:picLocks noChangeAspect="1"/>
          </p:cNvPicPr>
          <p:nvPr/>
        </p:nvPicPr>
        <p:blipFill>
          <a:blip r:embed="rId2"/>
          <a:stretch>
            <a:fillRect/>
          </a:stretch>
        </p:blipFill>
        <p:spPr>
          <a:xfrm>
            <a:off x="7658636" y="2301651"/>
            <a:ext cx="4533364" cy="3193223"/>
          </a:xfrm>
          <a:prstGeom prst="rect">
            <a:avLst/>
          </a:prstGeom>
        </p:spPr>
      </p:pic>
    </p:spTree>
    <p:extLst>
      <p:ext uri="{BB962C8B-B14F-4D97-AF65-F5344CB8AC3E}">
        <p14:creationId xmlns:p14="http://schemas.microsoft.com/office/powerpoint/2010/main" val="425845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223457"/>
            <a:ext cx="10515600" cy="1325563"/>
          </a:xfrm>
        </p:spPr>
        <p:txBody>
          <a:bodyPr/>
          <a:lstStyle/>
          <a:p>
            <a:r>
              <a:rPr lang="en-US" dirty="0" smtClean="0">
                <a:solidFill>
                  <a:srgbClr val="FF0000"/>
                </a:solidFill>
              </a:rPr>
              <a:t>Choice of Radius and Learning Rate in SOM</a:t>
            </a:r>
            <a:endParaRPr lang="en-US" dirty="0">
              <a:solidFill>
                <a:srgbClr val="FF0000"/>
              </a:solidFill>
            </a:endParaRPr>
          </a:p>
        </p:txBody>
      </p:sp>
      <p:sp>
        <p:nvSpPr>
          <p:cNvPr id="3" name="Content Placeholder 2"/>
          <p:cNvSpPr>
            <a:spLocks noGrp="1"/>
          </p:cNvSpPr>
          <p:nvPr>
            <p:ph idx="1"/>
          </p:nvPr>
        </p:nvSpPr>
        <p:spPr>
          <a:xfrm>
            <a:off x="838200" y="1287887"/>
            <a:ext cx="10515600" cy="5570113"/>
          </a:xfrm>
        </p:spPr>
        <p:txBody>
          <a:bodyPr>
            <a:normAutofit fontScale="92500" lnSpcReduction="20000"/>
          </a:bodyPr>
          <a:lstStyle/>
          <a:p>
            <a:pPr algn="just"/>
            <a:r>
              <a:rPr lang="en-US" dirty="0"/>
              <a:t>The learning rate a is a slowly decreasing function of time (or training </a:t>
            </a:r>
            <a:r>
              <a:rPr lang="en-US" dirty="0" smtClean="0"/>
              <a:t>epochs</a:t>
            </a:r>
            <a:r>
              <a:rPr lang="en-US" dirty="0"/>
              <a:t>). </a:t>
            </a:r>
            <a:r>
              <a:rPr lang="en-US" dirty="0" err="1"/>
              <a:t>Kohonen</a:t>
            </a:r>
            <a:r>
              <a:rPr lang="en-US" dirty="0"/>
              <a:t> (1989a, p. 133) indicates that a linearly decreasing function </a:t>
            </a:r>
            <a:r>
              <a:rPr lang="en-US" dirty="0" smtClean="0"/>
              <a:t>is satisfactory </a:t>
            </a:r>
            <a:r>
              <a:rPr lang="en-US" dirty="0"/>
              <a:t>for practical computations; a geometric decrease would produce </a:t>
            </a:r>
            <a:r>
              <a:rPr lang="en-US" dirty="0" smtClean="0"/>
              <a:t>similar </a:t>
            </a:r>
            <a:r>
              <a:rPr lang="en-US" dirty="0"/>
              <a:t>results.</a:t>
            </a:r>
          </a:p>
          <a:p>
            <a:pPr algn="just"/>
            <a:r>
              <a:rPr lang="en-US" dirty="0" smtClean="0"/>
              <a:t>The </a:t>
            </a:r>
            <a:r>
              <a:rPr lang="en-US" dirty="0"/>
              <a:t>radius of the neighborhood around a cluster unit also decreases as </a:t>
            </a:r>
            <a:r>
              <a:rPr lang="en-US" dirty="0" smtClean="0"/>
              <a:t>the clustering </a:t>
            </a:r>
            <a:r>
              <a:rPr lang="en-US" dirty="0"/>
              <a:t>process progresses.</a:t>
            </a:r>
          </a:p>
          <a:p>
            <a:pPr algn="just"/>
            <a:r>
              <a:rPr lang="en-US" dirty="0" smtClean="0"/>
              <a:t>The </a:t>
            </a:r>
            <a:r>
              <a:rPr lang="en-US" dirty="0"/>
              <a:t>formation of a map occurs in two phases: the initial formation of </a:t>
            </a:r>
            <a:r>
              <a:rPr lang="en-US" dirty="0" smtClean="0"/>
              <a:t>the correct </a:t>
            </a:r>
            <a:r>
              <a:rPr lang="en-US" dirty="0"/>
              <a:t>order and the final convergence. </a:t>
            </a:r>
            <a:endParaRPr lang="en-US" dirty="0" smtClean="0"/>
          </a:p>
          <a:p>
            <a:pPr algn="just"/>
            <a:r>
              <a:rPr lang="en-US" dirty="0" smtClean="0"/>
              <a:t>The </a:t>
            </a:r>
            <a:r>
              <a:rPr lang="en-US" dirty="0"/>
              <a:t>second phase takes much </a:t>
            </a:r>
            <a:r>
              <a:rPr lang="en-US" dirty="0" smtClean="0"/>
              <a:t>longer than </a:t>
            </a:r>
            <a:r>
              <a:rPr lang="en-US" dirty="0"/>
              <a:t>the first and requires a small value for the learning rate. Many </a:t>
            </a:r>
            <a:r>
              <a:rPr lang="en-US" dirty="0" smtClean="0"/>
              <a:t>iterations through </a:t>
            </a:r>
            <a:r>
              <a:rPr lang="en-US" dirty="0"/>
              <a:t>the training set may be necessary, at least in some applications [</a:t>
            </a:r>
            <a:r>
              <a:rPr lang="en-US" dirty="0" smtClean="0"/>
              <a:t>Kohonen,1989a].</a:t>
            </a:r>
          </a:p>
          <a:p>
            <a:pPr algn="just"/>
            <a:r>
              <a:rPr lang="en-US" dirty="0"/>
              <a:t>Random values may be assigned for the initial weights. </a:t>
            </a:r>
            <a:endParaRPr lang="en-US" dirty="0" smtClean="0"/>
          </a:p>
          <a:p>
            <a:pPr algn="just"/>
            <a:r>
              <a:rPr lang="en-US" dirty="0" smtClean="0"/>
              <a:t>If </a:t>
            </a:r>
            <a:r>
              <a:rPr lang="en-US" dirty="0"/>
              <a:t>some </a:t>
            </a:r>
            <a:r>
              <a:rPr lang="en-US" dirty="0" smtClean="0"/>
              <a:t>information is </a:t>
            </a:r>
            <a:r>
              <a:rPr lang="en-US" dirty="0"/>
              <a:t>available concerning the distribution of clusters that might be appropriate </a:t>
            </a:r>
            <a:r>
              <a:rPr lang="en-US" dirty="0" smtClean="0"/>
              <a:t>for a </a:t>
            </a:r>
            <a:r>
              <a:rPr lang="en-US" dirty="0"/>
              <a:t>particular problem, the initial weights can be taken to reflect that prior </a:t>
            </a:r>
            <a:r>
              <a:rPr lang="en-US" dirty="0" smtClean="0"/>
              <a:t>knowledge</a:t>
            </a:r>
            <a:r>
              <a:rPr lang="en-US" dirty="0"/>
              <a:t>. </a:t>
            </a:r>
            <a:r>
              <a:rPr lang="en-US" dirty="0" smtClean="0"/>
              <a:t>the </a:t>
            </a:r>
            <a:r>
              <a:rPr lang="en-US" dirty="0"/>
              <a:t>weights are initialized to random values (</a:t>
            </a:r>
            <a:r>
              <a:rPr lang="en-US" dirty="0" smtClean="0"/>
              <a:t>chosen from </a:t>
            </a:r>
            <a:r>
              <a:rPr lang="en-US" dirty="0"/>
              <a:t>the same range of values as the components of the input vectors).</a:t>
            </a:r>
          </a:p>
        </p:txBody>
      </p:sp>
    </p:spTree>
    <p:extLst>
      <p:ext uri="{BB962C8B-B14F-4D97-AF65-F5344CB8AC3E}">
        <p14:creationId xmlns:p14="http://schemas.microsoft.com/office/powerpoint/2010/main" val="983083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on SOM</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895350" y="1320074"/>
            <a:ext cx="5200650" cy="2400300"/>
          </a:xfrm>
          <a:prstGeom prst="rect">
            <a:avLst/>
          </a:prstGeom>
        </p:spPr>
      </p:pic>
      <p:pic>
        <p:nvPicPr>
          <p:cNvPr id="5" name="Picture 4"/>
          <p:cNvPicPr>
            <a:picLocks noChangeAspect="1"/>
          </p:cNvPicPr>
          <p:nvPr/>
        </p:nvPicPr>
        <p:blipFill>
          <a:blip r:embed="rId3"/>
          <a:stretch>
            <a:fillRect/>
          </a:stretch>
        </p:blipFill>
        <p:spPr>
          <a:xfrm>
            <a:off x="838201" y="3156085"/>
            <a:ext cx="5910330" cy="3038475"/>
          </a:xfrm>
          <a:prstGeom prst="rect">
            <a:avLst/>
          </a:prstGeom>
        </p:spPr>
      </p:pic>
      <p:pic>
        <p:nvPicPr>
          <p:cNvPr id="7" name="Picture 6"/>
          <p:cNvPicPr>
            <a:picLocks noChangeAspect="1"/>
          </p:cNvPicPr>
          <p:nvPr/>
        </p:nvPicPr>
        <p:blipFill>
          <a:blip r:embed="rId4"/>
          <a:stretch>
            <a:fillRect/>
          </a:stretch>
        </p:blipFill>
        <p:spPr>
          <a:xfrm>
            <a:off x="6020741" y="1161670"/>
            <a:ext cx="5307973" cy="5483828"/>
          </a:xfrm>
          <a:prstGeom prst="rect">
            <a:avLst/>
          </a:prstGeom>
        </p:spPr>
      </p:pic>
    </p:spTree>
    <p:extLst>
      <p:ext uri="{BB962C8B-B14F-4D97-AF65-F5344CB8AC3E}">
        <p14:creationId xmlns:p14="http://schemas.microsoft.com/office/powerpoint/2010/main" val="1468745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1325563"/>
          </a:xfrm>
        </p:spPr>
        <p:txBody>
          <a:bodyPr/>
          <a:lstStyle/>
          <a:p>
            <a:r>
              <a:rPr lang="en-US" dirty="0">
                <a:solidFill>
                  <a:srgbClr val="FF0000"/>
                </a:solidFill>
              </a:rPr>
              <a:t>Example on </a:t>
            </a:r>
            <a:r>
              <a:rPr lang="en-US" dirty="0" smtClean="0">
                <a:solidFill>
                  <a:srgbClr val="FF0000"/>
                </a:solidFill>
              </a:rPr>
              <a:t>SOM (Cont..)</a:t>
            </a:r>
            <a:endParaRPr lang="en-US" dirty="0"/>
          </a:p>
        </p:txBody>
      </p:sp>
      <p:sp>
        <p:nvSpPr>
          <p:cNvPr id="3" name="Content Placeholder 2"/>
          <p:cNvSpPr>
            <a:spLocks noGrp="1"/>
          </p:cNvSpPr>
          <p:nvPr>
            <p:ph idx="1"/>
          </p:nvPr>
        </p:nvSpPr>
        <p:spPr>
          <a:xfrm>
            <a:off x="838200" y="1497505"/>
            <a:ext cx="10515600" cy="5186630"/>
          </a:xfrm>
        </p:spPr>
        <p:txBody>
          <a:bodyPr/>
          <a:lstStyle/>
          <a:p>
            <a:endParaRPr lang="en-US" dirty="0"/>
          </a:p>
        </p:txBody>
      </p:sp>
      <p:pic>
        <p:nvPicPr>
          <p:cNvPr id="4" name="Picture 3"/>
          <p:cNvPicPr>
            <a:picLocks noChangeAspect="1"/>
          </p:cNvPicPr>
          <p:nvPr/>
        </p:nvPicPr>
        <p:blipFill>
          <a:blip r:embed="rId2"/>
          <a:stretch>
            <a:fillRect/>
          </a:stretch>
        </p:blipFill>
        <p:spPr>
          <a:xfrm>
            <a:off x="838200" y="1497505"/>
            <a:ext cx="5505450" cy="4980568"/>
          </a:xfrm>
          <a:prstGeom prst="rect">
            <a:avLst/>
          </a:prstGeom>
        </p:spPr>
      </p:pic>
      <p:pic>
        <p:nvPicPr>
          <p:cNvPr id="5" name="Picture 4"/>
          <p:cNvPicPr>
            <a:picLocks noChangeAspect="1"/>
          </p:cNvPicPr>
          <p:nvPr/>
        </p:nvPicPr>
        <p:blipFill>
          <a:blip r:embed="rId3"/>
          <a:stretch>
            <a:fillRect/>
          </a:stretch>
        </p:blipFill>
        <p:spPr>
          <a:xfrm>
            <a:off x="6343650" y="1512476"/>
            <a:ext cx="5848350" cy="4981575"/>
          </a:xfrm>
          <a:prstGeom prst="rect">
            <a:avLst/>
          </a:prstGeom>
        </p:spPr>
      </p:pic>
    </p:spTree>
    <p:extLst>
      <p:ext uri="{BB962C8B-B14F-4D97-AF65-F5344CB8AC3E}">
        <p14:creationId xmlns:p14="http://schemas.microsoft.com/office/powerpoint/2010/main" val="2135872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146185"/>
            <a:ext cx="10515600" cy="1038820"/>
          </a:xfrm>
        </p:spPr>
        <p:txBody>
          <a:bodyPr/>
          <a:lstStyle/>
          <a:p>
            <a:r>
              <a:rPr lang="en-US" dirty="0">
                <a:solidFill>
                  <a:srgbClr val="FF0000"/>
                </a:solidFill>
              </a:rPr>
              <a:t>Example on SOM (Cont..)</a:t>
            </a:r>
            <a:endParaRPr lang="en-US" dirty="0"/>
          </a:p>
        </p:txBody>
      </p:sp>
      <p:pic>
        <p:nvPicPr>
          <p:cNvPr id="4" name="Content Placeholder 3"/>
          <p:cNvPicPr>
            <a:picLocks noGrp="1" noChangeAspect="1"/>
          </p:cNvPicPr>
          <p:nvPr>
            <p:ph idx="1"/>
          </p:nvPr>
        </p:nvPicPr>
        <p:blipFill>
          <a:blip r:embed="rId2"/>
          <a:stretch>
            <a:fillRect/>
          </a:stretch>
        </p:blipFill>
        <p:spPr>
          <a:xfrm>
            <a:off x="292329" y="1439697"/>
            <a:ext cx="6069425" cy="4826022"/>
          </a:xfrm>
          <a:prstGeom prst="rect">
            <a:avLst/>
          </a:prstGeom>
        </p:spPr>
      </p:pic>
      <p:pic>
        <p:nvPicPr>
          <p:cNvPr id="5" name="Picture 4"/>
          <p:cNvPicPr>
            <a:picLocks noChangeAspect="1"/>
          </p:cNvPicPr>
          <p:nvPr/>
        </p:nvPicPr>
        <p:blipFill>
          <a:blip r:embed="rId3"/>
          <a:stretch>
            <a:fillRect/>
          </a:stretch>
        </p:blipFill>
        <p:spPr>
          <a:xfrm>
            <a:off x="6211908" y="1439697"/>
            <a:ext cx="6096000" cy="4667250"/>
          </a:xfrm>
          <a:prstGeom prst="rect">
            <a:avLst/>
          </a:prstGeom>
        </p:spPr>
      </p:pic>
      <p:sp>
        <p:nvSpPr>
          <p:cNvPr id="6" name="TextBox 5"/>
          <p:cNvSpPr txBox="1"/>
          <p:nvPr/>
        </p:nvSpPr>
        <p:spPr>
          <a:xfrm>
            <a:off x="6211908" y="6038473"/>
            <a:ext cx="5795493" cy="646331"/>
          </a:xfrm>
          <a:prstGeom prst="rect">
            <a:avLst/>
          </a:prstGeom>
          <a:noFill/>
        </p:spPr>
        <p:txBody>
          <a:bodyPr wrap="square" rtlCol="0">
            <a:spAutoFit/>
          </a:bodyPr>
          <a:lstStyle/>
          <a:p>
            <a:r>
              <a:rPr lang="en-US" dirty="0"/>
              <a:t>(1,1,0,0</a:t>
            </a:r>
            <a:r>
              <a:rPr lang="en-US" dirty="0" smtClean="0"/>
              <a:t>) and (1,0,0,0) will be grouped together and (0,0,0,1) and (0,0,1,1) will be grouped together</a:t>
            </a:r>
            <a:endParaRPr lang="en-US" dirty="0"/>
          </a:p>
        </p:txBody>
      </p:sp>
    </p:spTree>
    <p:extLst>
      <p:ext uri="{BB962C8B-B14F-4D97-AF65-F5344CB8AC3E}">
        <p14:creationId xmlns:p14="http://schemas.microsoft.com/office/powerpoint/2010/main" val="443039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LEARNING VECTOR </a:t>
            </a:r>
            <a:r>
              <a:rPr lang="en-US" dirty="0" smtClean="0">
                <a:solidFill>
                  <a:srgbClr val="FF0000"/>
                </a:solidFill>
              </a:rPr>
              <a:t>QUANTIZATION (LVQ)</a:t>
            </a:r>
            <a:endParaRPr lang="en-US" dirty="0">
              <a:solidFill>
                <a:srgbClr val="FF0000"/>
              </a:solidFill>
            </a:endParaRPr>
          </a:p>
        </p:txBody>
      </p:sp>
      <p:sp>
        <p:nvSpPr>
          <p:cNvPr id="3" name="Content Placeholder 2"/>
          <p:cNvSpPr>
            <a:spLocks noGrp="1"/>
          </p:cNvSpPr>
          <p:nvPr>
            <p:ph idx="1"/>
          </p:nvPr>
        </p:nvSpPr>
        <p:spPr>
          <a:xfrm>
            <a:off x="838200" y="1390918"/>
            <a:ext cx="10894454" cy="5203065"/>
          </a:xfrm>
        </p:spPr>
        <p:txBody>
          <a:bodyPr>
            <a:normAutofit lnSpcReduction="10000"/>
          </a:bodyPr>
          <a:lstStyle/>
          <a:p>
            <a:r>
              <a:rPr lang="en-US" dirty="0"/>
              <a:t>Learning vector quantization (LVQ) [</a:t>
            </a:r>
            <a:r>
              <a:rPr lang="en-US" dirty="0" err="1" smtClean="0"/>
              <a:t>Kohonen</a:t>
            </a:r>
            <a:r>
              <a:rPr lang="en-US" dirty="0" smtClean="0"/>
              <a:t> </a:t>
            </a:r>
            <a:r>
              <a:rPr lang="en-US" dirty="0"/>
              <a:t>l989a, </a:t>
            </a:r>
            <a:r>
              <a:rPr lang="en-US" dirty="0" smtClean="0"/>
              <a:t>l990a</a:t>
            </a:r>
            <a:r>
              <a:rPr lang="en-US" dirty="0"/>
              <a:t>] is a pattern </a:t>
            </a:r>
            <a:r>
              <a:rPr lang="en-US" dirty="0" smtClean="0"/>
              <a:t>classification </a:t>
            </a:r>
            <a:r>
              <a:rPr lang="en-US" dirty="0"/>
              <a:t>method in which each output unit represents a particular class or </a:t>
            </a:r>
            <a:r>
              <a:rPr lang="en-US" dirty="0" smtClean="0"/>
              <a:t>category</a:t>
            </a:r>
            <a:r>
              <a:rPr lang="en-US" dirty="0"/>
              <a:t>. </a:t>
            </a:r>
            <a:r>
              <a:rPr lang="en-US" dirty="0" smtClean="0"/>
              <a:t>(</a:t>
            </a:r>
            <a:r>
              <a:rPr lang="en-US" dirty="0"/>
              <a:t>Several output units should be used for each class.) </a:t>
            </a:r>
            <a:endParaRPr lang="en-US" dirty="0" smtClean="0"/>
          </a:p>
          <a:p>
            <a:r>
              <a:rPr lang="en-US" dirty="0" smtClean="0"/>
              <a:t>The </a:t>
            </a:r>
            <a:r>
              <a:rPr lang="en-US" dirty="0"/>
              <a:t>weight </a:t>
            </a:r>
            <a:r>
              <a:rPr lang="en-US" dirty="0" smtClean="0"/>
              <a:t>vector for </a:t>
            </a:r>
            <a:r>
              <a:rPr lang="en-US" dirty="0"/>
              <a:t>an output unit is often referred to as a reference (or codebook) vector for </a:t>
            </a:r>
            <a:r>
              <a:rPr lang="en-US" dirty="0" smtClean="0"/>
              <a:t>the class </a:t>
            </a:r>
            <a:r>
              <a:rPr lang="en-US" dirty="0"/>
              <a:t>that the unit represents. During training, the output units are positioned (</a:t>
            </a:r>
            <a:r>
              <a:rPr lang="en-US" dirty="0" smtClean="0"/>
              <a:t>by adjusting </a:t>
            </a:r>
            <a:r>
              <a:rPr lang="en-US" dirty="0"/>
              <a:t>their weights through supervised training</a:t>
            </a:r>
            <a:r>
              <a:rPr lang="en-US" dirty="0" smtClean="0"/>
              <a:t>). </a:t>
            </a:r>
          </a:p>
          <a:p>
            <a:r>
              <a:rPr lang="en-US" dirty="0" smtClean="0"/>
              <a:t>It </a:t>
            </a:r>
            <a:r>
              <a:rPr lang="en-US" dirty="0"/>
              <a:t>is assumed that a set of </a:t>
            </a:r>
            <a:r>
              <a:rPr lang="en-US" dirty="0" smtClean="0"/>
              <a:t>training patterns </a:t>
            </a:r>
            <a:r>
              <a:rPr lang="en-US" dirty="0"/>
              <a:t>with known classifications is provided, along with an initial </a:t>
            </a:r>
            <a:r>
              <a:rPr lang="en-US" dirty="0" smtClean="0"/>
              <a:t>distribution of </a:t>
            </a:r>
            <a:r>
              <a:rPr lang="en-US" dirty="0"/>
              <a:t>reference vectors (each of which represents a known classification).</a:t>
            </a:r>
          </a:p>
          <a:p>
            <a:r>
              <a:rPr lang="en-US" dirty="0" smtClean="0"/>
              <a:t>After </a:t>
            </a:r>
            <a:r>
              <a:rPr lang="en-US" dirty="0"/>
              <a:t>training, an LVQ net classifies an input vector by assigning it to </a:t>
            </a:r>
            <a:r>
              <a:rPr lang="en-US" dirty="0" smtClean="0"/>
              <a:t>the same </a:t>
            </a:r>
            <a:r>
              <a:rPr lang="en-US" dirty="0"/>
              <a:t>class as the output unit that has its weight vector (reference vector) </a:t>
            </a:r>
            <a:r>
              <a:rPr lang="en-US" dirty="0" smtClean="0"/>
              <a:t>closest to </a:t>
            </a:r>
            <a:r>
              <a:rPr lang="en-US" dirty="0"/>
              <a:t>the input vector.</a:t>
            </a:r>
          </a:p>
        </p:txBody>
      </p:sp>
    </p:spTree>
    <p:extLst>
      <p:ext uri="{BB962C8B-B14F-4D97-AF65-F5344CB8AC3E}">
        <p14:creationId xmlns:p14="http://schemas.microsoft.com/office/powerpoint/2010/main" val="2741250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LVQ Algorithm (Cont..)</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562414" y="1442434"/>
            <a:ext cx="6585323" cy="5100034"/>
          </a:xfrm>
          <a:prstGeom prst="rect">
            <a:avLst/>
          </a:prstGeom>
        </p:spPr>
      </p:pic>
      <p:pic>
        <p:nvPicPr>
          <p:cNvPr id="5" name="Picture 4"/>
          <p:cNvPicPr>
            <a:picLocks noChangeAspect="1"/>
          </p:cNvPicPr>
          <p:nvPr/>
        </p:nvPicPr>
        <p:blipFill>
          <a:blip r:embed="rId3"/>
          <a:stretch>
            <a:fillRect/>
          </a:stretch>
        </p:blipFill>
        <p:spPr>
          <a:xfrm>
            <a:off x="7147737" y="1442434"/>
            <a:ext cx="5229896" cy="2895600"/>
          </a:xfrm>
          <a:prstGeom prst="rect">
            <a:avLst/>
          </a:prstGeom>
        </p:spPr>
      </p:pic>
    </p:spTree>
    <p:extLst>
      <p:ext uri="{BB962C8B-B14F-4D97-AF65-F5344CB8AC3E}">
        <p14:creationId xmlns:p14="http://schemas.microsoft.com/office/powerpoint/2010/main" val="2562675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2" y="184821"/>
            <a:ext cx="10515600" cy="1167462"/>
          </a:xfrm>
        </p:spPr>
        <p:txBody>
          <a:bodyPr/>
          <a:lstStyle/>
          <a:p>
            <a:r>
              <a:rPr lang="en-US" dirty="0" smtClean="0">
                <a:solidFill>
                  <a:srgbClr val="FF0000"/>
                </a:solidFill>
              </a:rPr>
              <a:t>LVQ Weight Initialization</a:t>
            </a:r>
            <a:endParaRPr lang="en-US" dirty="0">
              <a:solidFill>
                <a:srgbClr val="FF0000"/>
              </a:solidFill>
            </a:endParaRPr>
          </a:p>
        </p:txBody>
      </p:sp>
      <p:sp>
        <p:nvSpPr>
          <p:cNvPr id="3" name="Content Placeholder 2"/>
          <p:cNvSpPr>
            <a:spLocks noGrp="1"/>
          </p:cNvSpPr>
          <p:nvPr>
            <p:ph idx="1"/>
          </p:nvPr>
        </p:nvSpPr>
        <p:spPr>
          <a:xfrm>
            <a:off x="838199" y="1223493"/>
            <a:ext cx="10855817" cy="5396248"/>
          </a:xfrm>
        </p:spPr>
        <p:txBody>
          <a:bodyPr/>
          <a:lstStyle/>
          <a:p>
            <a:r>
              <a:rPr lang="en-US" dirty="0" smtClean="0"/>
              <a:t>The simplest method of initializing the weight (reference) vectors is to take the first m training vectors and use them as weight vectors, the remaining vectors are then used for training.</a:t>
            </a:r>
          </a:p>
          <a:p>
            <a:endParaRPr lang="en-US" dirty="0" smtClean="0"/>
          </a:p>
          <a:p>
            <a:r>
              <a:rPr lang="en-US" dirty="0" smtClean="0"/>
              <a:t>Another possible method for initializing the weights is to use k-means clustering or the self organizing maps to place the weights.</a:t>
            </a:r>
          </a:p>
          <a:p>
            <a:endParaRPr lang="en-US" dirty="0" smtClean="0"/>
          </a:p>
          <a:p>
            <a:r>
              <a:rPr lang="en-US" dirty="0" smtClean="0"/>
              <a:t>Each weight vector is then calibrated by determining the input patterns that are closest to it, finding the </a:t>
            </a:r>
            <a:r>
              <a:rPr lang="en-US" dirty="0" smtClean="0"/>
              <a:t>class </a:t>
            </a:r>
            <a:r>
              <a:rPr lang="en-US" dirty="0" smtClean="0"/>
              <a:t>that the largest number of these input patterns belong to and assigning that class to the weight vector.</a:t>
            </a:r>
            <a:endParaRPr lang="en-US" dirty="0"/>
          </a:p>
          <a:p>
            <a:endParaRPr lang="en-US" dirty="0"/>
          </a:p>
        </p:txBody>
      </p:sp>
    </p:spTree>
    <p:extLst>
      <p:ext uri="{BB962C8B-B14F-4D97-AF65-F5344CB8AC3E}">
        <p14:creationId xmlns:p14="http://schemas.microsoft.com/office/powerpoint/2010/main" val="36519058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40" y="94668"/>
            <a:ext cx="10515600" cy="1325563"/>
          </a:xfrm>
        </p:spPr>
        <p:txBody>
          <a:bodyPr/>
          <a:lstStyle/>
          <a:p>
            <a:r>
              <a:rPr lang="en-US" dirty="0" smtClean="0">
                <a:solidFill>
                  <a:srgbClr val="FF0000"/>
                </a:solidFill>
              </a:rPr>
              <a:t>LVQ Example</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577940" y="1420231"/>
            <a:ext cx="5451385" cy="5057507"/>
          </a:xfrm>
          <a:prstGeom prst="rect">
            <a:avLst/>
          </a:prstGeom>
        </p:spPr>
      </p:pic>
      <p:pic>
        <p:nvPicPr>
          <p:cNvPr id="5" name="Picture 4"/>
          <p:cNvPicPr>
            <a:picLocks noChangeAspect="1"/>
          </p:cNvPicPr>
          <p:nvPr/>
        </p:nvPicPr>
        <p:blipFill>
          <a:blip r:embed="rId3"/>
          <a:stretch>
            <a:fillRect/>
          </a:stretch>
        </p:blipFill>
        <p:spPr>
          <a:xfrm>
            <a:off x="6143223" y="1317536"/>
            <a:ext cx="6048777" cy="5160202"/>
          </a:xfrm>
          <a:prstGeom prst="rect">
            <a:avLst/>
          </a:prstGeom>
        </p:spPr>
      </p:pic>
    </p:spTree>
    <p:extLst>
      <p:ext uri="{BB962C8B-B14F-4D97-AF65-F5344CB8AC3E}">
        <p14:creationId xmlns:p14="http://schemas.microsoft.com/office/powerpoint/2010/main" val="3552099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LVQ2</a:t>
            </a:r>
            <a:endParaRPr lang="en-US" dirty="0">
              <a:solidFill>
                <a:srgbClr val="FF0000"/>
              </a:solidFill>
            </a:endParaRPr>
          </a:p>
        </p:txBody>
      </p:sp>
      <p:sp>
        <p:nvSpPr>
          <p:cNvPr id="3" name="Content Placeholder 2"/>
          <p:cNvSpPr>
            <a:spLocks noGrp="1"/>
          </p:cNvSpPr>
          <p:nvPr>
            <p:ph idx="1"/>
          </p:nvPr>
        </p:nvSpPr>
        <p:spPr>
          <a:xfrm>
            <a:off x="838200" y="1365161"/>
            <a:ext cx="10515600" cy="5344732"/>
          </a:xfrm>
        </p:spPr>
        <p:txBody>
          <a:bodyPr/>
          <a:lstStyle/>
          <a:p>
            <a:r>
              <a:rPr lang="en-US" dirty="0" smtClean="0"/>
              <a:t>In the original LVQ only the reference vector that is close to the input vector is updated.</a:t>
            </a:r>
          </a:p>
          <a:p>
            <a:r>
              <a:rPr lang="en-US" dirty="0" smtClean="0"/>
              <a:t>The direction it is moved depends on whether the winning reference vector belongs to the same class as the input vector.</a:t>
            </a:r>
          </a:p>
          <a:p>
            <a:r>
              <a:rPr lang="en-US" dirty="0" smtClean="0"/>
              <a:t>In the improved algorithm like LVQ2 two vectors (a winner and a runner-up) learn if several conditions are satisfied.</a:t>
            </a:r>
          </a:p>
          <a:p>
            <a:r>
              <a:rPr lang="en-US" dirty="0" smtClean="0"/>
              <a:t>The idea is that if the input </a:t>
            </a:r>
            <a:r>
              <a:rPr lang="en-US" dirty="0" smtClean="0"/>
              <a:t>is </a:t>
            </a:r>
            <a:r>
              <a:rPr lang="en-US" dirty="0" smtClean="0"/>
              <a:t>approximately the same distance from both the winner and the runner-up then each of them should learn.</a:t>
            </a:r>
          </a:p>
          <a:p>
            <a:endParaRPr lang="en-US" dirty="0"/>
          </a:p>
        </p:txBody>
      </p:sp>
    </p:spTree>
    <p:extLst>
      <p:ext uri="{BB962C8B-B14F-4D97-AF65-F5344CB8AC3E}">
        <p14:creationId xmlns:p14="http://schemas.microsoft.com/office/powerpoint/2010/main" val="2705730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LVQ2 (Cont..)</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838200" y="1810509"/>
            <a:ext cx="9256270" cy="4075137"/>
          </a:xfrm>
          <a:prstGeom prst="rect">
            <a:avLst/>
          </a:prstGeom>
        </p:spPr>
      </p:pic>
      <p:pic>
        <p:nvPicPr>
          <p:cNvPr id="5" name="Picture 4"/>
          <p:cNvPicPr>
            <a:picLocks noChangeAspect="1"/>
          </p:cNvPicPr>
          <p:nvPr/>
        </p:nvPicPr>
        <p:blipFill>
          <a:blip r:embed="rId3"/>
          <a:stretch>
            <a:fillRect/>
          </a:stretch>
        </p:blipFill>
        <p:spPr>
          <a:xfrm>
            <a:off x="1070019" y="5490962"/>
            <a:ext cx="8410575" cy="1238250"/>
          </a:xfrm>
          <a:prstGeom prst="rect">
            <a:avLst/>
          </a:prstGeom>
        </p:spPr>
      </p:pic>
    </p:spTree>
    <p:extLst>
      <p:ext uri="{BB962C8B-B14F-4D97-AF65-F5344CB8AC3E}">
        <p14:creationId xmlns:p14="http://schemas.microsoft.com/office/powerpoint/2010/main" val="2911620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 (Cont..)</a:t>
            </a:r>
            <a:endParaRPr lang="en-US" dirty="0">
              <a:solidFill>
                <a:srgbClr val="FF0000"/>
              </a:solidFill>
            </a:endParaRPr>
          </a:p>
        </p:txBody>
      </p:sp>
      <p:sp>
        <p:nvSpPr>
          <p:cNvPr id="3" name="Content Placeholder 2"/>
          <p:cNvSpPr>
            <a:spLocks noGrp="1"/>
          </p:cNvSpPr>
          <p:nvPr>
            <p:ph idx="1"/>
          </p:nvPr>
        </p:nvSpPr>
        <p:spPr>
          <a:xfrm>
            <a:off x="838200" y="1825625"/>
            <a:ext cx="7095186" cy="4351338"/>
          </a:xfrm>
        </p:spPr>
        <p:txBody>
          <a:bodyPr>
            <a:normAutofit fontScale="92500" lnSpcReduction="20000"/>
          </a:bodyPr>
          <a:lstStyle/>
          <a:p>
            <a:pPr algn="just"/>
            <a:r>
              <a:rPr lang="en-US" dirty="0" smtClean="0"/>
              <a:t>Winner Take All. As the name suggests, only one neuron in the competing group will have a nonzero output signal when the competition is completed. A specific competitive net that performs Winner-Take-All competition is the MAXNET.</a:t>
            </a:r>
          </a:p>
          <a:p>
            <a:pPr algn="just"/>
            <a:r>
              <a:rPr lang="en-US" dirty="0" smtClean="0"/>
              <a:t>MAXNET [Lippmann, 1987] is a specific example of a neural net based on competition. It can be used as a subnet to pick the node whose input is the largest.</a:t>
            </a:r>
          </a:p>
          <a:p>
            <a:pPr algn="just"/>
            <a:r>
              <a:rPr lang="en-US" dirty="0" smtClean="0"/>
              <a:t>The m nodes in this subnet are completely interconnected, with symmetric weights. There is no training algorithm for the MAXNET; the weights are fixed.</a:t>
            </a:r>
            <a:endParaRPr lang="en-US" dirty="0"/>
          </a:p>
        </p:txBody>
      </p:sp>
      <p:pic>
        <p:nvPicPr>
          <p:cNvPr id="4" name="Picture 3"/>
          <p:cNvPicPr>
            <a:picLocks noChangeAspect="1"/>
          </p:cNvPicPr>
          <p:nvPr/>
        </p:nvPicPr>
        <p:blipFill>
          <a:blip r:embed="rId2"/>
          <a:stretch>
            <a:fillRect/>
          </a:stretch>
        </p:blipFill>
        <p:spPr>
          <a:xfrm>
            <a:off x="7933386" y="2134226"/>
            <a:ext cx="3803561" cy="3193223"/>
          </a:xfrm>
          <a:prstGeom prst="rect">
            <a:avLst/>
          </a:prstGeom>
        </p:spPr>
      </p:pic>
    </p:spTree>
    <p:extLst>
      <p:ext uri="{BB962C8B-B14F-4D97-AF65-F5344CB8AC3E}">
        <p14:creationId xmlns:p14="http://schemas.microsoft.com/office/powerpoint/2010/main" val="3078067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LVQ 2 (Cont..)</a:t>
            </a:r>
            <a:endParaRPr lang="en-US" dirty="0">
              <a:solidFill>
                <a:srgbClr val="FF0000"/>
              </a:solidFill>
            </a:endParaRP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493949" y="1690688"/>
            <a:ext cx="9002333" cy="5181600"/>
          </a:xfrm>
          <a:prstGeom prst="rect">
            <a:avLst/>
          </a:prstGeom>
        </p:spPr>
      </p:pic>
    </p:spTree>
    <p:extLst>
      <p:ext uri="{BB962C8B-B14F-4D97-AF65-F5344CB8AC3E}">
        <p14:creationId xmlns:p14="http://schemas.microsoft.com/office/powerpoint/2010/main" val="3811905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365125"/>
            <a:ext cx="10515600" cy="1325563"/>
          </a:xfrm>
        </p:spPr>
        <p:txBody>
          <a:bodyPr/>
          <a:lstStyle/>
          <a:p>
            <a:r>
              <a:rPr lang="en-US" dirty="0" smtClean="0">
                <a:solidFill>
                  <a:srgbClr val="FF0000"/>
                </a:solidFill>
              </a:rPr>
              <a:t>Algorithm</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828798" y="1787280"/>
            <a:ext cx="6915955" cy="5070720"/>
          </a:xfrm>
          <a:prstGeom prst="rect">
            <a:avLst/>
          </a:prstGeom>
        </p:spPr>
      </p:pic>
    </p:spTree>
    <p:extLst>
      <p:ext uri="{BB962C8B-B14F-4D97-AF65-F5344CB8AC3E}">
        <p14:creationId xmlns:p14="http://schemas.microsoft.com/office/powerpoint/2010/main" val="2410314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57" y="282491"/>
            <a:ext cx="10515600" cy="910782"/>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solidFill>
                  <a:srgbClr val="FF0000"/>
                </a:solidFill>
              </a:rPr>
              <a:t>MAXNET Example</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6891273" y="1193273"/>
            <a:ext cx="3940935" cy="2044490"/>
          </a:xfrm>
          <a:prstGeom prst="rect">
            <a:avLst/>
          </a:prstGeom>
        </p:spPr>
      </p:pic>
      <p:pic>
        <p:nvPicPr>
          <p:cNvPr id="5" name="Content Placeholder 3"/>
          <p:cNvPicPr>
            <a:picLocks noChangeAspect="1"/>
          </p:cNvPicPr>
          <p:nvPr/>
        </p:nvPicPr>
        <p:blipFill>
          <a:blip r:embed="rId3"/>
          <a:stretch>
            <a:fillRect/>
          </a:stretch>
        </p:blipFill>
        <p:spPr>
          <a:xfrm>
            <a:off x="695457" y="1690688"/>
            <a:ext cx="6053073" cy="5070720"/>
          </a:xfrm>
          <a:prstGeom prst="rect">
            <a:avLst/>
          </a:prstGeom>
        </p:spPr>
      </p:pic>
      <p:pic>
        <p:nvPicPr>
          <p:cNvPr id="6" name="Picture 5"/>
          <p:cNvPicPr>
            <a:picLocks noChangeAspect="1"/>
          </p:cNvPicPr>
          <p:nvPr/>
        </p:nvPicPr>
        <p:blipFill>
          <a:blip r:embed="rId4"/>
          <a:stretch>
            <a:fillRect/>
          </a:stretch>
        </p:blipFill>
        <p:spPr>
          <a:xfrm>
            <a:off x="6606862" y="3423198"/>
            <a:ext cx="5460642" cy="3152775"/>
          </a:xfrm>
          <a:prstGeom prst="rect">
            <a:avLst/>
          </a:prstGeom>
        </p:spPr>
      </p:pic>
    </p:spTree>
    <p:extLst>
      <p:ext uri="{BB962C8B-B14F-4D97-AF65-F5344CB8AC3E}">
        <p14:creationId xmlns:p14="http://schemas.microsoft.com/office/powerpoint/2010/main" val="4277776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Hamming Network</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t>A Hamming net [Lippmann, 1987; DARPA, 1988] is </a:t>
            </a:r>
            <a:r>
              <a:rPr lang="en-US" dirty="0" smtClean="0"/>
              <a:t>a maximum </a:t>
            </a:r>
            <a:r>
              <a:rPr lang="en-US" dirty="0"/>
              <a:t>likelihood </a:t>
            </a:r>
            <a:r>
              <a:rPr lang="en-US" dirty="0" smtClean="0"/>
              <a:t>classifier </a:t>
            </a:r>
            <a:r>
              <a:rPr lang="en-US" dirty="0"/>
              <a:t>net that can be used to determine which of several exemplar vectors is </a:t>
            </a:r>
            <a:r>
              <a:rPr lang="en-US" dirty="0" smtClean="0"/>
              <a:t>most similar </a:t>
            </a:r>
            <a:r>
              <a:rPr lang="en-US" dirty="0"/>
              <a:t>to an input vector (an </a:t>
            </a:r>
            <a:r>
              <a:rPr lang="en-US" b="1" i="1" dirty="0"/>
              <a:t>n</a:t>
            </a:r>
            <a:r>
              <a:rPr lang="en-US" dirty="0"/>
              <a:t>-tuple). </a:t>
            </a:r>
            <a:endParaRPr lang="en-US" dirty="0" smtClean="0"/>
          </a:p>
          <a:p>
            <a:r>
              <a:rPr lang="en-US" dirty="0" smtClean="0"/>
              <a:t>The </a:t>
            </a:r>
            <a:r>
              <a:rPr lang="en-US" dirty="0"/>
              <a:t>exemplar vectors determine the </a:t>
            </a:r>
            <a:r>
              <a:rPr lang="en-US" dirty="0" smtClean="0"/>
              <a:t>weights of </a:t>
            </a:r>
            <a:r>
              <a:rPr lang="en-US" dirty="0"/>
              <a:t>the net. </a:t>
            </a:r>
            <a:endParaRPr lang="en-US" dirty="0" smtClean="0"/>
          </a:p>
          <a:p>
            <a:r>
              <a:rPr lang="en-US" dirty="0" smtClean="0"/>
              <a:t>The </a:t>
            </a:r>
            <a:r>
              <a:rPr lang="en-US" dirty="0"/>
              <a:t>measure of similarity between the input vector and the </a:t>
            </a:r>
            <a:r>
              <a:rPr lang="en-US" dirty="0" smtClean="0"/>
              <a:t>stored     exemplar </a:t>
            </a:r>
            <a:r>
              <a:rPr lang="en-US" dirty="0"/>
              <a:t>vectors is </a:t>
            </a:r>
            <a:r>
              <a:rPr lang="en-US" i="1" dirty="0"/>
              <a:t>n</a:t>
            </a:r>
            <a:r>
              <a:rPr lang="en-US" dirty="0"/>
              <a:t> minus the Hamming distance between the vectors. </a:t>
            </a:r>
            <a:endParaRPr lang="en-US" dirty="0" smtClean="0"/>
          </a:p>
        </p:txBody>
      </p:sp>
    </p:spTree>
    <p:extLst>
      <p:ext uri="{BB962C8B-B14F-4D97-AF65-F5344CB8AC3E}">
        <p14:creationId xmlns:p14="http://schemas.microsoft.com/office/powerpoint/2010/main" val="337339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Hamming Network (Cont..)</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a:t>The Hamming distance between two vectors is the number of components in which the vectors differ. For bipolar vectors x and y,</a:t>
            </a:r>
          </a:p>
          <a:p>
            <a:pPr marL="0" indent="0">
              <a:buNone/>
            </a:pPr>
            <a:r>
              <a:rPr lang="en-US" dirty="0"/>
              <a:t>           x-y = a - d,</a:t>
            </a:r>
          </a:p>
          <a:p>
            <a:pPr marL="0" indent="0">
              <a:buNone/>
            </a:pPr>
            <a:r>
              <a:rPr lang="en-US" dirty="0" smtClean="0"/>
              <a:t>     where </a:t>
            </a:r>
            <a:r>
              <a:rPr lang="en-US" i="1" dirty="0"/>
              <a:t>a</a:t>
            </a:r>
            <a:r>
              <a:rPr lang="en-US" dirty="0"/>
              <a:t> is the number of components in which the vectors agree and </a:t>
            </a:r>
            <a:r>
              <a:rPr lang="en-US" i="1" dirty="0"/>
              <a:t>d</a:t>
            </a:r>
            <a:r>
              <a:rPr lang="en-US" dirty="0"/>
              <a:t> is the</a:t>
            </a:r>
          </a:p>
          <a:p>
            <a:pPr marL="0" indent="0">
              <a:buNone/>
            </a:pPr>
            <a:r>
              <a:rPr lang="en-US" dirty="0" smtClean="0"/>
              <a:t>     number </a:t>
            </a:r>
            <a:r>
              <a:rPr lang="en-US" dirty="0"/>
              <a:t>of components in which the vectors differ, i.e., the Hamming distance.</a:t>
            </a:r>
          </a:p>
          <a:p>
            <a:r>
              <a:rPr lang="en-US" dirty="0"/>
              <a:t>However, if </a:t>
            </a:r>
            <a:r>
              <a:rPr lang="en-US" i="1" dirty="0"/>
              <a:t>n</a:t>
            </a:r>
            <a:r>
              <a:rPr lang="en-US" dirty="0"/>
              <a:t> is the number of components in the vectors, then</a:t>
            </a:r>
          </a:p>
          <a:p>
            <a:pPr marL="0" indent="0">
              <a:buNone/>
            </a:pPr>
            <a:r>
              <a:rPr lang="en-US" dirty="0" smtClean="0"/>
              <a:t>             d </a:t>
            </a:r>
            <a:r>
              <a:rPr lang="en-US" dirty="0"/>
              <a:t>= n - a</a:t>
            </a:r>
          </a:p>
          <a:p>
            <a:pPr marL="0" indent="0">
              <a:buNone/>
            </a:pPr>
            <a:r>
              <a:rPr lang="en-US" dirty="0" smtClean="0"/>
              <a:t>                and</a:t>
            </a:r>
            <a:endParaRPr lang="en-US" dirty="0"/>
          </a:p>
          <a:p>
            <a:pPr marL="0" indent="0">
              <a:buNone/>
            </a:pPr>
            <a:r>
              <a:rPr lang="en-US" dirty="0" smtClean="0"/>
              <a:t>            x-y </a:t>
            </a:r>
            <a:r>
              <a:rPr lang="en-US" dirty="0"/>
              <a:t>= 2a - n,</a:t>
            </a:r>
          </a:p>
          <a:p>
            <a:pPr marL="0" indent="0">
              <a:buNone/>
            </a:pPr>
            <a:r>
              <a:rPr lang="en-US" dirty="0" smtClean="0"/>
              <a:t>             or</a:t>
            </a:r>
            <a:endParaRPr lang="en-US" dirty="0"/>
          </a:p>
          <a:p>
            <a:pPr marL="0" indent="0">
              <a:buNone/>
            </a:pPr>
            <a:r>
              <a:rPr lang="en-US" dirty="0" smtClean="0"/>
              <a:t>            2a </a:t>
            </a:r>
            <a:r>
              <a:rPr lang="en-US" dirty="0"/>
              <a:t>= x-y + n.</a:t>
            </a:r>
          </a:p>
        </p:txBody>
      </p:sp>
    </p:spTree>
    <p:extLst>
      <p:ext uri="{BB962C8B-B14F-4D97-AF65-F5344CB8AC3E}">
        <p14:creationId xmlns:p14="http://schemas.microsoft.com/office/powerpoint/2010/main" val="2688177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Hamming Network (Cont..)</a:t>
            </a:r>
            <a:endParaRPr lang="en-US" dirty="0"/>
          </a:p>
        </p:txBody>
      </p:sp>
      <p:sp>
        <p:nvSpPr>
          <p:cNvPr id="3" name="Content Placeholder 2"/>
          <p:cNvSpPr>
            <a:spLocks noGrp="1"/>
          </p:cNvSpPr>
          <p:nvPr>
            <p:ph idx="1"/>
          </p:nvPr>
        </p:nvSpPr>
        <p:spPr/>
        <p:txBody>
          <a:bodyPr/>
          <a:lstStyle/>
          <a:p>
            <a:r>
              <a:rPr lang="en-US" dirty="0"/>
              <a:t>By setting the weights to be one-half the exemplar vector and setting the </a:t>
            </a:r>
            <a:r>
              <a:rPr lang="en-US" dirty="0" smtClean="0"/>
              <a:t>value of </a:t>
            </a:r>
            <a:r>
              <a:rPr lang="en-US" dirty="0"/>
              <a:t>the bias to n/2, </a:t>
            </a:r>
            <a:endParaRPr lang="en-US" dirty="0" smtClean="0"/>
          </a:p>
          <a:p>
            <a:r>
              <a:rPr lang="en-US" dirty="0"/>
              <a:t>T</a:t>
            </a:r>
            <a:r>
              <a:rPr lang="en-US" dirty="0" smtClean="0"/>
              <a:t>he </a:t>
            </a:r>
            <a:r>
              <a:rPr lang="en-US" dirty="0"/>
              <a:t>net will find the unit with the closest exemplar simply </a:t>
            </a:r>
            <a:r>
              <a:rPr lang="en-US" dirty="0" smtClean="0"/>
              <a:t>by finding </a:t>
            </a:r>
            <a:r>
              <a:rPr lang="en-US" dirty="0"/>
              <a:t>the unit with the largest net input. </a:t>
            </a:r>
            <a:endParaRPr lang="en-US" dirty="0" smtClean="0"/>
          </a:p>
          <a:p>
            <a:r>
              <a:rPr lang="en-US" dirty="0" smtClean="0"/>
              <a:t>The </a:t>
            </a:r>
            <a:r>
              <a:rPr lang="en-US" dirty="0"/>
              <a:t>Hamming net uses MAXNET as </a:t>
            </a:r>
            <a:r>
              <a:rPr lang="en-US" dirty="0" smtClean="0"/>
              <a:t>a subnet </a:t>
            </a:r>
            <a:r>
              <a:rPr lang="en-US" dirty="0"/>
              <a:t>to find the unit with the largest net input.</a:t>
            </a:r>
          </a:p>
        </p:txBody>
      </p:sp>
    </p:spTree>
    <p:extLst>
      <p:ext uri="{BB962C8B-B14F-4D97-AF65-F5344CB8AC3E}">
        <p14:creationId xmlns:p14="http://schemas.microsoft.com/office/powerpoint/2010/main" val="3478209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Hamming Network (Cont..)</a:t>
            </a:r>
            <a:endParaRPr lang="en-US" dirty="0"/>
          </a:p>
        </p:txBody>
      </p:sp>
      <p:sp>
        <p:nvSpPr>
          <p:cNvPr id="3" name="Content Placeholder 2"/>
          <p:cNvSpPr>
            <a:spLocks noGrp="1"/>
          </p:cNvSpPr>
          <p:nvPr>
            <p:ph idx="1"/>
          </p:nvPr>
        </p:nvSpPr>
        <p:spPr>
          <a:xfrm>
            <a:off x="838200" y="1825625"/>
            <a:ext cx="6477000" cy="4351338"/>
          </a:xfrm>
        </p:spPr>
        <p:txBody>
          <a:bodyPr>
            <a:normAutofit fontScale="92500" lnSpcReduction="10000"/>
          </a:bodyPr>
          <a:lstStyle/>
          <a:p>
            <a:r>
              <a:rPr lang="en-US" dirty="0"/>
              <a:t>The lower net consists of n input nodes, each connected to m output </a:t>
            </a:r>
            <a:r>
              <a:rPr lang="en-US" dirty="0" smtClean="0"/>
              <a:t>nodes (</a:t>
            </a:r>
            <a:r>
              <a:rPr lang="en-US" dirty="0"/>
              <a:t>where m is the number of exemplar vectors stored in the net). </a:t>
            </a:r>
            <a:endParaRPr lang="en-US" dirty="0" smtClean="0"/>
          </a:p>
          <a:p>
            <a:r>
              <a:rPr lang="en-US" dirty="0" smtClean="0"/>
              <a:t>The </a:t>
            </a:r>
            <a:r>
              <a:rPr lang="en-US" dirty="0"/>
              <a:t>output </a:t>
            </a:r>
            <a:r>
              <a:rPr lang="en-US" dirty="0" smtClean="0"/>
              <a:t>nodes of </a:t>
            </a:r>
            <a:r>
              <a:rPr lang="en-US" dirty="0"/>
              <a:t>the lower net feed into an upper net (MAXNET) that calculates the best </a:t>
            </a:r>
            <a:r>
              <a:rPr lang="en-US" dirty="0" smtClean="0"/>
              <a:t>exemplar match </a:t>
            </a:r>
            <a:r>
              <a:rPr lang="en-US" dirty="0"/>
              <a:t>to the input vector. The input and exemplar vectors are bipolar.</a:t>
            </a:r>
          </a:p>
          <a:p>
            <a:r>
              <a:rPr lang="en-US" dirty="0"/>
              <a:t>The sample architecture shown in Figure 4.4 assumes input vectors are 4-tuples</a:t>
            </a:r>
            <a:r>
              <a:rPr lang="en-US" dirty="0" smtClean="0"/>
              <a:t>, to </a:t>
            </a:r>
            <a:r>
              <a:rPr lang="en-US" dirty="0"/>
              <a:t>be categorized as belonging to one of two classes.</a:t>
            </a:r>
          </a:p>
        </p:txBody>
      </p:sp>
      <p:pic>
        <p:nvPicPr>
          <p:cNvPr id="4" name="Picture 3"/>
          <p:cNvPicPr>
            <a:picLocks noChangeAspect="1"/>
          </p:cNvPicPr>
          <p:nvPr/>
        </p:nvPicPr>
        <p:blipFill>
          <a:blip r:embed="rId2"/>
          <a:stretch>
            <a:fillRect/>
          </a:stretch>
        </p:blipFill>
        <p:spPr>
          <a:xfrm>
            <a:off x="7315200" y="2179673"/>
            <a:ext cx="4876799" cy="3274829"/>
          </a:xfrm>
          <a:prstGeom prst="rect">
            <a:avLst/>
          </a:prstGeom>
        </p:spPr>
      </p:pic>
    </p:spTree>
    <p:extLst>
      <p:ext uri="{BB962C8B-B14F-4D97-AF65-F5344CB8AC3E}">
        <p14:creationId xmlns:p14="http://schemas.microsoft.com/office/powerpoint/2010/main" val="3020042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1606</Words>
  <Application>Microsoft Office PowerPoint</Application>
  <PresentationFormat>Widescreen</PresentationFormat>
  <Paragraphs>95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Competitive Networks</vt:lpstr>
      <vt:lpstr>Introduction</vt:lpstr>
      <vt:lpstr>Introduction (Cont..)</vt:lpstr>
      <vt:lpstr>Algorithm</vt:lpstr>
      <vt:lpstr>            MAXNET Example           </vt:lpstr>
      <vt:lpstr>Hamming Network</vt:lpstr>
      <vt:lpstr>Hamming Network (Cont..)</vt:lpstr>
      <vt:lpstr>Hamming Network (Cont..)</vt:lpstr>
      <vt:lpstr>Hamming Network (Cont..)</vt:lpstr>
      <vt:lpstr>Hamming Network (Algorithm)</vt:lpstr>
      <vt:lpstr>Hamming Network Example</vt:lpstr>
      <vt:lpstr>Hamming Network Example (Cont..)</vt:lpstr>
      <vt:lpstr>Kohonen Self-Organizing Maps (SOM)</vt:lpstr>
      <vt:lpstr>SOM (Cont…)</vt:lpstr>
      <vt:lpstr>SOM (Cont…)</vt:lpstr>
      <vt:lpstr>Graphical Representation</vt:lpstr>
      <vt:lpstr>Graphical Representation (Cont..) </vt:lpstr>
      <vt:lpstr>Graphical Representation (Cont..) </vt:lpstr>
      <vt:lpstr>Algorithm: SOM </vt:lpstr>
      <vt:lpstr>Choice of Radius and Learning Rate in SOM</vt:lpstr>
      <vt:lpstr>Example on SOM</vt:lpstr>
      <vt:lpstr>Example on SOM (Cont..)</vt:lpstr>
      <vt:lpstr>Example on SOM (Cont..)</vt:lpstr>
      <vt:lpstr>LEARNING VECTOR QUANTIZATION (LVQ)</vt:lpstr>
      <vt:lpstr>LVQ Algorithm (Cont..)</vt:lpstr>
      <vt:lpstr>LVQ Weight Initialization</vt:lpstr>
      <vt:lpstr>LVQ Example</vt:lpstr>
      <vt:lpstr>LVQ2</vt:lpstr>
      <vt:lpstr>LVQ2 (Cont..)</vt:lpstr>
      <vt:lpstr>LVQ 2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Networks</dc:title>
  <dc:creator>User</dc:creator>
  <cp:lastModifiedBy>User</cp:lastModifiedBy>
  <cp:revision>34</cp:revision>
  <dcterms:created xsi:type="dcterms:W3CDTF">2018-02-08T13:23:19Z</dcterms:created>
  <dcterms:modified xsi:type="dcterms:W3CDTF">2018-07-30T18:06:34Z</dcterms:modified>
</cp:coreProperties>
</file>