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50"/>
  </p:notesMasterIdLst>
  <p:sldIdLst>
    <p:sldId id="256" r:id="rId3"/>
    <p:sldId id="257" r:id="rId4"/>
    <p:sldId id="258" r:id="rId5"/>
    <p:sldId id="259" r:id="rId6"/>
    <p:sldId id="272" r:id="rId7"/>
    <p:sldId id="273" r:id="rId8"/>
    <p:sldId id="274" r:id="rId9"/>
    <p:sldId id="282" r:id="rId10"/>
    <p:sldId id="283" r:id="rId11"/>
    <p:sldId id="284" r:id="rId12"/>
    <p:sldId id="285" r:id="rId13"/>
    <p:sldId id="286" r:id="rId14"/>
    <p:sldId id="287" r:id="rId15"/>
    <p:sldId id="288" r:id="rId16"/>
    <p:sldId id="289" r:id="rId17"/>
    <p:sldId id="290" r:id="rId18"/>
    <p:sldId id="291" r:id="rId19"/>
    <p:sldId id="292"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6" r:id="rId40"/>
    <p:sldId id="313" r:id="rId41"/>
    <p:sldId id="314" r:id="rId42"/>
    <p:sldId id="315" r:id="rId43"/>
    <p:sldId id="317" r:id="rId44"/>
    <p:sldId id="318" r:id="rId45"/>
    <p:sldId id="319" r:id="rId46"/>
    <p:sldId id="320" r:id="rId47"/>
    <p:sldId id="321" r:id="rId48"/>
    <p:sldId id="32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9"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7.wmf"/><Relationship Id="rId3" Type="http://schemas.openxmlformats.org/officeDocument/2006/relationships/image" Target="../media/image27.wmf"/><Relationship Id="rId7" Type="http://schemas.openxmlformats.org/officeDocument/2006/relationships/image" Target="../media/image31.wmf"/><Relationship Id="rId12" Type="http://schemas.openxmlformats.org/officeDocument/2006/relationships/image" Target="../media/image36.wmf"/><Relationship Id="rId17" Type="http://schemas.openxmlformats.org/officeDocument/2006/relationships/image" Target="../media/image41.wmf"/><Relationship Id="rId2" Type="http://schemas.openxmlformats.org/officeDocument/2006/relationships/image" Target="../media/image26.wmf"/><Relationship Id="rId16" Type="http://schemas.openxmlformats.org/officeDocument/2006/relationships/image" Target="../media/image40.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5" Type="http://schemas.openxmlformats.org/officeDocument/2006/relationships/image" Target="../media/image3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 Id="rId14"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16C8E-FEC2-4191-806D-18E464506E4F}" type="datetimeFigureOut">
              <a:rPr lang="en-US" smtClean="0"/>
              <a:t>8/8/2018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EFD8D-5034-439A-B91B-761C32B66722}" type="slidenum">
              <a:rPr lang="en-US" smtClean="0"/>
              <a:t>‹#›</a:t>
            </a:fld>
            <a:endParaRPr lang="en-US"/>
          </a:p>
        </p:txBody>
      </p:sp>
    </p:spTree>
    <p:extLst>
      <p:ext uri="{BB962C8B-B14F-4D97-AF65-F5344CB8AC3E}">
        <p14:creationId xmlns:p14="http://schemas.microsoft.com/office/powerpoint/2010/main" val="67845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t>Original output layer is local</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solidFill>
                  <a:prstClr val="black"/>
                </a:solidFill>
              </a:rPr>
              <a:pPr/>
              <a:t>28</a:t>
            </a:fld>
            <a:endParaRPr lang="zh-TW" altLang="en-US">
              <a:solidFill>
                <a:prstClr val="black"/>
              </a:solidFill>
            </a:endParaRPr>
          </a:p>
        </p:txBody>
      </p:sp>
    </p:spTree>
    <p:extLst>
      <p:ext uri="{BB962C8B-B14F-4D97-AF65-F5344CB8AC3E}">
        <p14:creationId xmlns:p14="http://schemas.microsoft.com/office/powerpoint/2010/main" val="1969853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t>Why it is name soft max?</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olidFill>
                  <a:srgbClr val="000000"/>
                </a:solidFill>
                <a:latin typeface="Georgia" panose="02040502050405020303" pitchFamily="18" charset="0"/>
              </a:rPr>
              <a:t>Monotonicity of </a:t>
            </a:r>
            <a:r>
              <a:rPr lang="en-US" altLang="zh-TW" b="1" dirty="0" err="1" smtClean="0">
                <a:solidFill>
                  <a:srgbClr val="000000"/>
                </a:solidFill>
                <a:latin typeface="Georgia" panose="02040502050405020303" pitchFamily="18" charset="0"/>
              </a:rPr>
              <a:t>softmax</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olidFill>
                  <a:srgbClr val="000000"/>
                </a:solidFill>
                <a:latin typeface="Georgia" panose="02040502050405020303" pitchFamily="18" charset="0"/>
              </a:rPr>
              <a:t>Non-locality of </a:t>
            </a:r>
            <a:r>
              <a:rPr lang="en-US" altLang="zh-TW" b="1" dirty="0" err="1" smtClean="0">
                <a:solidFill>
                  <a:srgbClr val="000000"/>
                </a:solidFill>
                <a:latin typeface="Georgia" panose="02040502050405020303" pitchFamily="18" charset="0"/>
              </a:rPr>
              <a:t>softmax</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solidFill>
                  <a:prstClr val="black"/>
                </a:solidFill>
              </a:rPr>
              <a:pPr/>
              <a:t>29</a:t>
            </a:fld>
            <a:endParaRPr lang="zh-TW" altLang="en-US">
              <a:solidFill>
                <a:prstClr val="black"/>
              </a:solidFill>
            </a:endParaRPr>
          </a:p>
        </p:txBody>
      </p:sp>
    </p:spTree>
    <p:extLst>
      <p:ext uri="{BB962C8B-B14F-4D97-AF65-F5344CB8AC3E}">
        <p14:creationId xmlns:p14="http://schemas.microsoft.com/office/powerpoint/2010/main" val="2101895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Ｉｎ　ｏｐｅｎ　ｅｐｏｃｈ，　ｕｐｄａｔｅ　ｍａｎｙ　ｔｉｍｅｓ</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Shuffle data, and repeat above process</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38</a:t>
            </a:fld>
            <a:endParaRPr lang="zh-TW" altLang="en-US"/>
          </a:p>
        </p:txBody>
      </p:sp>
    </p:spTree>
    <p:extLst>
      <p:ext uri="{BB962C8B-B14F-4D97-AF65-F5344CB8AC3E}">
        <p14:creationId xmlns:p14="http://schemas.microsoft.com/office/powerpoint/2010/main" val="3513699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39</a:t>
            </a:fld>
            <a:endParaRPr lang="zh-TW" altLang="en-US"/>
          </a:p>
        </p:txBody>
      </p:sp>
    </p:spTree>
    <p:extLst>
      <p:ext uri="{BB962C8B-B14F-4D97-AF65-F5344CB8AC3E}">
        <p14:creationId xmlns:p14="http://schemas.microsoft.com/office/powerpoint/2010/main" val="1745965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Momentum: </a:t>
            </a:r>
            <a:r>
              <a:rPr lang="zh-TW" altLang="en-US" dirty="0" smtClean="0"/>
              <a:t>動量</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40</a:t>
            </a:fld>
            <a:endParaRPr lang="zh-TW" altLang="en-US"/>
          </a:p>
        </p:txBody>
      </p:sp>
    </p:spTree>
    <p:extLst>
      <p:ext uri="{BB962C8B-B14F-4D97-AF65-F5344CB8AC3E}">
        <p14:creationId xmlns:p14="http://schemas.microsoft.com/office/powerpoint/2010/main" val="1599891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What can we</a:t>
            </a:r>
            <a:r>
              <a:rPr lang="en-US" altLang="zh-TW" baseline="0" dirty="0" smtClean="0"/>
              <a:t> see?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41</a:t>
            </a:fld>
            <a:endParaRPr lang="zh-TW" altLang="en-US"/>
          </a:p>
        </p:txBody>
      </p:sp>
    </p:spTree>
    <p:extLst>
      <p:ext uri="{BB962C8B-B14F-4D97-AF65-F5344CB8AC3E}">
        <p14:creationId xmlns:p14="http://schemas.microsoft.com/office/powerpoint/2010/main" val="310895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i="1" u="sng" dirty="0" smtClean="0"/>
              <a:t>反差</a:t>
            </a:r>
            <a:endParaRPr lang="en-US" altLang="zh-TW" b="1" i="1" u="sng" dirty="0" smtClean="0"/>
          </a:p>
          <a:p>
            <a:endParaRPr lang="en-US" altLang="zh-TW" dirty="0" smtClean="0"/>
          </a:p>
          <a:p>
            <a:endParaRPr lang="en-US" altLang="zh-TW" dirty="0" smtClean="0"/>
          </a:p>
          <a:p>
            <a:r>
              <a:rPr lang="en-US" altLang="zh-TW" dirty="0" smtClean="0"/>
              <a:t>http://seed.ucsd.edu/mediawiki/images/6/6a/Adagrad.pdf</a:t>
            </a:r>
          </a:p>
          <a:p>
            <a:r>
              <a:rPr lang="en-US" altLang="zh-TW" dirty="0" smtClean="0"/>
              <a:t>http://courses.cs.washington.edu/courses/cse547/15sp/slides/adagrad.pdf</a:t>
            </a:r>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45</a:t>
            </a:fld>
            <a:endParaRPr lang="zh-TW" altLang="en-US"/>
          </a:p>
        </p:txBody>
      </p:sp>
    </p:spTree>
    <p:extLst>
      <p:ext uri="{BB962C8B-B14F-4D97-AF65-F5344CB8AC3E}">
        <p14:creationId xmlns:p14="http://schemas.microsoft.com/office/powerpoint/2010/main" val="386837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1"/>
            <a:endParaRPr lang="en-US" altLang="zh-TW" dirty="0" smtClean="0"/>
          </a:p>
          <a:p>
            <a:pPr lvl="1"/>
            <a:endParaRPr lang="en-US" altLang="zh-TW" dirty="0" smtClean="0"/>
          </a:p>
          <a:p>
            <a:pPr lvl="1"/>
            <a:r>
              <a:rPr lang="en-US" altLang="zh-TW" dirty="0" smtClean="0"/>
              <a:t>Ada delta: http://www.matthewzeiler.com/pubs/googleTR2012/googleTR2012.pdf</a:t>
            </a:r>
          </a:p>
          <a:p>
            <a:pPr lvl="1"/>
            <a:endParaRPr lang="en-US" altLang="zh-TW"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Adam:</a:t>
            </a:r>
            <a:r>
              <a:rPr lang="en-US" altLang="zh-TW" baseline="0" dirty="0" smtClean="0"/>
              <a:t> </a:t>
            </a:r>
            <a:r>
              <a:rPr lang="en-US" altLang="zh-TW" dirty="0" smtClean="0"/>
              <a:t>http://arxiv.org/pdf/1412.6980.pdf</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r>
              <a:rPr lang="en-US" altLang="zh-TW" dirty="0" err="1" smtClean="0"/>
              <a:t>AdaSecant</a:t>
            </a:r>
            <a:endParaRPr lang="en-US" altLang="zh-TW" dirty="0" smtClean="0"/>
          </a:p>
          <a:p>
            <a:pPr lvl="1"/>
            <a:r>
              <a:rPr lang="en-US" altLang="zh-TW" dirty="0" smtClean="0"/>
              <a:t>http://arxiv.org/pdf/1412.7419v4.pdf</a:t>
            </a:r>
          </a:p>
          <a:p>
            <a:r>
              <a:rPr lang="en-US" altLang="zh-TW" dirty="0" smtClean="0"/>
              <a:t>“No more pesky learning rates”</a:t>
            </a:r>
          </a:p>
          <a:p>
            <a:pPr lvl="1"/>
            <a:r>
              <a:rPr lang="en-US" altLang="zh-TW" dirty="0" smtClean="0"/>
              <a:t>http://arxiv.org/pdf/1206.1106.pdf</a:t>
            </a:r>
            <a:endParaRPr lang="zh-TW" alt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r>
              <a:rPr lang="en-US" altLang="zh-TW" dirty="0" err="1" smtClean="0"/>
              <a:t>Adasecodn</a:t>
            </a:r>
            <a:r>
              <a:rPr lang="en-US" altLang="zh-TW" dirty="0" smtClean="0"/>
              <a:t>: </a:t>
            </a:r>
            <a:r>
              <a:rPr lang="en-US" altLang="zh-TW" dirty="0" err="1" smtClean="0"/>
              <a:t>Yoshua</a:t>
            </a:r>
            <a:r>
              <a:rPr lang="en-US" altLang="zh-TW" dirty="0" smtClean="0"/>
              <a:t> </a:t>
            </a:r>
            <a:r>
              <a:rPr lang="en-US" altLang="zh-TW" dirty="0" err="1" smtClean="0"/>
              <a:t>Bengio</a:t>
            </a:r>
            <a:r>
              <a:rPr lang="en-US" altLang="zh-TW" dirty="0" smtClean="0"/>
              <a:t> </a:t>
            </a:r>
          </a:p>
          <a:p>
            <a:r>
              <a:rPr lang="en-US" altLang="zh-TW" dirty="0" smtClean="0"/>
              <a:t>No learning rate: Yann </a:t>
            </a:r>
            <a:r>
              <a:rPr lang="en-US" altLang="zh-TW" dirty="0" err="1" smtClean="0"/>
              <a:t>LeCun</a:t>
            </a:r>
            <a:endParaRPr lang="en-US" altLang="zh-TW" dirty="0" smtClean="0"/>
          </a:p>
          <a:p>
            <a:endParaRPr lang="zh-TW" altLang="en-US" dirty="0" smtClean="0"/>
          </a:p>
          <a:p>
            <a:endParaRPr lang="en-US" altLang="zh-TW" dirty="0" smtClean="0"/>
          </a:p>
          <a:p>
            <a:r>
              <a:rPr lang="en-US" altLang="zh-TW" dirty="0" smtClean="0"/>
              <a:t>SECANT: sec</a:t>
            </a:r>
            <a:r>
              <a:rPr lang="zh-TW" altLang="en-US" dirty="0" smtClean="0"/>
              <a:t> </a:t>
            </a:r>
            <a:r>
              <a:rPr lang="en-US" altLang="zh-TW" dirty="0" smtClean="0"/>
              <a:t>(not mentioned)</a:t>
            </a:r>
          </a:p>
          <a:p>
            <a:r>
              <a:rPr lang="en-US" altLang="zh-TW" dirty="0" smtClean="0"/>
              <a:t>http://arxiv.org/pdf/1412.7419v4.pdf</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47</a:t>
            </a:fld>
            <a:endParaRPr lang="zh-TW" altLang="en-US"/>
          </a:p>
        </p:txBody>
      </p:sp>
    </p:spTree>
    <p:extLst>
      <p:ext uri="{BB962C8B-B14F-4D97-AF65-F5344CB8AC3E}">
        <p14:creationId xmlns:p14="http://schemas.microsoft.com/office/powerpoint/2010/main" val="58032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73FFDC-7F71-486A-BCE4-B7BEA86D97AF}"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3654250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73FFDC-7F71-486A-BCE4-B7BEA86D97AF}"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204152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73FFDC-7F71-486A-BCE4-B7BEA86D97AF}"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298973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D3A1796-FE4F-4CE2-AA60-E861BA6E0949}" type="datetimeFigureOut">
              <a:rPr lang="zh-TW" altLang="en-US" smtClean="0">
                <a:solidFill>
                  <a:prstClr val="black">
                    <a:tint val="75000"/>
                  </a:prstClr>
                </a:solidFill>
              </a:rPr>
              <a:pPr/>
              <a:t>2018/8/8</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24186D-8EEA-426C-9630-B8182DA83AF4}"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601368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D3A1796-FE4F-4CE2-AA60-E861BA6E0949}" type="datetimeFigureOut">
              <a:rPr lang="zh-TW" altLang="en-US" smtClean="0">
                <a:solidFill>
                  <a:prstClr val="black">
                    <a:tint val="75000"/>
                  </a:prstClr>
                </a:solidFill>
              </a:rPr>
              <a:pPr/>
              <a:t>2018/8/8</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24186D-8EEA-426C-9630-B8182DA83AF4}"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921140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4D3A1796-FE4F-4CE2-AA60-E861BA6E0949}" type="datetimeFigureOut">
              <a:rPr lang="zh-TW" altLang="en-US" smtClean="0">
                <a:solidFill>
                  <a:prstClr val="black">
                    <a:tint val="75000"/>
                  </a:prstClr>
                </a:solidFill>
              </a:rPr>
              <a:pPr/>
              <a:t>2018/8/8</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24186D-8EEA-426C-9630-B8182DA83AF4}"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048943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D3A1796-FE4F-4CE2-AA60-E861BA6E0949}" type="datetimeFigureOut">
              <a:rPr lang="zh-TW" altLang="en-US" smtClean="0">
                <a:solidFill>
                  <a:prstClr val="black">
                    <a:tint val="75000"/>
                  </a:prstClr>
                </a:solidFill>
              </a:rPr>
              <a:pPr/>
              <a:t>2018/8/8</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24186D-8EEA-426C-9630-B8182DA83AF4}"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217948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839789"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72201"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D3A1796-FE4F-4CE2-AA60-E861BA6E0949}" type="datetimeFigureOut">
              <a:rPr lang="zh-TW" altLang="en-US" smtClean="0">
                <a:solidFill>
                  <a:prstClr val="black">
                    <a:tint val="75000"/>
                  </a:prstClr>
                </a:solidFill>
              </a:rPr>
              <a:pPr/>
              <a:t>2018/8/8</a:t>
            </a:fld>
            <a:endParaRPr lang="zh-TW"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TW"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E24186D-8EEA-426C-9630-B8182DA83AF4}"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547741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D3A1796-FE4F-4CE2-AA60-E861BA6E0949}" type="datetimeFigureOut">
              <a:rPr lang="zh-TW" altLang="en-US" smtClean="0">
                <a:solidFill>
                  <a:prstClr val="black">
                    <a:tint val="75000"/>
                  </a:prstClr>
                </a:solidFill>
              </a:rPr>
              <a:pPr/>
              <a:t>2018/8/8</a:t>
            </a:fld>
            <a:endParaRPr lang="zh-TW"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TW"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E24186D-8EEA-426C-9630-B8182DA83AF4}"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811153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A1796-FE4F-4CE2-AA60-E861BA6E0949}" type="datetimeFigureOut">
              <a:rPr lang="zh-TW" altLang="en-US" smtClean="0">
                <a:solidFill>
                  <a:prstClr val="black">
                    <a:tint val="75000"/>
                  </a:prstClr>
                </a:solidFill>
              </a:rPr>
              <a:pPr/>
              <a:t>2018/8/8</a:t>
            </a:fld>
            <a:endParaRPr lang="zh-TW"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TW"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E24186D-8EEA-426C-9630-B8182DA83AF4}"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699634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D3A1796-FE4F-4CE2-AA60-E861BA6E0949}" type="datetimeFigureOut">
              <a:rPr lang="zh-TW" altLang="en-US" smtClean="0">
                <a:solidFill>
                  <a:prstClr val="black">
                    <a:tint val="75000"/>
                  </a:prstClr>
                </a:solidFill>
              </a:rPr>
              <a:pPr/>
              <a:t>2018/8/8</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24186D-8EEA-426C-9630-B8182DA83AF4}"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45712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73FFDC-7F71-486A-BCE4-B7BEA86D97AF}"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1309432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D3A1796-FE4F-4CE2-AA60-E861BA6E0949}" type="datetimeFigureOut">
              <a:rPr lang="zh-TW" altLang="en-US" smtClean="0">
                <a:solidFill>
                  <a:prstClr val="black">
                    <a:tint val="75000"/>
                  </a:prstClr>
                </a:solidFill>
              </a:rPr>
              <a:pPr/>
              <a:t>2018/8/8</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24186D-8EEA-426C-9630-B8182DA83AF4}"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110881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D3A1796-FE4F-4CE2-AA60-E861BA6E0949}" type="datetimeFigureOut">
              <a:rPr lang="zh-TW" altLang="en-US" smtClean="0">
                <a:solidFill>
                  <a:prstClr val="black">
                    <a:tint val="75000"/>
                  </a:prstClr>
                </a:solidFill>
              </a:rPr>
              <a:pPr/>
              <a:t>2018/8/8</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24186D-8EEA-426C-9630-B8182DA83AF4}"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914252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D3A1796-FE4F-4CE2-AA60-E861BA6E0949}" type="datetimeFigureOut">
              <a:rPr lang="zh-TW" altLang="en-US" smtClean="0">
                <a:solidFill>
                  <a:prstClr val="black">
                    <a:tint val="75000"/>
                  </a:prstClr>
                </a:solidFill>
              </a:rPr>
              <a:pPr/>
              <a:t>2018/8/8</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24186D-8EEA-426C-9630-B8182DA83AF4}"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91230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73FFDC-7F71-486A-BCE4-B7BEA86D97AF}"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252781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73FFDC-7F71-486A-BCE4-B7BEA86D97AF}"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72508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73FFDC-7F71-486A-BCE4-B7BEA86D97AF}" type="datetimeFigureOut">
              <a:rPr lang="en-US" smtClean="0"/>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135469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73FFDC-7F71-486A-BCE4-B7BEA86D97AF}" type="datetimeFigureOut">
              <a:rPr lang="en-US" smtClean="0"/>
              <a:t>8/8/2018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289430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3FFDC-7F71-486A-BCE4-B7BEA86D97AF}" type="datetimeFigureOut">
              <a:rPr lang="en-US" smtClean="0"/>
              <a:t>8/8/2018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31741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73FFDC-7F71-486A-BCE4-B7BEA86D97AF}"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318653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73FFDC-7F71-486A-BCE4-B7BEA86D97AF}"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191762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3FFDC-7F71-486A-BCE4-B7BEA86D97AF}" type="datetimeFigureOut">
              <a:rPr lang="en-US" smtClean="0"/>
              <a:t>8/8/2018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40FF9-6B57-4A5B-B058-9B7A3FEC3F33}" type="slidenum">
              <a:rPr lang="en-US" smtClean="0"/>
              <a:t>‹#›</a:t>
            </a:fld>
            <a:endParaRPr lang="en-US"/>
          </a:p>
        </p:txBody>
      </p:sp>
    </p:spTree>
    <p:extLst>
      <p:ext uri="{BB962C8B-B14F-4D97-AF65-F5344CB8AC3E}">
        <p14:creationId xmlns:p14="http://schemas.microsoft.com/office/powerpoint/2010/main" val="123964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A1796-FE4F-4CE2-AA60-E861BA6E0949}" type="datetimeFigureOut">
              <a:rPr lang="zh-TW" altLang="en-US" smtClean="0">
                <a:solidFill>
                  <a:prstClr val="black">
                    <a:tint val="75000"/>
                  </a:prstClr>
                </a:solidFill>
              </a:rPr>
              <a:pPr/>
              <a:t>2018/8/8</a:t>
            </a:fld>
            <a:endParaRPr lang="zh-TW"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4186D-8EEA-426C-9630-B8182DA83AF4}"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273545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neuralnetworksanddeeplearning.com/chap1.html#learning_with_gradient_descent" TargetMode="External"/><Relationship Id="rId2" Type="http://schemas.openxmlformats.org/officeDocument/2006/relationships/hyperlink" Target="http://neuralnetworksanddeeplearning.com/chap3.html#98percen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0.wmf"/><Relationship Id="rId18" Type="http://schemas.openxmlformats.org/officeDocument/2006/relationships/oleObject" Target="../embeddings/oleObject8.bin"/><Relationship Id="rId3" Type="http://schemas.openxmlformats.org/officeDocument/2006/relationships/notesSlide" Target="../notesSlides/notesSlide1.xml"/><Relationship Id="rId21" Type="http://schemas.openxmlformats.org/officeDocument/2006/relationships/image" Target="../media/image24.wmf"/><Relationship Id="rId7" Type="http://schemas.openxmlformats.org/officeDocument/2006/relationships/image" Target="../media/image17.wmf"/><Relationship Id="rId12" Type="http://schemas.openxmlformats.org/officeDocument/2006/relationships/oleObject" Target="../embeddings/oleObject5.bin"/><Relationship Id="rId17" Type="http://schemas.openxmlformats.org/officeDocument/2006/relationships/image" Target="../media/image22.wmf"/><Relationship Id="rId2" Type="http://schemas.openxmlformats.org/officeDocument/2006/relationships/slideLayout" Target="../slideLayouts/slideLayout13.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4.bin"/><Relationship Id="rId19" Type="http://schemas.openxmlformats.org/officeDocument/2006/relationships/image" Target="../media/image23.wmf"/><Relationship Id="rId4" Type="http://schemas.openxmlformats.org/officeDocument/2006/relationships/oleObject" Target="../embeddings/oleObject1.bin"/><Relationship Id="rId9" Type="http://schemas.openxmlformats.org/officeDocument/2006/relationships/image" Target="../media/image18.wmf"/><Relationship Id="rId1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13" Type="http://schemas.openxmlformats.org/officeDocument/2006/relationships/image" Target="../media/image29.wmf"/><Relationship Id="rId18" Type="http://schemas.openxmlformats.org/officeDocument/2006/relationships/oleObject" Target="../embeddings/oleObject17.bin"/><Relationship Id="rId26" Type="http://schemas.openxmlformats.org/officeDocument/2006/relationships/oleObject" Target="../embeddings/oleObject21.bin"/><Relationship Id="rId21" Type="http://schemas.openxmlformats.org/officeDocument/2006/relationships/image" Target="../media/image33.wmf"/><Relationship Id="rId34" Type="http://schemas.openxmlformats.org/officeDocument/2006/relationships/image" Target="../media/image42.png"/><Relationship Id="rId7" Type="http://schemas.openxmlformats.org/officeDocument/2006/relationships/image" Target="../media/image26.wmf"/><Relationship Id="rId12" Type="http://schemas.openxmlformats.org/officeDocument/2006/relationships/oleObject" Target="../embeddings/oleObject14.bin"/><Relationship Id="rId17" Type="http://schemas.openxmlformats.org/officeDocument/2006/relationships/image" Target="../media/image31.wmf"/><Relationship Id="rId25" Type="http://schemas.openxmlformats.org/officeDocument/2006/relationships/image" Target="../media/image35.wmf"/><Relationship Id="rId33" Type="http://schemas.openxmlformats.org/officeDocument/2006/relationships/image" Target="../media/image39.wmf"/><Relationship Id="rId38" Type="http://schemas.openxmlformats.org/officeDocument/2006/relationships/image" Target="../media/image41.wmf"/><Relationship Id="rId2" Type="http://schemas.openxmlformats.org/officeDocument/2006/relationships/slideLayout" Target="../slideLayouts/slideLayout13.xml"/><Relationship Id="rId16" Type="http://schemas.openxmlformats.org/officeDocument/2006/relationships/oleObject" Target="../embeddings/oleObject16.bin"/><Relationship Id="rId20" Type="http://schemas.openxmlformats.org/officeDocument/2006/relationships/oleObject" Target="../embeddings/oleObject18.bin"/><Relationship Id="rId29" Type="http://schemas.openxmlformats.org/officeDocument/2006/relationships/image" Target="../media/image37.wmf"/><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28.wmf"/><Relationship Id="rId24" Type="http://schemas.openxmlformats.org/officeDocument/2006/relationships/oleObject" Target="../embeddings/oleObject20.bin"/><Relationship Id="rId32" Type="http://schemas.openxmlformats.org/officeDocument/2006/relationships/oleObject" Target="../embeddings/oleObject24.bin"/><Relationship Id="rId37" Type="http://schemas.openxmlformats.org/officeDocument/2006/relationships/oleObject" Target="../embeddings/oleObject26.bin"/><Relationship Id="rId5" Type="http://schemas.openxmlformats.org/officeDocument/2006/relationships/image" Target="../media/image25.wmf"/><Relationship Id="rId15" Type="http://schemas.openxmlformats.org/officeDocument/2006/relationships/image" Target="../media/image30.wmf"/><Relationship Id="rId23" Type="http://schemas.openxmlformats.org/officeDocument/2006/relationships/image" Target="../media/image34.wmf"/><Relationship Id="rId28" Type="http://schemas.openxmlformats.org/officeDocument/2006/relationships/oleObject" Target="../embeddings/oleObject22.bin"/><Relationship Id="rId36" Type="http://schemas.openxmlformats.org/officeDocument/2006/relationships/image" Target="../media/image40.wmf"/><Relationship Id="rId10" Type="http://schemas.openxmlformats.org/officeDocument/2006/relationships/oleObject" Target="../embeddings/oleObject13.bin"/><Relationship Id="rId19" Type="http://schemas.openxmlformats.org/officeDocument/2006/relationships/image" Target="../media/image32.wmf"/><Relationship Id="rId31" Type="http://schemas.openxmlformats.org/officeDocument/2006/relationships/image" Target="../media/image38.wmf"/><Relationship Id="rId4" Type="http://schemas.openxmlformats.org/officeDocument/2006/relationships/oleObject" Target="../embeddings/oleObject10.bin"/><Relationship Id="rId9" Type="http://schemas.openxmlformats.org/officeDocument/2006/relationships/image" Target="../media/image27.wmf"/><Relationship Id="rId14" Type="http://schemas.openxmlformats.org/officeDocument/2006/relationships/oleObject" Target="../embeddings/oleObject15.bin"/><Relationship Id="rId22" Type="http://schemas.openxmlformats.org/officeDocument/2006/relationships/oleObject" Target="../embeddings/oleObject19.bin"/><Relationship Id="rId27" Type="http://schemas.openxmlformats.org/officeDocument/2006/relationships/image" Target="../media/image36.wmf"/><Relationship Id="rId30" Type="http://schemas.openxmlformats.org/officeDocument/2006/relationships/oleObject" Target="../embeddings/oleObject23.bin"/><Relationship Id="rId35" Type="http://schemas.openxmlformats.org/officeDocument/2006/relationships/oleObject" Target="../embeddings/oleObject25.bin"/><Relationship Id="rId8" Type="http://schemas.openxmlformats.org/officeDocument/2006/relationships/oleObject" Target="../embeddings/oleObject12.bin"/><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3.wmf"/><Relationship Id="rId12" Type="http://schemas.openxmlformats.org/officeDocument/2006/relationships/image" Target="../media/image48.png"/><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28.bin"/><Relationship Id="rId11" Type="http://schemas.openxmlformats.org/officeDocument/2006/relationships/image" Target="../media/image46.png"/><Relationship Id="rId5" Type="http://schemas.openxmlformats.org/officeDocument/2006/relationships/image" Target="../media/image42.wmf"/><Relationship Id="rId10" Type="http://schemas.openxmlformats.org/officeDocument/2006/relationships/image" Target="../media/image47.png"/><Relationship Id="rId4" Type="http://schemas.openxmlformats.org/officeDocument/2006/relationships/oleObject" Target="../embeddings/oleObject27.bin"/><Relationship Id="rId9" Type="http://schemas.openxmlformats.org/officeDocument/2006/relationships/image" Target="../media/image44.wmf"/></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6.png"/><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3.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4.png"/><Relationship Id="rId18" Type="http://schemas.openxmlformats.org/officeDocument/2006/relationships/image" Target="../media/image79.png"/><Relationship Id="rId3" Type="http://schemas.openxmlformats.org/officeDocument/2006/relationships/image" Target="../media/image64.png"/><Relationship Id="rId7" Type="http://schemas.openxmlformats.org/officeDocument/2006/relationships/image" Target="../media/image63.png"/><Relationship Id="rId12" Type="http://schemas.openxmlformats.org/officeDocument/2006/relationships/image" Target="../media/image73.png"/><Relationship Id="rId17" Type="http://schemas.openxmlformats.org/officeDocument/2006/relationships/image" Target="../media/image78.png"/><Relationship Id="rId2" Type="http://schemas.openxmlformats.org/officeDocument/2006/relationships/notesSlide" Target="../notesSlides/notesSlide3.xml"/><Relationship Id="rId16" Type="http://schemas.openxmlformats.org/officeDocument/2006/relationships/image" Target="../media/image77.png"/><Relationship Id="rId1" Type="http://schemas.openxmlformats.org/officeDocument/2006/relationships/slideLayout" Target="../slideLayouts/slideLayout13.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png"/><Relationship Id="rId10" Type="http://schemas.openxmlformats.org/officeDocument/2006/relationships/image" Target="../media/image70.png"/><Relationship Id="rId19" Type="http://schemas.openxmlformats.org/officeDocument/2006/relationships/image" Target="../media/image80.png"/><Relationship Id="rId4" Type="http://schemas.openxmlformats.org/officeDocument/2006/relationships/image" Target="../media/image65.png"/><Relationship Id="rId9" Type="http://schemas.openxmlformats.org/officeDocument/2006/relationships/image" Target="../media/image69.png"/><Relationship Id="rId14" Type="http://schemas.openxmlformats.org/officeDocument/2006/relationships/image" Target="../media/image75.png"/></Relationships>
</file>

<file path=ppt/slides/_rels/slide3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71.png"/><Relationship Id="rId5" Type="http://schemas.openxmlformats.org/officeDocument/2006/relationships/image" Target="../media/image83.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png"/><Relationship Id="rId1" Type="http://schemas.openxmlformats.org/officeDocument/2006/relationships/slideLayout" Target="../slideLayouts/slideLayout13.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3.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90.png"/><Relationship Id="rId2" Type="http://schemas.openxmlformats.org/officeDocument/2006/relationships/image" Target="../media/image84.png"/><Relationship Id="rId1" Type="http://schemas.openxmlformats.org/officeDocument/2006/relationships/slideLayout" Target="../slideLayouts/slideLayout13.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3.xml"/><Relationship Id="rId5" Type="http://schemas.openxmlformats.org/officeDocument/2006/relationships/image" Target="../media/image94.png"/><Relationship Id="rId4" Type="http://schemas.openxmlformats.org/officeDocument/2006/relationships/image" Target="../media/image93.png"/></Relationships>
</file>

<file path=ppt/slides/_rels/slide45.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3" Type="http://schemas.openxmlformats.org/officeDocument/2006/relationships/image" Target="../media/image95.png"/><Relationship Id="rId7" Type="http://schemas.openxmlformats.org/officeDocument/2006/relationships/image" Target="../media/image99.png"/><Relationship Id="rId12" Type="http://schemas.openxmlformats.org/officeDocument/2006/relationships/image" Target="../media/image104.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98.png"/><Relationship Id="rId11" Type="http://schemas.openxmlformats.org/officeDocument/2006/relationships/image" Target="../media/image103.png"/><Relationship Id="rId5" Type="http://schemas.openxmlformats.org/officeDocument/2006/relationships/image" Target="../media/image97.png"/><Relationship Id="rId10"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01.png"/></Relationships>
</file>

<file path=ppt/slides/_rels/slide4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neuralnetworksanddeeplearning.com/chap1.html#sigmoid_neuro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Deep Learning and Convolutional Neural Networks</a:t>
            </a:r>
            <a:endParaRPr lang="en-US" dirty="0"/>
          </a:p>
        </p:txBody>
      </p:sp>
      <p:sp>
        <p:nvSpPr>
          <p:cNvPr id="3" name="Subtitle 2"/>
          <p:cNvSpPr>
            <a:spLocks noGrp="1"/>
          </p:cNvSpPr>
          <p:nvPr>
            <p:ph type="subTitle" idx="1"/>
          </p:nvPr>
        </p:nvSpPr>
        <p:spPr/>
        <p:txBody>
          <a:bodyPr/>
          <a:lstStyle/>
          <a:p>
            <a:r>
              <a:rPr lang="en-US" dirty="0" smtClean="0"/>
              <a:t>Instructor: Dr. Mohammad </a:t>
            </a:r>
            <a:r>
              <a:rPr lang="en-US" dirty="0" err="1" smtClean="0"/>
              <a:t>Rashedur</a:t>
            </a:r>
            <a:r>
              <a:rPr lang="en-US" dirty="0" smtClean="0"/>
              <a:t> Rahman</a:t>
            </a:r>
            <a:endParaRPr lang="en-US" dirty="0"/>
          </a:p>
        </p:txBody>
      </p:sp>
    </p:spTree>
    <p:extLst>
      <p:ext uri="{BB962C8B-B14F-4D97-AF65-F5344CB8AC3E}">
        <p14:creationId xmlns:p14="http://schemas.microsoft.com/office/powerpoint/2010/main" val="140744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560" y="210579"/>
            <a:ext cx="10515600" cy="1325563"/>
          </a:xfrm>
        </p:spPr>
        <p:txBody>
          <a:bodyPr/>
          <a:lstStyle/>
          <a:p>
            <a:r>
              <a:rPr lang="en-US" dirty="0">
                <a:solidFill>
                  <a:srgbClr val="FF0000"/>
                </a:solidFill>
              </a:rPr>
              <a:t>Shared Weights (Cont..)</a:t>
            </a:r>
            <a:endParaRPr lang="en-US" dirty="0"/>
          </a:p>
        </p:txBody>
      </p:sp>
      <p:sp>
        <p:nvSpPr>
          <p:cNvPr id="3" name="Content Placeholder 2"/>
          <p:cNvSpPr>
            <a:spLocks noGrp="1"/>
          </p:cNvSpPr>
          <p:nvPr>
            <p:ph idx="1"/>
          </p:nvPr>
        </p:nvSpPr>
        <p:spPr>
          <a:xfrm>
            <a:off x="838200" y="1236372"/>
            <a:ext cx="10515600" cy="5293217"/>
          </a:xfrm>
        </p:spPr>
        <p:txBody>
          <a:bodyPr/>
          <a:lstStyle/>
          <a:p>
            <a:r>
              <a:rPr lang="en-US" dirty="0"/>
              <a:t>For this reason, we sometimes call the map from the input layer to the hidden layer a </a:t>
            </a:r>
            <a:r>
              <a:rPr lang="en-US" i="1" dirty="0">
                <a:solidFill>
                  <a:srgbClr val="FF0000"/>
                </a:solidFill>
              </a:rPr>
              <a:t>feature map</a:t>
            </a:r>
            <a:r>
              <a:rPr lang="en-US" dirty="0">
                <a:solidFill>
                  <a:srgbClr val="FF0000"/>
                </a:solidFill>
              </a:rPr>
              <a:t>. </a:t>
            </a:r>
            <a:endParaRPr lang="en-US" dirty="0" smtClean="0">
              <a:solidFill>
                <a:srgbClr val="FF0000"/>
              </a:solidFill>
            </a:endParaRPr>
          </a:p>
          <a:p>
            <a:r>
              <a:rPr lang="en-US" dirty="0" smtClean="0"/>
              <a:t>We </a:t>
            </a:r>
            <a:r>
              <a:rPr lang="en-US" dirty="0"/>
              <a:t>call the weights defining the feature map the </a:t>
            </a:r>
            <a:r>
              <a:rPr lang="en-US" i="1" dirty="0"/>
              <a:t>shared weights</a:t>
            </a:r>
            <a:r>
              <a:rPr lang="en-US" dirty="0"/>
              <a:t>. And we call the bias defining the feature map in this way the </a:t>
            </a:r>
            <a:r>
              <a:rPr lang="en-US" i="1" dirty="0"/>
              <a:t>shared bias</a:t>
            </a:r>
            <a:r>
              <a:rPr lang="en-US" dirty="0"/>
              <a:t>. </a:t>
            </a:r>
            <a:endParaRPr lang="en-US" dirty="0" smtClean="0"/>
          </a:p>
          <a:p>
            <a:r>
              <a:rPr lang="en-US" dirty="0" smtClean="0"/>
              <a:t>The </a:t>
            </a:r>
            <a:r>
              <a:rPr lang="en-US" dirty="0"/>
              <a:t>shared weights and bias are often said to define a </a:t>
            </a:r>
            <a:r>
              <a:rPr lang="en-US" i="1" dirty="0">
                <a:solidFill>
                  <a:srgbClr val="FF0000"/>
                </a:solidFill>
              </a:rPr>
              <a:t>kernel</a:t>
            </a:r>
            <a:r>
              <a:rPr lang="en-US" dirty="0">
                <a:solidFill>
                  <a:srgbClr val="FF0000"/>
                </a:solidFill>
              </a:rPr>
              <a:t> or </a:t>
            </a:r>
            <a:r>
              <a:rPr lang="en-US" i="1" dirty="0">
                <a:solidFill>
                  <a:srgbClr val="FF0000"/>
                </a:solidFill>
              </a:rPr>
              <a:t>filter</a:t>
            </a:r>
            <a:r>
              <a:rPr lang="en-US" dirty="0">
                <a:solidFill>
                  <a:srgbClr val="FF0000"/>
                </a:solidFill>
              </a:rPr>
              <a:t>. </a:t>
            </a:r>
            <a:r>
              <a:rPr lang="en-US" dirty="0"/>
              <a:t>In the literature, people sometimes use these terms in slightly different </a:t>
            </a:r>
            <a:r>
              <a:rPr lang="en-US" dirty="0" smtClean="0"/>
              <a:t>ways </a:t>
            </a:r>
            <a:endParaRPr lang="en-US" dirty="0"/>
          </a:p>
        </p:txBody>
      </p:sp>
    </p:spTree>
    <p:extLst>
      <p:ext uri="{BB962C8B-B14F-4D97-AF65-F5344CB8AC3E}">
        <p14:creationId xmlns:p14="http://schemas.microsoft.com/office/powerpoint/2010/main" val="3011964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879" y="-111394"/>
            <a:ext cx="10515600" cy="1325563"/>
          </a:xfrm>
        </p:spPr>
        <p:txBody>
          <a:bodyPr/>
          <a:lstStyle/>
          <a:p>
            <a:r>
              <a:rPr lang="en-US" dirty="0">
                <a:solidFill>
                  <a:srgbClr val="FF0000"/>
                </a:solidFill>
              </a:rPr>
              <a:t>Shared Weights (Cont..)</a:t>
            </a:r>
            <a:endParaRPr lang="en-US" dirty="0"/>
          </a:p>
        </p:txBody>
      </p:sp>
      <p:sp>
        <p:nvSpPr>
          <p:cNvPr id="3" name="Content Placeholder 2"/>
          <p:cNvSpPr>
            <a:spLocks noGrp="1"/>
          </p:cNvSpPr>
          <p:nvPr>
            <p:ph idx="1"/>
          </p:nvPr>
        </p:nvSpPr>
        <p:spPr>
          <a:xfrm>
            <a:off x="400879" y="908427"/>
            <a:ext cx="10515600" cy="5775707"/>
          </a:xfrm>
        </p:spPr>
        <p:txBody>
          <a:bodyPr>
            <a:normAutofit fontScale="92500" lnSpcReduction="10000"/>
          </a:bodyPr>
          <a:lstStyle/>
          <a:p>
            <a:r>
              <a:rPr lang="en-US" dirty="0"/>
              <a:t>The network structure I've described so far can detect just a single kind of localized feature. </a:t>
            </a:r>
            <a:endParaRPr lang="en-US" dirty="0" smtClean="0"/>
          </a:p>
          <a:p>
            <a:r>
              <a:rPr lang="en-US" dirty="0" smtClean="0"/>
              <a:t>To </a:t>
            </a:r>
            <a:r>
              <a:rPr lang="en-US" dirty="0"/>
              <a:t>do image recognition we'll need more than one feature map. </a:t>
            </a:r>
            <a:endParaRPr lang="en-US" dirty="0" smtClean="0"/>
          </a:p>
          <a:p>
            <a:r>
              <a:rPr lang="en-US" dirty="0" smtClean="0"/>
              <a:t>And </a:t>
            </a:r>
            <a:r>
              <a:rPr lang="en-US" dirty="0"/>
              <a:t>so a complete convolutional layer consists of several different feature maps</a:t>
            </a:r>
            <a:r>
              <a:rPr lang="en-US" dirty="0" smtClean="0"/>
              <a:t>:</a:t>
            </a:r>
          </a:p>
          <a:p>
            <a:endParaRPr lang="en-US" dirty="0"/>
          </a:p>
          <a:p>
            <a:endParaRPr lang="en-US" dirty="0" smtClean="0"/>
          </a:p>
          <a:p>
            <a:endParaRPr lang="en-US" dirty="0"/>
          </a:p>
          <a:p>
            <a:endParaRPr lang="en-US" dirty="0" smtClean="0"/>
          </a:p>
          <a:p>
            <a:pPr lvl="0" algn="just"/>
            <a:endParaRPr lang="en-US" dirty="0" smtClean="0">
              <a:solidFill>
                <a:srgbClr val="333333"/>
              </a:solidFill>
            </a:endParaRPr>
          </a:p>
          <a:p>
            <a:pPr lvl="0" algn="just"/>
            <a:r>
              <a:rPr lang="en-US" dirty="0" smtClean="0">
                <a:solidFill>
                  <a:srgbClr val="333333"/>
                </a:solidFill>
              </a:rPr>
              <a:t>However</a:t>
            </a:r>
            <a:r>
              <a:rPr lang="en-US" dirty="0">
                <a:solidFill>
                  <a:srgbClr val="333333"/>
                </a:solidFill>
              </a:rPr>
              <a:t>, in practice convolutional networks may use more (and perhaps many more) feature maps. One of the early convolutional networks, LeNet-5, used </a:t>
            </a:r>
            <a:r>
              <a:rPr lang="en-US" dirty="0">
                <a:solidFill>
                  <a:srgbClr val="2A2A2A"/>
                </a:solidFill>
              </a:rPr>
              <a:t>66</a:t>
            </a:r>
            <a:r>
              <a:rPr lang="en-US" dirty="0">
                <a:solidFill>
                  <a:srgbClr val="333333"/>
                </a:solidFill>
              </a:rPr>
              <a:t> feature maps, each associated to a </a:t>
            </a:r>
            <a:r>
              <a:rPr lang="en-US" dirty="0" smtClean="0">
                <a:solidFill>
                  <a:srgbClr val="2A2A2A"/>
                </a:solidFill>
              </a:rPr>
              <a:t>5×5 </a:t>
            </a:r>
            <a:r>
              <a:rPr lang="en-US" dirty="0" smtClean="0">
                <a:solidFill>
                  <a:srgbClr val="333333"/>
                </a:solidFill>
              </a:rPr>
              <a:t>local </a:t>
            </a:r>
            <a:r>
              <a:rPr lang="en-US" dirty="0">
                <a:solidFill>
                  <a:srgbClr val="333333"/>
                </a:solidFill>
              </a:rPr>
              <a:t>receptive field, to recognize MNIST digits</a:t>
            </a:r>
            <a:r>
              <a:rPr lang="en-US" dirty="0"/>
              <a:t> </a:t>
            </a: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2986916" y="2461540"/>
            <a:ext cx="5343525" cy="2457450"/>
          </a:xfrm>
          <a:prstGeom prst="rect">
            <a:avLst/>
          </a:prstGeom>
        </p:spPr>
      </p:pic>
    </p:spTree>
    <p:extLst>
      <p:ext uri="{BB962C8B-B14F-4D97-AF65-F5344CB8AC3E}">
        <p14:creationId xmlns:p14="http://schemas.microsoft.com/office/powerpoint/2010/main" val="3922978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3" y="120426"/>
            <a:ext cx="10761372" cy="1325563"/>
          </a:xfrm>
        </p:spPr>
        <p:txBody>
          <a:bodyPr/>
          <a:lstStyle/>
          <a:p>
            <a:r>
              <a:rPr lang="en-US" dirty="0">
                <a:solidFill>
                  <a:srgbClr val="FF0000"/>
                </a:solidFill>
              </a:rPr>
              <a:t>Shared Weights (Cont..)</a:t>
            </a:r>
            <a:endParaRPr lang="en-US" dirty="0"/>
          </a:p>
        </p:txBody>
      </p:sp>
      <p:sp>
        <p:nvSpPr>
          <p:cNvPr id="3" name="Content Placeholder 2"/>
          <p:cNvSpPr>
            <a:spLocks noGrp="1"/>
          </p:cNvSpPr>
          <p:nvPr>
            <p:ph idx="1"/>
          </p:nvPr>
        </p:nvSpPr>
        <p:spPr>
          <a:xfrm>
            <a:off x="373488" y="1171978"/>
            <a:ext cx="7328078" cy="5576552"/>
          </a:xfrm>
        </p:spPr>
        <p:txBody>
          <a:bodyPr>
            <a:normAutofit/>
          </a:bodyPr>
          <a:lstStyle/>
          <a:p>
            <a:pPr lvl="0" algn="just"/>
            <a:r>
              <a:rPr lang="en-US" dirty="0">
                <a:solidFill>
                  <a:srgbClr val="333333"/>
                </a:solidFill>
              </a:rPr>
              <a:t>The </a:t>
            </a:r>
            <a:r>
              <a:rPr lang="en-US" dirty="0" smtClean="0">
                <a:solidFill>
                  <a:srgbClr val="2A2A2A"/>
                </a:solidFill>
              </a:rPr>
              <a:t>20</a:t>
            </a:r>
            <a:r>
              <a:rPr lang="en-US" dirty="0">
                <a:solidFill>
                  <a:srgbClr val="333333"/>
                </a:solidFill>
              </a:rPr>
              <a:t> images correspond to </a:t>
            </a:r>
            <a:r>
              <a:rPr lang="en-US" dirty="0" smtClean="0">
                <a:solidFill>
                  <a:srgbClr val="2A2A2A"/>
                </a:solidFill>
              </a:rPr>
              <a:t>20</a:t>
            </a:r>
            <a:r>
              <a:rPr lang="en-US" dirty="0">
                <a:solidFill>
                  <a:srgbClr val="333333"/>
                </a:solidFill>
              </a:rPr>
              <a:t> different feature maps (or filters, or kernels). </a:t>
            </a:r>
            <a:endParaRPr lang="en-US" dirty="0" smtClean="0">
              <a:solidFill>
                <a:srgbClr val="333333"/>
              </a:solidFill>
            </a:endParaRPr>
          </a:p>
          <a:p>
            <a:pPr lvl="0" algn="just"/>
            <a:r>
              <a:rPr lang="en-US" dirty="0" smtClean="0">
                <a:solidFill>
                  <a:srgbClr val="333333"/>
                </a:solidFill>
              </a:rPr>
              <a:t>Each </a:t>
            </a:r>
            <a:r>
              <a:rPr lang="en-US" dirty="0">
                <a:solidFill>
                  <a:srgbClr val="333333"/>
                </a:solidFill>
              </a:rPr>
              <a:t>map is represented as a </a:t>
            </a:r>
            <a:r>
              <a:rPr lang="en-US" dirty="0" smtClean="0">
                <a:solidFill>
                  <a:srgbClr val="2A2A2A"/>
                </a:solidFill>
              </a:rPr>
              <a:t>5×5</a:t>
            </a:r>
            <a:r>
              <a:rPr lang="en-US" dirty="0">
                <a:solidFill>
                  <a:srgbClr val="333333"/>
                </a:solidFill>
              </a:rPr>
              <a:t> block image, corresponding to the </a:t>
            </a:r>
            <a:r>
              <a:rPr lang="en-US" dirty="0" smtClean="0">
                <a:solidFill>
                  <a:srgbClr val="2A2A2A"/>
                </a:solidFill>
              </a:rPr>
              <a:t>5×5</a:t>
            </a:r>
            <a:r>
              <a:rPr lang="en-US" dirty="0">
                <a:solidFill>
                  <a:srgbClr val="333333"/>
                </a:solidFill>
              </a:rPr>
              <a:t> weights in the local receptive field. </a:t>
            </a:r>
            <a:endParaRPr lang="en-US" dirty="0" smtClean="0">
              <a:solidFill>
                <a:srgbClr val="333333"/>
              </a:solidFill>
            </a:endParaRPr>
          </a:p>
          <a:p>
            <a:pPr lvl="0" algn="just"/>
            <a:r>
              <a:rPr lang="en-US" dirty="0" smtClean="0">
                <a:solidFill>
                  <a:srgbClr val="333333"/>
                </a:solidFill>
              </a:rPr>
              <a:t>Whiter </a:t>
            </a:r>
            <a:r>
              <a:rPr lang="en-US" dirty="0">
                <a:solidFill>
                  <a:srgbClr val="333333"/>
                </a:solidFill>
              </a:rPr>
              <a:t>blocks mean a smaller (typically, more negative) weight, so the feature map responds less to corresponding input pixels. </a:t>
            </a:r>
            <a:endParaRPr lang="en-US" dirty="0" smtClean="0">
              <a:solidFill>
                <a:srgbClr val="333333"/>
              </a:solidFill>
            </a:endParaRPr>
          </a:p>
          <a:p>
            <a:pPr lvl="0" algn="just"/>
            <a:r>
              <a:rPr lang="en-US" dirty="0" smtClean="0">
                <a:solidFill>
                  <a:srgbClr val="333333"/>
                </a:solidFill>
              </a:rPr>
              <a:t>Darker </a:t>
            </a:r>
            <a:r>
              <a:rPr lang="en-US" dirty="0">
                <a:solidFill>
                  <a:srgbClr val="333333"/>
                </a:solidFill>
              </a:rPr>
              <a:t>blocks mean a larger weight, so the feature map responds more to the corresponding input pixels. Very roughly speaking, the images above show the type of features the convolutional layer responds to</a:t>
            </a:r>
            <a:r>
              <a:rPr lang="en-US" sz="1800" dirty="0"/>
              <a:t> </a:t>
            </a:r>
            <a:r>
              <a:rPr lang="en-US" sz="1800" dirty="0" smtClean="0"/>
              <a:t>.</a:t>
            </a:r>
            <a:endParaRPr lang="en-US" sz="3200" dirty="0">
              <a:latin typeface="Arial" panose="020B0604020202020204" pitchFamily="34" charset="0"/>
            </a:endParaRPr>
          </a:p>
          <a:p>
            <a:endParaRPr lang="en-US" dirty="0"/>
          </a:p>
        </p:txBody>
      </p:sp>
      <p:pic>
        <p:nvPicPr>
          <p:cNvPr id="6" name="Picture 5"/>
          <p:cNvPicPr>
            <a:picLocks noChangeAspect="1"/>
          </p:cNvPicPr>
          <p:nvPr/>
        </p:nvPicPr>
        <p:blipFill>
          <a:blip r:embed="rId2"/>
          <a:stretch>
            <a:fillRect/>
          </a:stretch>
        </p:blipFill>
        <p:spPr>
          <a:xfrm>
            <a:off x="7701566" y="1825624"/>
            <a:ext cx="3781425" cy="3519108"/>
          </a:xfrm>
          <a:prstGeom prst="rect">
            <a:avLst/>
          </a:prstGeom>
        </p:spPr>
      </p:pic>
    </p:spTree>
    <p:extLst>
      <p:ext uri="{BB962C8B-B14F-4D97-AF65-F5344CB8AC3E}">
        <p14:creationId xmlns:p14="http://schemas.microsoft.com/office/powerpoint/2010/main" val="255247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Shared Weights (Cont..)</a:t>
            </a:r>
            <a:endParaRPr lang="en-US" dirty="0"/>
          </a:p>
        </p:txBody>
      </p:sp>
      <p:sp>
        <p:nvSpPr>
          <p:cNvPr id="3" name="Content Placeholder 2"/>
          <p:cNvSpPr>
            <a:spLocks noGrp="1"/>
          </p:cNvSpPr>
          <p:nvPr>
            <p:ph idx="1"/>
          </p:nvPr>
        </p:nvSpPr>
        <p:spPr/>
        <p:txBody>
          <a:bodyPr/>
          <a:lstStyle/>
          <a:p>
            <a:r>
              <a:rPr lang="en-US" dirty="0"/>
              <a:t>So what can we conclude from these feature maps</a:t>
            </a:r>
            <a:r>
              <a:rPr lang="en-US" dirty="0" smtClean="0"/>
              <a:t>?</a:t>
            </a:r>
          </a:p>
          <a:p>
            <a:r>
              <a:rPr lang="en-US" dirty="0" smtClean="0"/>
              <a:t> </a:t>
            </a:r>
            <a:r>
              <a:rPr lang="en-US" dirty="0"/>
              <a:t>It's clear there is spatial structure here beyond what we'd expect at random: many of the features have clear sub-regions of light and dark. </a:t>
            </a:r>
            <a:endParaRPr lang="en-US" dirty="0" smtClean="0"/>
          </a:p>
          <a:p>
            <a:r>
              <a:rPr lang="en-US" dirty="0" smtClean="0"/>
              <a:t>That </a:t>
            </a:r>
            <a:r>
              <a:rPr lang="en-US" dirty="0"/>
              <a:t>shows our network really is learning things related to the spatial structure</a:t>
            </a:r>
            <a:r>
              <a:rPr lang="en-US" dirty="0" smtClean="0"/>
              <a:t>.</a:t>
            </a:r>
          </a:p>
          <a:p>
            <a:r>
              <a:rPr lang="en-US" dirty="0" smtClean="0"/>
              <a:t> </a:t>
            </a:r>
            <a:r>
              <a:rPr lang="en-US" dirty="0"/>
              <a:t>However, beyond that, it's difficult to see what these feature detectors are learning.</a:t>
            </a:r>
          </a:p>
        </p:txBody>
      </p:sp>
    </p:spTree>
    <p:extLst>
      <p:ext uri="{BB962C8B-B14F-4D97-AF65-F5344CB8AC3E}">
        <p14:creationId xmlns:p14="http://schemas.microsoft.com/office/powerpoint/2010/main" val="1122212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solidFill>
                  <a:srgbClr val="FF0000"/>
                </a:solidFill>
              </a:rPr>
              <a:t>Shared Weights (Cont..)</a:t>
            </a:r>
            <a:endParaRPr lang="en-US" dirty="0"/>
          </a:p>
        </p:txBody>
      </p:sp>
      <p:sp>
        <p:nvSpPr>
          <p:cNvPr id="3" name="Content Placeholder 2"/>
          <p:cNvSpPr>
            <a:spLocks noGrp="1"/>
          </p:cNvSpPr>
          <p:nvPr>
            <p:ph idx="1"/>
          </p:nvPr>
        </p:nvSpPr>
        <p:spPr>
          <a:xfrm>
            <a:off x="838200" y="1236372"/>
            <a:ext cx="10515600" cy="5383369"/>
          </a:xfrm>
        </p:spPr>
        <p:txBody>
          <a:bodyPr>
            <a:normAutofit lnSpcReduction="10000"/>
          </a:bodyPr>
          <a:lstStyle/>
          <a:p>
            <a:pPr lvl="0" algn="just"/>
            <a:r>
              <a:rPr lang="en-US" dirty="0">
                <a:solidFill>
                  <a:srgbClr val="333333"/>
                </a:solidFill>
              </a:rPr>
              <a:t>A big advantage of sharing weights and biases is that it greatly reduces the number of parameters involved in a convolutional network. </a:t>
            </a:r>
            <a:endParaRPr lang="en-US" dirty="0" smtClean="0">
              <a:solidFill>
                <a:srgbClr val="333333"/>
              </a:solidFill>
            </a:endParaRPr>
          </a:p>
          <a:p>
            <a:pPr lvl="0" algn="just"/>
            <a:r>
              <a:rPr lang="en-US" dirty="0" smtClean="0">
                <a:solidFill>
                  <a:srgbClr val="333333"/>
                </a:solidFill>
              </a:rPr>
              <a:t>For </a:t>
            </a:r>
            <a:r>
              <a:rPr lang="en-US" dirty="0">
                <a:solidFill>
                  <a:srgbClr val="333333"/>
                </a:solidFill>
              </a:rPr>
              <a:t>each feature map we need </a:t>
            </a:r>
            <a:r>
              <a:rPr lang="en-US" dirty="0" smtClean="0">
                <a:solidFill>
                  <a:srgbClr val="2A2A2A"/>
                </a:solidFill>
              </a:rPr>
              <a:t>25=5×5</a:t>
            </a:r>
            <a:r>
              <a:rPr lang="en-US" dirty="0">
                <a:solidFill>
                  <a:srgbClr val="333333"/>
                </a:solidFill>
              </a:rPr>
              <a:t> shared weights, plus a single shared bias. So each feature map requires </a:t>
            </a:r>
            <a:r>
              <a:rPr lang="en-US" dirty="0" smtClean="0">
                <a:solidFill>
                  <a:srgbClr val="2A2A2A"/>
                </a:solidFill>
              </a:rPr>
              <a:t>26 </a:t>
            </a:r>
            <a:r>
              <a:rPr lang="en-US" dirty="0" smtClean="0">
                <a:solidFill>
                  <a:srgbClr val="333333"/>
                </a:solidFill>
              </a:rPr>
              <a:t>parameters</a:t>
            </a:r>
            <a:r>
              <a:rPr lang="en-US" dirty="0">
                <a:solidFill>
                  <a:srgbClr val="333333"/>
                </a:solidFill>
              </a:rPr>
              <a:t>. </a:t>
            </a:r>
            <a:endParaRPr lang="en-US" dirty="0" smtClean="0">
              <a:solidFill>
                <a:srgbClr val="333333"/>
              </a:solidFill>
            </a:endParaRPr>
          </a:p>
          <a:p>
            <a:pPr lvl="0" algn="just"/>
            <a:r>
              <a:rPr lang="en-US" dirty="0" smtClean="0">
                <a:solidFill>
                  <a:srgbClr val="333333"/>
                </a:solidFill>
              </a:rPr>
              <a:t>If </a:t>
            </a:r>
            <a:r>
              <a:rPr lang="en-US" dirty="0">
                <a:solidFill>
                  <a:srgbClr val="333333"/>
                </a:solidFill>
              </a:rPr>
              <a:t>we have </a:t>
            </a:r>
            <a:r>
              <a:rPr lang="en-US" dirty="0" smtClean="0">
                <a:solidFill>
                  <a:srgbClr val="2A2A2A"/>
                </a:solidFill>
              </a:rPr>
              <a:t>20</a:t>
            </a:r>
            <a:r>
              <a:rPr lang="en-US" dirty="0">
                <a:solidFill>
                  <a:srgbClr val="333333"/>
                </a:solidFill>
              </a:rPr>
              <a:t> feature maps that's a total </a:t>
            </a:r>
            <a:r>
              <a:rPr lang="en-US" dirty="0" smtClean="0">
                <a:solidFill>
                  <a:srgbClr val="333333"/>
                </a:solidFill>
              </a:rPr>
              <a:t>of</a:t>
            </a:r>
            <a:r>
              <a:rPr lang="en-US" dirty="0">
                <a:solidFill>
                  <a:srgbClr val="333333"/>
                </a:solidFill>
              </a:rPr>
              <a:t> </a:t>
            </a:r>
            <a:r>
              <a:rPr lang="en-US" dirty="0" smtClean="0">
                <a:solidFill>
                  <a:srgbClr val="2A2A2A"/>
                </a:solidFill>
              </a:rPr>
              <a:t>20×26=520</a:t>
            </a:r>
            <a:r>
              <a:rPr lang="en-US" dirty="0">
                <a:solidFill>
                  <a:srgbClr val="333333"/>
                </a:solidFill>
              </a:rPr>
              <a:t> parameters defining the convolutional layer. </a:t>
            </a:r>
            <a:endParaRPr lang="en-US" dirty="0" smtClean="0">
              <a:solidFill>
                <a:srgbClr val="333333"/>
              </a:solidFill>
            </a:endParaRPr>
          </a:p>
          <a:p>
            <a:pPr lvl="0" algn="just"/>
            <a:r>
              <a:rPr lang="en-US" dirty="0" smtClean="0">
                <a:solidFill>
                  <a:srgbClr val="333333"/>
                </a:solidFill>
              </a:rPr>
              <a:t>By </a:t>
            </a:r>
            <a:r>
              <a:rPr lang="en-US" dirty="0">
                <a:solidFill>
                  <a:srgbClr val="333333"/>
                </a:solidFill>
              </a:rPr>
              <a:t>comparison, suppose we had a fully connected first layer, </a:t>
            </a:r>
            <a:r>
              <a:rPr lang="en-US" dirty="0" smtClean="0">
                <a:solidFill>
                  <a:srgbClr val="333333"/>
                </a:solidFill>
              </a:rPr>
              <a:t>with</a:t>
            </a:r>
            <a:r>
              <a:rPr lang="en-US" dirty="0">
                <a:solidFill>
                  <a:srgbClr val="333333"/>
                </a:solidFill>
              </a:rPr>
              <a:t> </a:t>
            </a:r>
            <a:r>
              <a:rPr lang="en-US" dirty="0" smtClean="0">
                <a:solidFill>
                  <a:srgbClr val="2A2A2A"/>
                </a:solidFill>
              </a:rPr>
              <a:t>784=28×28</a:t>
            </a:r>
            <a:r>
              <a:rPr lang="en-US" dirty="0">
                <a:solidFill>
                  <a:srgbClr val="333333"/>
                </a:solidFill>
              </a:rPr>
              <a:t> input neurons, and a relatively modest </a:t>
            </a:r>
            <a:r>
              <a:rPr lang="en-US" dirty="0" smtClean="0">
                <a:solidFill>
                  <a:srgbClr val="2A2A2A"/>
                </a:solidFill>
              </a:rPr>
              <a:t>30</a:t>
            </a:r>
            <a:r>
              <a:rPr lang="en-US" dirty="0">
                <a:solidFill>
                  <a:srgbClr val="333333"/>
                </a:solidFill>
              </a:rPr>
              <a:t> hidden </a:t>
            </a:r>
            <a:r>
              <a:rPr lang="en-US" dirty="0" smtClean="0">
                <a:solidFill>
                  <a:srgbClr val="333333"/>
                </a:solidFill>
              </a:rPr>
              <a:t>neurons</a:t>
            </a:r>
          </a:p>
          <a:p>
            <a:pPr lvl="0" algn="just"/>
            <a:r>
              <a:rPr lang="en-US" dirty="0" smtClean="0">
                <a:solidFill>
                  <a:srgbClr val="333333"/>
                </a:solidFill>
              </a:rPr>
              <a:t>That's </a:t>
            </a:r>
            <a:r>
              <a:rPr lang="en-US" dirty="0">
                <a:solidFill>
                  <a:srgbClr val="333333"/>
                </a:solidFill>
              </a:rPr>
              <a:t>a total of </a:t>
            </a:r>
            <a:r>
              <a:rPr lang="en-US" dirty="0" smtClean="0">
                <a:solidFill>
                  <a:srgbClr val="2A2A2A"/>
                </a:solidFill>
              </a:rPr>
              <a:t>784×30</a:t>
            </a:r>
            <a:r>
              <a:rPr lang="en-US" dirty="0">
                <a:solidFill>
                  <a:srgbClr val="333333"/>
                </a:solidFill>
              </a:rPr>
              <a:t> weights, plus an extra </a:t>
            </a:r>
            <a:r>
              <a:rPr lang="en-US" dirty="0" smtClean="0">
                <a:solidFill>
                  <a:srgbClr val="2A2A2A"/>
                </a:solidFill>
              </a:rPr>
              <a:t>30</a:t>
            </a:r>
            <a:r>
              <a:rPr lang="en-US" dirty="0">
                <a:solidFill>
                  <a:srgbClr val="333333"/>
                </a:solidFill>
              </a:rPr>
              <a:t> biases, for a total of </a:t>
            </a:r>
            <a:r>
              <a:rPr lang="en-US" dirty="0" smtClean="0">
                <a:solidFill>
                  <a:srgbClr val="2A2A2A"/>
                </a:solidFill>
              </a:rPr>
              <a:t>23,550</a:t>
            </a:r>
            <a:r>
              <a:rPr lang="en-US" dirty="0">
                <a:solidFill>
                  <a:srgbClr val="333333"/>
                </a:solidFill>
              </a:rPr>
              <a:t> parameters. In other words, the fully-connected layer would have more than </a:t>
            </a:r>
            <a:r>
              <a:rPr lang="en-US" dirty="0" smtClean="0">
                <a:solidFill>
                  <a:srgbClr val="2A2A2A"/>
                </a:solidFill>
              </a:rPr>
              <a:t>40</a:t>
            </a:r>
            <a:r>
              <a:rPr lang="en-US" dirty="0">
                <a:solidFill>
                  <a:srgbClr val="333333"/>
                </a:solidFill>
              </a:rPr>
              <a:t> times as many parameters as the convolutional layer.</a:t>
            </a:r>
            <a:r>
              <a:rPr lang="en-US" sz="1800" dirty="0"/>
              <a:t> </a:t>
            </a:r>
            <a:endParaRPr lang="en-US" sz="3200" dirty="0"/>
          </a:p>
          <a:p>
            <a:endParaRPr lang="en-US" dirty="0"/>
          </a:p>
        </p:txBody>
      </p:sp>
    </p:spTree>
    <p:extLst>
      <p:ext uri="{BB962C8B-B14F-4D97-AF65-F5344CB8AC3E}">
        <p14:creationId xmlns:p14="http://schemas.microsoft.com/office/powerpoint/2010/main" val="1147653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solidFill>
                  <a:srgbClr val="FF0000"/>
                </a:solidFill>
              </a:rPr>
              <a:t>Pooling Layers</a:t>
            </a:r>
            <a:endParaRPr lang="en-US" dirty="0">
              <a:solidFill>
                <a:srgbClr val="FF0000"/>
              </a:solidFill>
            </a:endParaRPr>
          </a:p>
        </p:txBody>
      </p:sp>
      <p:sp>
        <p:nvSpPr>
          <p:cNvPr id="3" name="Content Placeholder 2"/>
          <p:cNvSpPr>
            <a:spLocks noGrp="1"/>
          </p:cNvSpPr>
          <p:nvPr>
            <p:ph idx="1"/>
          </p:nvPr>
        </p:nvSpPr>
        <p:spPr>
          <a:xfrm>
            <a:off x="838200" y="1236372"/>
            <a:ext cx="10515600" cy="4940591"/>
          </a:xfrm>
        </p:spPr>
        <p:txBody>
          <a:bodyPr>
            <a:normAutofit/>
          </a:bodyPr>
          <a:lstStyle/>
          <a:p>
            <a:pPr algn="just"/>
            <a:r>
              <a:rPr lang="en-US" dirty="0"/>
              <a:t>In addition to the convolutional layers just described, convolutional neural networks also contain </a:t>
            </a:r>
            <a:r>
              <a:rPr lang="en-US" i="1" dirty="0"/>
              <a:t>pooling layers</a:t>
            </a:r>
            <a:r>
              <a:rPr lang="en-US" dirty="0"/>
              <a:t>. </a:t>
            </a:r>
            <a:endParaRPr lang="en-US" dirty="0" smtClean="0"/>
          </a:p>
          <a:p>
            <a:pPr algn="just"/>
            <a:r>
              <a:rPr lang="en-US" dirty="0" smtClean="0"/>
              <a:t>Pooling </a:t>
            </a:r>
            <a:r>
              <a:rPr lang="en-US" dirty="0"/>
              <a:t>layers are usually used immediately after convolutional layers. What the pooling layers do is simplify the information in the output from the convolutional layer</a:t>
            </a:r>
            <a:r>
              <a:rPr lang="en-US" dirty="0" smtClean="0"/>
              <a:t>.</a:t>
            </a:r>
          </a:p>
          <a:p>
            <a:pPr lvl="0" algn="just"/>
            <a:r>
              <a:rPr lang="en-US" dirty="0"/>
              <a:t>A</a:t>
            </a:r>
            <a:r>
              <a:rPr lang="en-US" dirty="0" smtClean="0"/>
              <a:t> </a:t>
            </a:r>
            <a:r>
              <a:rPr lang="en-US" dirty="0"/>
              <a:t>pooling layer takes each feature </a:t>
            </a:r>
            <a:r>
              <a:rPr lang="en-US" dirty="0" smtClean="0"/>
              <a:t>map </a:t>
            </a:r>
            <a:r>
              <a:rPr lang="en-US" dirty="0">
                <a:solidFill>
                  <a:srgbClr val="333333"/>
                </a:solidFill>
                <a:latin typeface="Georgia" panose="02040502050405020303" pitchFamily="18" charset="0"/>
              </a:rPr>
              <a:t>output from the convolutional layer and prepares a condensed feature map. </a:t>
            </a:r>
            <a:endParaRPr lang="en-US" dirty="0" smtClean="0">
              <a:solidFill>
                <a:srgbClr val="333333"/>
              </a:solidFill>
              <a:latin typeface="Georgia" panose="02040502050405020303" pitchFamily="18" charset="0"/>
            </a:endParaRPr>
          </a:p>
          <a:p>
            <a:pPr lvl="0" algn="just"/>
            <a:r>
              <a:rPr lang="en-US" dirty="0" smtClean="0">
                <a:solidFill>
                  <a:srgbClr val="333333"/>
                </a:solidFill>
                <a:latin typeface="Georgia" panose="02040502050405020303" pitchFamily="18" charset="0"/>
              </a:rPr>
              <a:t>For </a:t>
            </a:r>
            <a:r>
              <a:rPr lang="en-US" dirty="0">
                <a:solidFill>
                  <a:srgbClr val="333333"/>
                </a:solidFill>
                <a:latin typeface="Georgia" panose="02040502050405020303" pitchFamily="18" charset="0"/>
              </a:rPr>
              <a:t>instance, each unit in the pooling layer may summarize a region of (say) </a:t>
            </a:r>
            <a:r>
              <a:rPr lang="en-US" dirty="0" smtClean="0">
                <a:solidFill>
                  <a:srgbClr val="2A2A2A"/>
                </a:solidFill>
                <a:latin typeface="MathJax_Main"/>
              </a:rPr>
              <a:t>2×2</a:t>
            </a:r>
            <a:r>
              <a:rPr lang="en-US" dirty="0">
                <a:solidFill>
                  <a:srgbClr val="333333"/>
                </a:solidFill>
                <a:latin typeface="Georgia" panose="02040502050405020303" pitchFamily="18" charset="0"/>
              </a:rPr>
              <a:t> neurons in the previous layer. As a concrete example, one common procedure for pooling is known as </a:t>
            </a:r>
            <a:r>
              <a:rPr lang="en-US" i="1" dirty="0">
                <a:solidFill>
                  <a:srgbClr val="333333"/>
                </a:solidFill>
                <a:latin typeface="Georgia" panose="02040502050405020303" pitchFamily="18" charset="0"/>
              </a:rPr>
              <a:t>max-pooling</a:t>
            </a:r>
            <a:r>
              <a:rPr lang="en-US" sz="1800" dirty="0"/>
              <a:t> </a:t>
            </a:r>
            <a:endParaRPr lang="en-US" sz="3200" dirty="0">
              <a:latin typeface="Arial" panose="020B0604020202020204" pitchFamily="34" charset="0"/>
            </a:endParaRPr>
          </a:p>
          <a:p>
            <a:endParaRPr lang="en-US" dirty="0"/>
          </a:p>
        </p:txBody>
      </p:sp>
    </p:spTree>
    <p:extLst>
      <p:ext uri="{BB962C8B-B14F-4D97-AF65-F5344CB8AC3E}">
        <p14:creationId xmlns:p14="http://schemas.microsoft.com/office/powerpoint/2010/main" val="2109726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3" y="96407"/>
            <a:ext cx="10515600" cy="1325563"/>
          </a:xfrm>
        </p:spPr>
        <p:txBody>
          <a:bodyPr/>
          <a:lstStyle/>
          <a:p>
            <a:r>
              <a:rPr lang="en-US" dirty="0">
                <a:solidFill>
                  <a:srgbClr val="FF0000"/>
                </a:solidFill>
              </a:rPr>
              <a:t>Pooling </a:t>
            </a:r>
            <a:r>
              <a:rPr lang="en-US" dirty="0" smtClean="0">
                <a:solidFill>
                  <a:srgbClr val="FF0000"/>
                </a:solidFill>
              </a:rPr>
              <a:t>Layers (cont..)</a:t>
            </a:r>
            <a:endParaRPr lang="en-US" dirty="0"/>
          </a:p>
        </p:txBody>
      </p:sp>
      <p:sp>
        <p:nvSpPr>
          <p:cNvPr id="3" name="Content Placeholder 2"/>
          <p:cNvSpPr>
            <a:spLocks noGrp="1"/>
          </p:cNvSpPr>
          <p:nvPr>
            <p:ph idx="1"/>
          </p:nvPr>
        </p:nvSpPr>
        <p:spPr>
          <a:xfrm>
            <a:off x="1018504" y="1236372"/>
            <a:ext cx="10515600" cy="5621628"/>
          </a:xfrm>
        </p:spPr>
        <p:txBody>
          <a:bodyPr>
            <a:normAutofit/>
          </a:bodyPr>
          <a:lstStyle/>
          <a:p>
            <a:pPr lvl="0"/>
            <a:r>
              <a:rPr lang="en-US" dirty="0">
                <a:solidFill>
                  <a:srgbClr val="333333"/>
                </a:solidFill>
                <a:latin typeface="Georgia" panose="02040502050405020303" pitchFamily="18" charset="0"/>
              </a:rPr>
              <a:t>In max-pooling, a pooling unit simply outputs the maximum activation in the </a:t>
            </a:r>
            <a:r>
              <a:rPr lang="en-US" dirty="0" smtClean="0">
                <a:solidFill>
                  <a:srgbClr val="2A2A2A"/>
                </a:solidFill>
                <a:latin typeface="MathJax_Main"/>
              </a:rPr>
              <a:t>2×2</a:t>
            </a:r>
            <a:r>
              <a:rPr lang="en-US" dirty="0">
                <a:solidFill>
                  <a:srgbClr val="333333"/>
                </a:solidFill>
                <a:latin typeface="Georgia" panose="02040502050405020303" pitchFamily="18" charset="0"/>
              </a:rPr>
              <a:t> input region, as illustrated in the following diagram</a:t>
            </a:r>
            <a:r>
              <a:rPr lang="en-US" dirty="0" smtClean="0">
                <a:solidFill>
                  <a:srgbClr val="333333"/>
                </a:solidFill>
                <a:latin typeface="Georgia" panose="02040502050405020303" pitchFamily="18" charset="0"/>
              </a:rPr>
              <a:t>:</a:t>
            </a:r>
          </a:p>
          <a:p>
            <a:pPr lvl="0"/>
            <a:endParaRPr lang="en-US" sz="1800" dirty="0">
              <a:solidFill>
                <a:srgbClr val="333333"/>
              </a:solidFill>
              <a:latin typeface="Georgia" panose="02040502050405020303" pitchFamily="18" charset="0"/>
            </a:endParaRPr>
          </a:p>
          <a:p>
            <a:pPr lvl="0"/>
            <a:endParaRPr lang="en-US" sz="1800" dirty="0" smtClean="0">
              <a:solidFill>
                <a:srgbClr val="333333"/>
              </a:solidFill>
              <a:latin typeface="Georgia" panose="02040502050405020303" pitchFamily="18" charset="0"/>
            </a:endParaRPr>
          </a:p>
          <a:p>
            <a:pPr lvl="0"/>
            <a:endParaRPr lang="en-US" sz="1800" dirty="0">
              <a:solidFill>
                <a:srgbClr val="333333"/>
              </a:solidFill>
              <a:latin typeface="Georgia" panose="02040502050405020303" pitchFamily="18" charset="0"/>
            </a:endParaRPr>
          </a:p>
          <a:p>
            <a:pPr lvl="0"/>
            <a:endParaRPr lang="en-US" sz="1800" dirty="0" smtClean="0">
              <a:solidFill>
                <a:srgbClr val="333333"/>
              </a:solidFill>
              <a:latin typeface="Georgia" panose="02040502050405020303" pitchFamily="18" charset="0"/>
            </a:endParaRPr>
          </a:p>
          <a:p>
            <a:pPr lvl="0"/>
            <a:endParaRPr lang="en-US" sz="1800" dirty="0">
              <a:solidFill>
                <a:srgbClr val="333333"/>
              </a:solidFill>
              <a:latin typeface="Georgia" panose="02040502050405020303" pitchFamily="18" charset="0"/>
            </a:endParaRPr>
          </a:p>
          <a:p>
            <a:pPr lvl="0"/>
            <a:endParaRPr lang="en-US" sz="1800" dirty="0" smtClean="0">
              <a:solidFill>
                <a:srgbClr val="333333"/>
              </a:solidFill>
              <a:latin typeface="Georgia" panose="02040502050405020303" pitchFamily="18" charset="0"/>
            </a:endParaRPr>
          </a:p>
          <a:p>
            <a:pPr lvl="0"/>
            <a:endParaRPr lang="en-US" sz="1800" dirty="0">
              <a:solidFill>
                <a:srgbClr val="333333"/>
              </a:solidFill>
              <a:latin typeface="Georgia" panose="02040502050405020303" pitchFamily="18" charset="0"/>
            </a:endParaRPr>
          </a:p>
          <a:p>
            <a:r>
              <a:rPr lang="en-US" sz="1800" dirty="0" smtClean="0"/>
              <a:t> </a:t>
            </a:r>
            <a:r>
              <a:rPr lang="en-US" sz="3200" dirty="0">
                <a:solidFill>
                  <a:srgbClr val="333333"/>
                </a:solidFill>
                <a:latin typeface="Georgia" panose="02040502050405020303" pitchFamily="18" charset="0"/>
              </a:rPr>
              <a:t>Note that since we have </a:t>
            </a:r>
            <a:r>
              <a:rPr lang="en-US" sz="3200" dirty="0" smtClean="0">
                <a:solidFill>
                  <a:srgbClr val="2A2A2A"/>
                </a:solidFill>
                <a:latin typeface="MathJax_Main"/>
              </a:rPr>
              <a:t>24×24</a:t>
            </a:r>
            <a:r>
              <a:rPr lang="en-US" sz="3200" dirty="0">
                <a:solidFill>
                  <a:srgbClr val="333333"/>
                </a:solidFill>
                <a:latin typeface="Georgia" panose="02040502050405020303" pitchFamily="18" charset="0"/>
              </a:rPr>
              <a:t> neurons output from the convolutional layer, after pooling </a:t>
            </a:r>
            <a:r>
              <a:rPr lang="en-US" sz="3200" dirty="0" smtClean="0">
                <a:solidFill>
                  <a:srgbClr val="333333"/>
                </a:solidFill>
                <a:latin typeface="Georgia" panose="02040502050405020303" pitchFamily="18" charset="0"/>
              </a:rPr>
              <a:t>we have</a:t>
            </a:r>
            <a:r>
              <a:rPr lang="en-US" sz="3200" dirty="0">
                <a:solidFill>
                  <a:srgbClr val="333333"/>
                </a:solidFill>
                <a:latin typeface="Georgia" panose="02040502050405020303" pitchFamily="18" charset="0"/>
              </a:rPr>
              <a:t> </a:t>
            </a:r>
            <a:r>
              <a:rPr lang="en-US" sz="3200" dirty="0" smtClean="0">
                <a:solidFill>
                  <a:srgbClr val="2A2A2A"/>
                </a:solidFill>
                <a:latin typeface="MathJax_Main"/>
              </a:rPr>
              <a:t>12×12</a:t>
            </a:r>
            <a:r>
              <a:rPr lang="en-US" sz="3200" dirty="0">
                <a:solidFill>
                  <a:srgbClr val="333333"/>
                </a:solidFill>
                <a:latin typeface="Georgia" panose="02040502050405020303" pitchFamily="18" charset="0"/>
              </a:rPr>
              <a:t> neurons.</a:t>
            </a:r>
            <a:r>
              <a:rPr lang="en-US" sz="2000" dirty="0"/>
              <a:t> </a:t>
            </a:r>
            <a:endParaRPr lang="en-US" sz="3600" dirty="0">
              <a:latin typeface="Arial" panose="020B0604020202020204" pitchFamily="34" charset="0"/>
            </a:endParaRPr>
          </a:p>
          <a:p>
            <a:pPr lvl="0"/>
            <a:endParaRPr lang="en-US" sz="3200" dirty="0">
              <a:latin typeface="Arial" panose="020B0604020202020204" pitchFamily="34" charset="0"/>
            </a:endParaRPr>
          </a:p>
          <a:p>
            <a:endParaRPr lang="en-US" dirty="0"/>
          </a:p>
        </p:txBody>
      </p:sp>
      <p:pic>
        <p:nvPicPr>
          <p:cNvPr id="4" name="Picture 3"/>
          <p:cNvPicPr>
            <a:picLocks noChangeAspect="1"/>
          </p:cNvPicPr>
          <p:nvPr/>
        </p:nvPicPr>
        <p:blipFill>
          <a:blip r:embed="rId2"/>
          <a:stretch>
            <a:fillRect/>
          </a:stretch>
        </p:blipFill>
        <p:spPr>
          <a:xfrm>
            <a:off x="2948323" y="2561935"/>
            <a:ext cx="5525976" cy="2364437"/>
          </a:xfrm>
          <a:prstGeom prst="rect">
            <a:avLst/>
          </a:prstGeom>
        </p:spPr>
      </p:pic>
    </p:spTree>
    <p:extLst>
      <p:ext uri="{BB962C8B-B14F-4D97-AF65-F5344CB8AC3E}">
        <p14:creationId xmlns:p14="http://schemas.microsoft.com/office/powerpoint/2010/main" val="1886395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96345"/>
            <a:ext cx="10515600" cy="1325563"/>
          </a:xfrm>
        </p:spPr>
        <p:txBody>
          <a:bodyPr/>
          <a:lstStyle/>
          <a:p>
            <a:r>
              <a:rPr lang="en-US" dirty="0">
                <a:solidFill>
                  <a:srgbClr val="FF0000"/>
                </a:solidFill>
              </a:rPr>
              <a:t>Pooling Layers (cont..)</a:t>
            </a:r>
            <a:endParaRPr lang="en-US" dirty="0"/>
          </a:p>
        </p:txBody>
      </p:sp>
      <p:sp>
        <p:nvSpPr>
          <p:cNvPr id="3" name="Content Placeholder 2"/>
          <p:cNvSpPr>
            <a:spLocks noGrp="1"/>
          </p:cNvSpPr>
          <p:nvPr>
            <p:ph idx="1"/>
          </p:nvPr>
        </p:nvSpPr>
        <p:spPr>
          <a:xfrm>
            <a:off x="838200" y="1068946"/>
            <a:ext cx="10515600" cy="5962919"/>
          </a:xfrm>
        </p:spPr>
        <p:txBody>
          <a:bodyPr>
            <a:normAutofit fontScale="92500" lnSpcReduction="10000"/>
          </a:bodyPr>
          <a:lstStyle/>
          <a:p>
            <a:r>
              <a:rPr lang="en-US" dirty="0" smtClean="0"/>
              <a:t>The </a:t>
            </a:r>
            <a:r>
              <a:rPr lang="en-US" dirty="0"/>
              <a:t>convolutional layer usually involves more than a single feature map. We apply max-pooling to each feature map separately. So if there were three feature maps, the combined convolutional and max-pooling layers would look like</a:t>
            </a:r>
            <a:r>
              <a:rPr lang="en-US" dirty="0" smtClean="0"/>
              <a:t>:</a:t>
            </a:r>
          </a:p>
          <a:p>
            <a:endParaRPr lang="en-US" dirty="0"/>
          </a:p>
          <a:p>
            <a:endParaRPr lang="en-US" dirty="0" smtClean="0"/>
          </a:p>
          <a:p>
            <a:endParaRPr lang="en-US" dirty="0"/>
          </a:p>
          <a:p>
            <a:endParaRPr lang="en-US" dirty="0" smtClean="0"/>
          </a:p>
          <a:p>
            <a:r>
              <a:rPr lang="en-US" dirty="0"/>
              <a:t>We can think of max-pooling as a way for the network to ask whether a given feature is found anywhere in a region of the image. </a:t>
            </a:r>
            <a:endParaRPr lang="en-US" dirty="0" smtClean="0"/>
          </a:p>
          <a:p>
            <a:r>
              <a:rPr lang="en-US" dirty="0"/>
              <a:t>It then throws away the exact positional information. </a:t>
            </a:r>
            <a:endParaRPr lang="en-US" dirty="0" smtClean="0"/>
          </a:p>
          <a:p>
            <a:r>
              <a:rPr lang="en-US" dirty="0" smtClean="0"/>
              <a:t>The </a:t>
            </a:r>
            <a:r>
              <a:rPr lang="en-US" dirty="0"/>
              <a:t>intuition is that once a feature has been found, its exact location isn't as important as its rough location relative to other features. </a:t>
            </a:r>
            <a:endParaRPr lang="en-US" dirty="0" smtClean="0"/>
          </a:p>
          <a:p>
            <a:r>
              <a:rPr lang="en-US" dirty="0" smtClean="0"/>
              <a:t>A </a:t>
            </a:r>
            <a:r>
              <a:rPr lang="en-US" dirty="0"/>
              <a:t>big benefit is that there are many fewer pooled features, and so this helps reduce the number of parameters needed in later layers</a:t>
            </a:r>
            <a:endParaRPr lang="en-US" dirty="0" smtClean="0"/>
          </a:p>
          <a:p>
            <a:endParaRPr lang="en-US" dirty="0"/>
          </a:p>
        </p:txBody>
      </p:sp>
      <p:pic>
        <p:nvPicPr>
          <p:cNvPr id="5" name="Picture 4"/>
          <p:cNvPicPr>
            <a:picLocks noChangeAspect="1"/>
          </p:cNvPicPr>
          <p:nvPr/>
        </p:nvPicPr>
        <p:blipFill>
          <a:blip r:embed="rId2"/>
          <a:stretch>
            <a:fillRect/>
          </a:stretch>
        </p:blipFill>
        <p:spPr>
          <a:xfrm>
            <a:off x="3495675" y="2226636"/>
            <a:ext cx="5200650" cy="1868846"/>
          </a:xfrm>
          <a:prstGeom prst="rect">
            <a:avLst/>
          </a:prstGeom>
        </p:spPr>
      </p:pic>
    </p:spTree>
    <p:extLst>
      <p:ext uri="{BB962C8B-B14F-4D97-AF65-F5344CB8AC3E}">
        <p14:creationId xmlns:p14="http://schemas.microsoft.com/office/powerpoint/2010/main" val="399819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Pooling Layers (cont..)</a:t>
            </a:r>
            <a:endParaRPr lang="en-US" dirty="0"/>
          </a:p>
        </p:txBody>
      </p:sp>
      <p:sp>
        <p:nvSpPr>
          <p:cNvPr id="3" name="Content Placeholder 2"/>
          <p:cNvSpPr>
            <a:spLocks noGrp="1"/>
          </p:cNvSpPr>
          <p:nvPr>
            <p:ph idx="1"/>
          </p:nvPr>
        </p:nvSpPr>
        <p:spPr/>
        <p:txBody>
          <a:bodyPr/>
          <a:lstStyle/>
          <a:p>
            <a:pPr lvl="0"/>
            <a:r>
              <a:rPr lang="en-US" dirty="0">
                <a:solidFill>
                  <a:srgbClr val="333333"/>
                </a:solidFill>
                <a:latin typeface="Georgia" panose="02040502050405020303" pitchFamily="18" charset="0"/>
              </a:rPr>
              <a:t>Max-pooling isn't the only technique used for pooling. Another common approach is known as </a:t>
            </a:r>
            <a:r>
              <a:rPr lang="en-US" i="1" dirty="0">
                <a:solidFill>
                  <a:srgbClr val="333333"/>
                </a:solidFill>
                <a:latin typeface="Georgia" panose="02040502050405020303" pitchFamily="18" charset="0"/>
              </a:rPr>
              <a:t>L2 pooling</a:t>
            </a:r>
            <a:r>
              <a:rPr lang="en-US" dirty="0">
                <a:solidFill>
                  <a:srgbClr val="333333"/>
                </a:solidFill>
                <a:latin typeface="Georgia" panose="02040502050405020303" pitchFamily="18" charset="0"/>
              </a:rPr>
              <a:t>. </a:t>
            </a:r>
            <a:endParaRPr lang="en-US" dirty="0" smtClean="0">
              <a:solidFill>
                <a:srgbClr val="333333"/>
              </a:solidFill>
              <a:latin typeface="Georgia" panose="02040502050405020303" pitchFamily="18" charset="0"/>
            </a:endParaRPr>
          </a:p>
          <a:p>
            <a:pPr lvl="0"/>
            <a:r>
              <a:rPr lang="en-US" dirty="0" smtClean="0">
                <a:solidFill>
                  <a:srgbClr val="333333"/>
                </a:solidFill>
                <a:latin typeface="Georgia" panose="02040502050405020303" pitchFamily="18" charset="0"/>
              </a:rPr>
              <a:t>Here</a:t>
            </a:r>
            <a:r>
              <a:rPr lang="en-US" dirty="0">
                <a:solidFill>
                  <a:srgbClr val="333333"/>
                </a:solidFill>
                <a:latin typeface="Georgia" panose="02040502050405020303" pitchFamily="18" charset="0"/>
              </a:rPr>
              <a:t>, instead of taking the maximum activation of a </a:t>
            </a:r>
            <a:r>
              <a:rPr lang="en-US" dirty="0" smtClean="0">
                <a:solidFill>
                  <a:srgbClr val="2A2A2A"/>
                </a:solidFill>
                <a:latin typeface="MathJax_Main"/>
              </a:rPr>
              <a:t>2×2</a:t>
            </a:r>
            <a:r>
              <a:rPr lang="en-US" dirty="0">
                <a:solidFill>
                  <a:srgbClr val="333333"/>
                </a:solidFill>
                <a:latin typeface="Georgia" panose="02040502050405020303" pitchFamily="18" charset="0"/>
              </a:rPr>
              <a:t> region of neurons, we take the square root of the sum of the squares of the activations in the </a:t>
            </a:r>
            <a:r>
              <a:rPr lang="en-US" dirty="0" smtClean="0">
                <a:solidFill>
                  <a:srgbClr val="2A2A2A"/>
                </a:solidFill>
                <a:latin typeface="MathJax_Main"/>
              </a:rPr>
              <a:t>2×2</a:t>
            </a:r>
            <a:r>
              <a:rPr lang="en-US" dirty="0" smtClean="0">
                <a:solidFill>
                  <a:srgbClr val="333333"/>
                </a:solidFill>
                <a:latin typeface="Georgia" panose="02040502050405020303" pitchFamily="18" charset="0"/>
              </a:rPr>
              <a:t>region</a:t>
            </a:r>
            <a:r>
              <a:rPr lang="en-US" dirty="0">
                <a:solidFill>
                  <a:srgbClr val="333333"/>
                </a:solidFill>
                <a:latin typeface="Georgia" panose="02040502050405020303" pitchFamily="18" charset="0"/>
              </a:rPr>
              <a:t>. </a:t>
            </a:r>
            <a:endParaRPr lang="en-US" dirty="0" smtClean="0">
              <a:solidFill>
                <a:srgbClr val="333333"/>
              </a:solidFill>
              <a:latin typeface="Georgia" panose="02040502050405020303" pitchFamily="18" charset="0"/>
            </a:endParaRPr>
          </a:p>
          <a:p>
            <a:pPr lvl="0"/>
            <a:r>
              <a:rPr lang="en-US" dirty="0" smtClean="0">
                <a:solidFill>
                  <a:srgbClr val="333333"/>
                </a:solidFill>
                <a:latin typeface="Georgia" panose="02040502050405020303" pitchFamily="18" charset="0"/>
              </a:rPr>
              <a:t>While </a:t>
            </a:r>
            <a:r>
              <a:rPr lang="en-US" dirty="0">
                <a:solidFill>
                  <a:srgbClr val="333333"/>
                </a:solidFill>
                <a:latin typeface="Georgia" panose="02040502050405020303" pitchFamily="18" charset="0"/>
              </a:rPr>
              <a:t>the details are different, the intuition is similar to max-pooling: L2 pooling is a way of condensing information from the convolutional layer. </a:t>
            </a:r>
            <a:r>
              <a:rPr lang="en-US" sz="1800" dirty="0"/>
              <a:t> </a:t>
            </a:r>
            <a:endParaRPr lang="en-US" sz="3200" dirty="0">
              <a:latin typeface="Arial" panose="020B0604020202020204" pitchFamily="34" charset="0"/>
            </a:endParaRPr>
          </a:p>
          <a:p>
            <a:endParaRPr lang="en-US" dirty="0"/>
          </a:p>
        </p:txBody>
      </p:sp>
    </p:spTree>
    <p:extLst>
      <p:ext uri="{BB962C8B-B14F-4D97-AF65-F5344CB8AC3E}">
        <p14:creationId xmlns:p14="http://schemas.microsoft.com/office/powerpoint/2010/main" val="2963649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40"/>
            <a:ext cx="10515600" cy="1325563"/>
          </a:xfrm>
        </p:spPr>
        <p:txBody>
          <a:bodyPr/>
          <a:lstStyle/>
          <a:p>
            <a:r>
              <a:rPr lang="en-US" dirty="0">
                <a:solidFill>
                  <a:srgbClr val="FF0000"/>
                </a:solidFill>
              </a:rPr>
              <a:t>Putting All Together</a:t>
            </a:r>
            <a:endParaRPr lang="en-US" dirty="0"/>
          </a:p>
        </p:txBody>
      </p:sp>
      <p:sp>
        <p:nvSpPr>
          <p:cNvPr id="3" name="Content Placeholder 2"/>
          <p:cNvSpPr>
            <a:spLocks noGrp="1"/>
          </p:cNvSpPr>
          <p:nvPr>
            <p:ph idx="1"/>
          </p:nvPr>
        </p:nvSpPr>
        <p:spPr>
          <a:xfrm>
            <a:off x="838200" y="991672"/>
            <a:ext cx="10515600" cy="5866327"/>
          </a:xfrm>
        </p:spPr>
        <p:txBody>
          <a:bodyPr>
            <a:normAutofit fontScale="85000" lnSpcReduction="20000"/>
          </a:bodyPr>
          <a:lstStyle/>
          <a:p>
            <a:pPr lvl="0"/>
            <a:r>
              <a:rPr lang="en-US" dirty="0">
                <a:solidFill>
                  <a:srgbClr val="333333"/>
                </a:solidFill>
                <a:latin typeface="Georgia" panose="02040502050405020303" pitchFamily="18" charset="0"/>
              </a:rPr>
              <a:t>We can now put all these ideas together to form a complete convolutional neural network</a:t>
            </a:r>
            <a:r>
              <a:rPr lang="en-US" dirty="0" smtClean="0">
                <a:solidFill>
                  <a:srgbClr val="333333"/>
                </a:solidFill>
                <a:latin typeface="Georgia" panose="02040502050405020303" pitchFamily="18" charset="0"/>
              </a:rPr>
              <a:t>.</a:t>
            </a:r>
          </a:p>
          <a:p>
            <a:pPr lvl="0"/>
            <a:r>
              <a:rPr lang="en-US" dirty="0" smtClean="0">
                <a:solidFill>
                  <a:srgbClr val="333333"/>
                </a:solidFill>
                <a:latin typeface="Georgia" panose="02040502050405020303" pitchFamily="18" charset="0"/>
              </a:rPr>
              <a:t> </a:t>
            </a:r>
            <a:r>
              <a:rPr lang="en-US" dirty="0">
                <a:solidFill>
                  <a:srgbClr val="333333"/>
                </a:solidFill>
                <a:latin typeface="Georgia" panose="02040502050405020303" pitchFamily="18" charset="0"/>
              </a:rPr>
              <a:t>It's similar to the architecture we were just looking at, but has the addition of a layer of </a:t>
            </a:r>
            <a:r>
              <a:rPr lang="en-US" dirty="0" smtClean="0">
                <a:solidFill>
                  <a:srgbClr val="2A2A2A"/>
                </a:solidFill>
                <a:latin typeface="MathJax_Main"/>
              </a:rPr>
              <a:t>10</a:t>
            </a:r>
            <a:r>
              <a:rPr lang="en-US" dirty="0">
                <a:solidFill>
                  <a:srgbClr val="333333"/>
                </a:solidFill>
                <a:latin typeface="Georgia" panose="02040502050405020303" pitchFamily="18" charset="0"/>
              </a:rPr>
              <a:t> output neurons, corresponding to the </a:t>
            </a:r>
            <a:r>
              <a:rPr lang="en-US" dirty="0" smtClean="0">
                <a:solidFill>
                  <a:srgbClr val="2A2A2A"/>
                </a:solidFill>
                <a:latin typeface="MathJax_Main"/>
              </a:rPr>
              <a:t>10</a:t>
            </a:r>
            <a:r>
              <a:rPr lang="en-US" dirty="0">
                <a:solidFill>
                  <a:srgbClr val="333333"/>
                </a:solidFill>
                <a:latin typeface="Georgia" panose="02040502050405020303" pitchFamily="18" charset="0"/>
              </a:rPr>
              <a:t> possible values for MNIST digits ('0', '1', '2', </a:t>
            </a:r>
            <a:r>
              <a:rPr lang="en-US" i="1" dirty="0" err="1">
                <a:solidFill>
                  <a:srgbClr val="333333"/>
                </a:solidFill>
                <a:latin typeface="Georgia" panose="02040502050405020303" pitchFamily="18" charset="0"/>
              </a:rPr>
              <a:t>etc</a:t>
            </a:r>
            <a:r>
              <a:rPr lang="en-US" dirty="0">
                <a:solidFill>
                  <a:srgbClr val="333333"/>
                </a:solidFill>
                <a:latin typeface="Georgia" panose="02040502050405020303" pitchFamily="18" charset="0"/>
              </a:rPr>
              <a:t>):</a:t>
            </a:r>
            <a:r>
              <a:rPr lang="en-US" sz="1800" dirty="0"/>
              <a:t> </a:t>
            </a:r>
            <a:endParaRPr lang="en-US" sz="1800" dirty="0" smtClean="0"/>
          </a:p>
          <a:p>
            <a:pPr lvl="0"/>
            <a:endParaRPr lang="en-US" sz="1800" dirty="0">
              <a:latin typeface="Arial" panose="020B0604020202020204" pitchFamily="34" charset="0"/>
            </a:endParaRPr>
          </a:p>
          <a:p>
            <a:pPr lvl="0"/>
            <a:endParaRPr lang="en-US" sz="1800" dirty="0" smtClean="0">
              <a:latin typeface="Arial" panose="020B0604020202020204" pitchFamily="34" charset="0"/>
            </a:endParaRPr>
          </a:p>
          <a:p>
            <a:pPr lvl="0"/>
            <a:endParaRPr lang="en-US" sz="1800" dirty="0">
              <a:latin typeface="Arial" panose="020B0604020202020204" pitchFamily="34" charset="0"/>
            </a:endParaRPr>
          </a:p>
          <a:p>
            <a:pPr lvl="0"/>
            <a:endParaRPr lang="en-US" sz="1800" dirty="0" smtClean="0">
              <a:latin typeface="Arial" panose="020B0604020202020204" pitchFamily="34" charset="0"/>
            </a:endParaRPr>
          </a:p>
          <a:p>
            <a:pPr lvl="0"/>
            <a:endParaRPr lang="en-US" sz="1800" dirty="0">
              <a:latin typeface="Arial" panose="020B0604020202020204" pitchFamily="34" charset="0"/>
            </a:endParaRPr>
          </a:p>
          <a:p>
            <a:pPr lvl="0"/>
            <a:endParaRPr lang="en-US" sz="1800" dirty="0" smtClean="0">
              <a:latin typeface="Arial" panose="020B0604020202020204" pitchFamily="34" charset="0"/>
            </a:endParaRPr>
          </a:p>
          <a:p>
            <a:pPr lvl="0"/>
            <a:endParaRPr lang="en-US" sz="3200" dirty="0" smtClean="0"/>
          </a:p>
          <a:p>
            <a:pPr lvl="0"/>
            <a:endParaRPr lang="en-US" sz="3200" dirty="0" smtClean="0"/>
          </a:p>
          <a:p>
            <a:pPr lvl="0"/>
            <a:r>
              <a:rPr lang="en-US" sz="3200" dirty="0" smtClean="0"/>
              <a:t>In </a:t>
            </a:r>
            <a:r>
              <a:rPr lang="en-US" sz="3200" dirty="0"/>
              <a:t>this architecture, we can think of the convolutional and pooling layers as learning about local spatial structure in the input training image, while the later, fully-connected layer learns at a more abstract level, integrating global information from across the entire image. This is a common pattern in convolutional neural networks.</a:t>
            </a:r>
            <a:endParaRPr lang="en-US" sz="3200" dirty="0">
              <a:latin typeface="Arial" panose="020B0604020202020204" pitchFamily="34" charset="0"/>
            </a:endParaRPr>
          </a:p>
          <a:p>
            <a:endParaRPr lang="en-US" dirty="0"/>
          </a:p>
        </p:txBody>
      </p:sp>
      <p:pic>
        <p:nvPicPr>
          <p:cNvPr id="4" name="Picture 3"/>
          <p:cNvPicPr>
            <a:picLocks noChangeAspect="1"/>
          </p:cNvPicPr>
          <p:nvPr/>
        </p:nvPicPr>
        <p:blipFill>
          <a:blip r:embed="rId2"/>
          <a:stretch>
            <a:fillRect/>
          </a:stretch>
        </p:blipFill>
        <p:spPr>
          <a:xfrm>
            <a:off x="2873130" y="2523298"/>
            <a:ext cx="5724525" cy="2552700"/>
          </a:xfrm>
          <a:prstGeom prst="rect">
            <a:avLst/>
          </a:prstGeom>
        </p:spPr>
      </p:pic>
    </p:spTree>
    <p:extLst>
      <p:ext uri="{BB962C8B-B14F-4D97-AF65-F5344CB8AC3E}">
        <p14:creationId xmlns:p14="http://schemas.microsoft.com/office/powerpoint/2010/main" val="3687360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365126"/>
            <a:ext cx="11225011" cy="1038670"/>
          </a:xfrm>
        </p:spPr>
        <p:txBody>
          <a:bodyPr>
            <a:normAutofit fontScale="90000"/>
          </a:bodyPr>
          <a:lstStyle/>
          <a:p>
            <a:r>
              <a:rPr lang="en-US" dirty="0" smtClean="0">
                <a:solidFill>
                  <a:srgbClr val="FF0000"/>
                </a:solidFill>
              </a:rPr>
              <a:t>Fully Connected Back Propagation Neural Network</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128789" y="1135599"/>
            <a:ext cx="7881869" cy="5722401"/>
          </a:xfrm>
        </p:spPr>
        <p:txBody>
          <a:bodyPr>
            <a:normAutofit/>
          </a:bodyPr>
          <a:lstStyle/>
          <a:p>
            <a:r>
              <a:rPr lang="en-US" sz="2400" dirty="0"/>
              <a:t>We </a:t>
            </a:r>
            <a:r>
              <a:rPr lang="en-US" sz="2400" dirty="0" smtClean="0"/>
              <a:t>learned networks </a:t>
            </a:r>
            <a:r>
              <a:rPr lang="en-US" sz="2400" dirty="0"/>
              <a:t>in which adjacent network layers are fully connected to one another. That is, every neuron in the network is connected to every neuron in adjacent </a:t>
            </a:r>
            <a:r>
              <a:rPr lang="en-US" sz="2400" dirty="0" smtClean="0"/>
              <a:t>layers</a:t>
            </a:r>
          </a:p>
          <a:p>
            <a:pPr lvl="0" algn="just"/>
            <a:r>
              <a:rPr lang="en-US" sz="2400" dirty="0">
                <a:solidFill>
                  <a:srgbClr val="333333"/>
                </a:solidFill>
              </a:rPr>
              <a:t>For the </a:t>
            </a:r>
            <a:r>
              <a:rPr lang="en-US" sz="2400" dirty="0">
                <a:solidFill>
                  <a:srgbClr val="2A2A2A"/>
                </a:solidFill>
              </a:rPr>
              <a:t>28×28 </a:t>
            </a:r>
            <a:r>
              <a:rPr lang="en-US" sz="2400" dirty="0">
                <a:solidFill>
                  <a:srgbClr val="333333"/>
                </a:solidFill>
              </a:rPr>
              <a:t>pixel images we've been using, this means our network has </a:t>
            </a:r>
            <a:r>
              <a:rPr lang="en-US" sz="2400" dirty="0">
                <a:solidFill>
                  <a:srgbClr val="2A2A2A"/>
                </a:solidFill>
              </a:rPr>
              <a:t>784</a:t>
            </a:r>
            <a:r>
              <a:rPr lang="en-US" sz="2400" dirty="0">
                <a:solidFill>
                  <a:srgbClr val="333333"/>
                </a:solidFill>
              </a:rPr>
              <a:t> (</a:t>
            </a:r>
            <a:r>
              <a:rPr lang="en-US" sz="2400" dirty="0">
                <a:solidFill>
                  <a:srgbClr val="2A2A2A"/>
                </a:solidFill>
              </a:rPr>
              <a:t>=28×28</a:t>
            </a:r>
            <a:r>
              <a:rPr lang="en-US" sz="2400" dirty="0">
                <a:solidFill>
                  <a:srgbClr val="333333"/>
                </a:solidFill>
              </a:rPr>
              <a:t>) input neurons. We then trained the network's weights and biases so that the network's output would - we hope! - correctly identify the input image: '0', '1', '2', ..., '8', or '9'.</a:t>
            </a:r>
            <a:r>
              <a:rPr lang="en-US" sz="2400" dirty="0"/>
              <a:t> </a:t>
            </a:r>
          </a:p>
          <a:p>
            <a:pPr lvl="0" algn="just"/>
            <a:r>
              <a:rPr lang="en-US" sz="2400" dirty="0" smtClean="0">
                <a:solidFill>
                  <a:srgbClr val="333333"/>
                </a:solidFill>
              </a:rPr>
              <a:t>For </a:t>
            </a:r>
            <a:r>
              <a:rPr lang="en-US" sz="2400" dirty="0">
                <a:solidFill>
                  <a:srgbClr val="333333"/>
                </a:solidFill>
              </a:rPr>
              <a:t>each pixel in the input image</a:t>
            </a:r>
            <a:r>
              <a:rPr lang="en-US" sz="2400" dirty="0" smtClean="0">
                <a:solidFill>
                  <a:srgbClr val="333333"/>
                </a:solidFill>
              </a:rPr>
              <a:t>, we </a:t>
            </a:r>
            <a:r>
              <a:rPr lang="en-US" sz="2400" dirty="0">
                <a:solidFill>
                  <a:srgbClr val="333333"/>
                </a:solidFill>
              </a:rPr>
              <a:t>encoded the pixel's intensity as the value for a corresponding neuron in </a:t>
            </a:r>
            <a:r>
              <a:rPr lang="en-US" sz="2400" dirty="0" smtClean="0">
                <a:solidFill>
                  <a:srgbClr val="333333"/>
                </a:solidFill>
              </a:rPr>
              <a:t>the </a:t>
            </a:r>
            <a:r>
              <a:rPr lang="en-US" sz="2400" dirty="0">
                <a:solidFill>
                  <a:srgbClr val="333333"/>
                </a:solidFill>
              </a:rPr>
              <a:t>input layer. </a:t>
            </a:r>
            <a:endParaRPr lang="en-US" sz="2400" dirty="0" smtClean="0">
              <a:solidFill>
                <a:srgbClr val="333333"/>
              </a:solidFill>
            </a:endParaRPr>
          </a:p>
          <a:p>
            <a:pPr lvl="0" algn="just"/>
            <a:r>
              <a:rPr lang="en-US" sz="2400" dirty="0"/>
              <a:t>Our earlier networks work pretty well: we've </a:t>
            </a:r>
            <a:r>
              <a:rPr lang="en-US" sz="2400" dirty="0">
                <a:hlinkClick r:id="rId2"/>
              </a:rPr>
              <a:t>obtained a classification accuracy better than 98 percent</a:t>
            </a:r>
            <a:r>
              <a:rPr lang="en-US" sz="2400" dirty="0"/>
              <a:t>, using training and test data from the </a:t>
            </a:r>
            <a:r>
              <a:rPr lang="en-US" sz="2400" dirty="0">
                <a:hlinkClick r:id="rId3"/>
              </a:rPr>
              <a:t>MNIST handwritten digit data set</a:t>
            </a:r>
            <a:r>
              <a:rPr lang="en-US" sz="2400" dirty="0"/>
              <a:t>. </a:t>
            </a:r>
            <a:endParaRPr lang="en-US" sz="2400" dirty="0" smtClean="0">
              <a:solidFill>
                <a:srgbClr val="333333"/>
              </a:solidFill>
            </a:endParaRP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a:p>
        </p:txBody>
      </p:sp>
      <p:pic>
        <p:nvPicPr>
          <p:cNvPr id="5" name="Picture 4"/>
          <p:cNvPicPr>
            <a:picLocks noChangeAspect="1"/>
          </p:cNvPicPr>
          <p:nvPr/>
        </p:nvPicPr>
        <p:blipFill>
          <a:blip r:embed="rId4"/>
          <a:stretch>
            <a:fillRect/>
          </a:stretch>
        </p:blipFill>
        <p:spPr>
          <a:xfrm>
            <a:off x="8010658" y="1753514"/>
            <a:ext cx="3966694" cy="2847975"/>
          </a:xfrm>
          <a:prstGeom prst="rect">
            <a:avLst/>
          </a:prstGeom>
        </p:spPr>
      </p:pic>
    </p:spTree>
    <p:extLst>
      <p:ext uri="{BB962C8B-B14F-4D97-AF65-F5344CB8AC3E}">
        <p14:creationId xmlns:p14="http://schemas.microsoft.com/office/powerpoint/2010/main" val="3633054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80" y="0"/>
            <a:ext cx="10515600" cy="1325563"/>
          </a:xfrm>
        </p:spPr>
        <p:txBody>
          <a:bodyPr/>
          <a:lstStyle/>
          <a:p>
            <a:r>
              <a:rPr lang="en-US" dirty="0" smtClean="0">
                <a:solidFill>
                  <a:srgbClr val="FF0000"/>
                </a:solidFill>
              </a:rPr>
              <a:t>Dropout</a:t>
            </a:r>
            <a:endParaRPr lang="en-US" dirty="0">
              <a:solidFill>
                <a:srgbClr val="FF0000"/>
              </a:solidFill>
            </a:endParaRPr>
          </a:p>
        </p:txBody>
      </p:sp>
      <p:sp>
        <p:nvSpPr>
          <p:cNvPr id="3" name="Content Placeholder 2"/>
          <p:cNvSpPr>
            <a:spLocks noGrp="1"/>
          </p:cNvSpPr>
          <p:nvPr>
            <p:ph idx="1"/>
          </p:nvPr>
        </p:nvSpPr>
        <p:spPr>
          <a:xfrm>
            <a:off x="838200" y="1081824"/>
            <a:ext cx="10515600" cy="5434885"/>
          </a:xfrm>
        </p:spPr>
        <p:txBody>
          <a:bodyPr/>
          <a:lstStyle/>
          <a:p>
            <a:r>
              <a:rPr lang="en-US" dirty="0" smtClean="0"/>
              <a:t>Dropout </a:t>
            </a:r>
            <a:r>
              <a:rPr lang="en-US" dirty="0"/>
              <a:t>doesn't rely on modifying the cost function</a:t>
            </a:r>
            <a:r>
              <a:rPr lang="en-US" dirty="0" smtClean="0"/>
              <a:t>.</a:t>
            </a:r>
          </a:p>
          <a:p>
            <a:r>
              <a:rPr lang="en-US" dirty="0" smtClean="0"/>
              <a:t>Instead</a:t>
            </a:r>
            <a:r>
              <a:rPr lang="en-US" dirty="0"/>
              <a:t>, in dropout we modify the network itself. Let me describe the basic mechanics of how dropout works, before getting into why it works, and what the results are.</a:t>
            </a:r>
          </a:p>
          <a:p>
            <a:r>
              <a:rPr lang="en-US" dirty="0"/>
              <a:t>Suppose we're trying to train a network:</a:t>
            </a:r>
          </a:p>
          <a:p>
            <a:endParaRPr lang="en-US" dirty="0"/>
          </a:p>
        </p:txBody>
      </p:sp>
      <p:pic>
        <p:nvPicPr>
          <p:cNvPr id="4" name="Picture 3"/>
          <p:cNvPicPr>
            <a:picLocks noChangeAspect="1"/>
          </p:cNvPicPr>
          <p:nvPr/>
        </p:nvPicPr>
        <p:blipFill>
          <a:blip r:embed="rId2"/>
          <a:stretch>
            <a:fillRect/>
          </a:stretch>
        </p:blipFill>
        <p:spPr>
          <a:xfrm>
            <a:off x="4023172" y="3430542"/>
            <a:ext cx="3295650" cy="3190875"/>
          </a:xfrm>
          <a:prstGeom prst="rect">
            <a:avLst/>
          </a:prstGeom>
        </p:spPr>
      </p:pic>
    </p:spTree>
    <p:extLst>
      <p:ext uri="{BB962C8B-B14F-4D97-AF65-F5344CB8AC3E}">
        <p14:creationId xmlns:p14="http://schemas.microsoft.com/office/powerpoint/2010/main" val="4253541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5"/>
            <a:ext cx="10515600" cy="1325563"/>
          </a:xfrm>
        </p:spPr>
        <p:txBody>
          <a:bodyPr/>
          <a:lstStyle/>
          <a:p>
            <a:r>
              <a:rPr lang="en-US" dirty="0" smtClean="0">
                <a:solidFill>
                  <a:srgbClr val="FF0000"/>
                </a:solidFill>
              </a:rPr>
              <a:t>Dropout (cont..)</a:t>
            </a:r>
            <a:endParaRPr lang="en-US" dirty="0"/>
          </a:p>
        </p:txBody>
      </p:sp>
      <p:sp>
        <p:nvSpPr>
          <p:cNvPr id="3" name="Content Placeholder 2"/>
          <p:cNvSpPr>
            <a:spLocks noGrp="1"/>
          </p:cNvSpPr>
          <p:nvPr>
            <p:ph idx="1"/>
          </p:nvPr>
        </p:nvSpPr>
        <p:spPr>
          <a:xfrm>
            <a:off x="838200" y="1223493"/>
            <a:ext cx="10515600" cy="5422006"/>
          </a:xfrm>
        </p:spPr>
        <p:txBody>
          <a:bodyPr>
            <a:normAutofit/>
          </a:bodyPr>
          <a:lstStyle/>
          <a:p>
            <a:pPr lvl="0"/>
            <a:r>
              <a:rPr lang="en-US" dirty="0" smtClean="0">
                <a:solidFill>
                  <a:srgbClr val="333333"/>
                </a:solidFill>
                <a:latin typeface="Georgia" panose="02040502050405020303" pitchFamily="18" charset="0"/>
              </a:rPr>
              <a:t>In </a:t>
            </a:r>
            <a:r>
              <a:rPr lang="en-US" dirty="0">
                <a:solidFill>
                  <a:srgbClr val="333333"/>
                </a:solidFill>
                <a:latin typeface="Georgia" panose="02040502050405020303" pitchFamily="18" charset="0"/>
              </a:rPr>
              <a:t>particular, suppose we have a training input </a:t>
            </a:r>
            <a:r>
              <a:rPr lang="en-US" dirty="0" smtClean="0">
                <a:solidFill>
                  <a:srgbClr val="2A2A2A"/>
                </a:solidFill>
                <a:latin typeface="MathJax_Math-italic"/>
              </a:rPr>
              <a:t>x</a:t>
            </a:r>
            <a:r>
              <a:rPr lang="en-US" dirty="0">
                <a:solidFill>
                  <a:srgbClr val="2A2A2A"/>
                </a:solidFill>
                <a:latin typeface="Georgia" panose="02040502050405020303" pitchFamily="18" charset="0"/>
              </a:rPr>
              <a:t> </a:t>
            </a:r>
            <a:r>
              <a:rPr lang="en-US" dirty="0" smtClean="0">
                <a:solidFill>
                  <a:srgbClr val="333333"/>
                </a:solidFill>
                <a:latin typeface="Georgia" panose="02040502050405020303" pitchFamily="18" charset="0"/>
              </a:rPr>
              <a:t>and </a:t>
            </a:r>
            <a:r>
              <a:rPr lang="en-US" dirty="0">
                <a:solidFill>
                  <a:srgbClr val="333333"/>
                </a:solidFill>
                <a:latin typeface="Georgia" panose="02040502050405020303" pitchFamily="18" charset="0"/>
              </a:rPr>
              <a:t>corresponding desired output </a:t>
            </a:r>
            <a:r>
              <a:rPr lang="en-US" dirty="0" smtClean="0">
                <a:solidFill>
                  <a:srgbClr val="2A2A2A"/>
                </a:solidFill>
                <a:latin typeface="MathJax_Math-italic"/>
              </a:rPr>
              <a:t>y</a:t>
            </a:r>
            <a:r>
              <a:rPr lang="en-US" dirty="0" smtClean="0">
                <a:solidFill>
                  <a:srgbClr val="333333"/>
                </a:solidFill>
                <a:latin typeface="Georgia" panose="02040502050405020303" pitchFamily="18" charset="0"/>
              </a:rPr>
              <a:t>. </a:t>
            </a:r>
          </a:p>
          <a:p>
            <a:pPr lvl="0"/>
            <a:r>
              <a:rPr lang="en-US" dirty="0" smtClean="0">
                <a:solidFill>
                  <a:srgbClr val="333333"/>
                </a:solidFill>
                <a:latin typeface="Georgia" panose="02040502050405020303" pitchFamily="18" charset="0"/>
              </a:rPr>
              <a:t>Ordinarily</a:t>
            </a:r>
            <a:r>
              <a:rPr lang="en-US" dirty="0">
                <a:solidFill>
                  <a:srgbClr val="333333"/>
                </a:solidFill>
                <a:latin typeface="Georgia" panose="02040502050405020303" pitchFamily="18" charset="0"/>
              </a:rPr>
              <a:t>, we'd train by forward-propagating </a:t>
            </a:r>
            <a:r>
              <a:rPr lang="en-US" dirty="0" smtClean="0">
                <a:solidFill>
                  <a:srgbClr val="2A2A2A"/>
                </a:solidFill>
                <a:latin typeface="MathJax_Math-italic"/>
              </a:rPr>
              <a:t>x </a:t>
            </a:r>
            <a:r>
              <a:rPr lang="en-US" dirty="0" smtClean="0">
                <a:solidFill>
                  <a:srgbClr val="333333"/>
                </a:solidFill>
                <a:latin typeface="Georgia" panose="02040502050405020303" pitchFamily="18" charset="0"/>
              </a:rPr>
              <a:t>through </a:t>
            </a:r>
            <a:r>
              <a:rPr lang="en-US" dirty="0">
                <a:solidFill>
                  <a:srgbClr val="333333"/>
                </a:solidFill>
                <a:latin typeface="Georgia" panose="02040502050405020303" pitchFamily="18" charset="0"/>
              </a:rPr>
              <a:t>the network, and then </a:t>
            </a:r>
            <a:r>
              <a:rPr lang="en-US" dirty="0" err="1">
                <a:solidFill>
                  <a:srgbClr val="333333"/>
                </a:solidFill>
                <a:latin typeface="Georgia" panose="02040502050405020303" pitchFamily="18" charset="0"/>
              </a:rPr>
              <a:t>backpropagating</a:t>
            </a:r>
            <a:r>
              <a:rPr lang="en-US" dirty="0">
                <a:solidFill>
                  <a:srgbClr val="333333"/>
                </a:solidFill>
                <a:latin typeface="Georgia" panose="02040502050405020303" pitchFamily="18" charset="0"/>
              </a:rPr>
              <a:t> to determine the contribution to the gradient. </a:t>
            </a:r>
            <a:endParaRPr lang="en-US" dirty="0" smtClean="0">
              <a:solidFill>
                <a:srgbClr val="333333"/>
              </a:solidFill>
              <a:latin typeface="Georgia" panose="02040502050405020303" pitchFamily="18" charset="0"/>
            </a:endParaRPr>
          </a:p>
          <a:p>
            <a:pPr lvl="0"/>
            <a:r>
              <a:rPr lang="en-US" dirty="0" smtClean="0">
                <a:solidFill>
                  <a:srgbClr val="333333"/>
                </a:solidFill>
                <a:latin typeface="Georgia" panose="02040502050405020303" pitchFamily="18" charset="0"/>
              </a:rPr>
              <a:t>With </a:t>
            </a:r>
            <a:r>
              <a:rPr lang="en-US" dirty="0">
                <a:solidFill>
                  <a:srgbClr val="333333"/>
                </a:solidFill>
                <a:latin typeface="Georgia" panose="02040502050405020303" pitchFamily="18" charset="0"/>
              </a:rPr>
              <a:t>dropout, this process is modified. We start by randomly (and temporarily) deleting half the hidden neurons in the network, while leaving the input and output neurons untouched. </a:t>
            </a:r>
            <a:endParaRPr lang="en-US" dirty="0" smtClean="0">
              <a:solidFill>
                <a:srgbClr val="333333"/>
              </a:solidFill>
              <a:latin typeface="Georgia" panose="02040502050405020303" pitchFamily="18" charset="0"/>
            </a:endParaRPr>
          </a:p>
          <a:p>
            <a:pPr lvl="0"/>
            <a:r>
              <a:rPr lang="en-US" dirty="0" smtClean="0">
                <a:solidFill>
                  <a:srgbClr val="333333"/>
                </a:solidFill>
                <a:latin typeface="Georgia" panose="02040502050405020303" pitchFamily="18" charset="0"/>
              </a:rPr>
              <a:t>After </a:t>
            </a:r>
            <a:r>
              <a:rPr lang="en-US" dirty="0">
                <a:solidFill>
                  <a:srgbClr val="333333"/>
                </a:solidFill>
                <a:latin typeface="Georgia" panose="02040502050405020303" pitchFamily="18" charset="0"/>
              </a:rPr>
              <a:t>doing this, we'll end up with a network along the following lines. Note that the dropout neurons, i.e., the neurons which have been temporarily deleted, are still ghosted in:</a:t>
            </a:r>
            <a:r>
              <a:rPr lang="en-US" sz="1800" dirty="0"/>
              <a:t> </a:t>
            </a:r>
            <a:endParaRPr lang="en-US" sz="3200" dirty="0">
              <a:latin typeface="Arial" panose="020B0604020202020204" pitchFamily="34" charset="0"/>
            </a:endParaRPr>
          </a:p>
          <a:p>
            <a:endParaRPr lang="en-US" dirty="0"/>
          </a:p>
        </p:txBody>
      </p:sp>
    </p:spTree>
    <p:extLst>
      <p:ext uri="{BB962C8B-B14F-4D97-AF65-F5344CB8AC3E}">
        <p14:creationId xmlns:p14="http://schemas.microsoft.com/office/powerpoint/2010/main" val="2986155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300731"/>
            <a:ext cx="10515600" cy="1325563"/>
          </a:xfrm>
        </p:spPr>
        <p:txBody>
          <a:bodyPr/>
          <a:lstStyle/>
          <a:p>
            <a:r>
              <a:rPr lang="en-US" dirty="0">
                <a:solidFill>
                  <a:srgbClr val="FF0000"/>
                </a:solidFill>
              </a:rPr>
              <a:t>Dropout (cont..)</a:t>
            </a:r>
            <a:endParaRPr lang="en-US" dirty="0"/>
          </a:p>
        </p:txBody>
      </p:sp>
      <p:pic>
        <p:nvPicPr>
          <p:cNvPr id="4" name="Picture 3"/>
          <p:cNvPicPr>
            <a:picLocks noChangeAspect="1"/>
          </p:cNvPicPr>
          <p:nvPr/>
        </p:nvPicPr>
        <p:blipFill>
          <a:blip r:embed="rId2"/>
          <a:stretch>
            <a:fillRect/>
          </a:stretch>
        </p:blipFill>
        <p:spPr>
          <a:xfrm>
            <a:off x="8093298" y="1825625"/>
            <a:ext cx="3505200" cy="3076575"/>
          </a:xfrm>
          <a:prstGeom prst="rect">
            <a:avLst/>
          </a:prstGeom>
        </p:spPr>
      </p:pic>
      <p:sp>
        <p:nvSpPr>
          <p:cNvPr id="6" name="Rectangle 5"/>
          <p:cNvSpPr/>
          <p:nvPr/>
        </p:nvSpPr>
        <p:spPr>
          <a:xfrm>
            <a:off x="476518" y="1825625"/>
            <a:ext cx="7482625" cy="4832092"/>
          </a:xfrm>
          <a:prstGeom prst="rect">
            <a:avLst/>
          </a:prstGeom>
        </p:spPr>
        <p:txBody>
          <a:bodyPr wrap="square">
            <a:spAutoFit/>
          </a:bodyPr>
          <a:lstStyle/>
          <a:p>
            <a:pPr marL="457200" lvl="0" indent="-457200" eaLnBrk="0" fontAlgn="base" hangingPunct="0">
              <a:spcBef>
                <a:spcPct val="0"/>
              </a:spcBef>
              <a:spcAft>
                <a:spcPct val="0"/>
              </a:spcAft>
              <a:buFont typeface="Arial" panose="020B0604020202020204" pitchFamily="34" charset="0"/>
              <a:buChar char="•"/>
            </a:pPr>
            <a:r>
              <a:rPr lang="en-US" sz="2800" dirty="0">
                <a:solidFill>
                  <a:srgbClr val="333333"/>
                </a:solidFill>
              </a:rPr>
              <a:t>We forward-propagate the input </a:t>
            </a:r>
            <a:r>
              <a:rPr lang="en-US" sz="2800" dirty="0" smtClean="0">
                <a:solidFill>
                  <a:srgbClr val="2A2A2A"/>
                </a:solidFill>
              </a:rPr>
              <a:t>x</a:t>
            </a:r>
            <a:r>
              <a:rPr lang="en-US" sz="2800" dirty="0">
                <a:solidFill>
                  <a:srgbClr val="333333"/>
                </a:solidFill>
              </a:rPr>
              <a:t> through the modified network, and then </a:t>
            </a:r>
            <a:r>
              <a:rPr lang="en-US" sz="2800" dirty="0" err="1">
                <a:solidFill>
                  <a:srgbClr val="333333"/>
                </a:solidFill>
              </a:rPr>
              <a:t>backpropagate</a:t>
            </a:r>
            <a:r>
              <a:rPr lang="en-US" sz="2800" dirty="0">
                <a:solidFill>
                  <a:srgbClr val="333333"/>
                </a:solidFill>
              </a:rPr>
              <a:t> the result, also through the modified network. </a:t>
            </a:r>
            <a:endParaRPr lang="en-US" sz="2800" dirty="0" smtClean="0">
              <a:solidFill>
                <a:srgbClr val="333333"/>
              </a:solidFill>
            </a:endParaRPr>
          </a:p>
          <a:p>
            <a:pPr marL="457200" lvl="0" indent="-457200" eaLnBrk="0" fontAlgn="base" hangingPunct="0">
              <a:spcBef>
                <a:spcPct val="0"/>
              </a:spcBef>
              <a:spcAft>
                <a:spcPct val="0"/>
              </a:spcAft>
              <a:buFont typeface="Arial" panose="020B0604020202020204" pitchFamily="34" charset="0"/>
              <a:buChar char="•"/>
            </a:pPr>
            <a:r>
              <a:rPr lang="en-US" sz="2800" dirty="0" smtClean="0">
                <a:solidFill>
                  <a:srgbClr val="333333"/>
                </a:solidFill>
              </a:rPr>
              <a:t>After </a:t>
            </a:r>
            <a:r>
              <a:rPr lang="en-US" sz="2800" dirty="0">
                <a:solidFill>
                  <a:srgbClr val="333333"/>
                </a:solidFill>
              </a:rPr>
              <a:t>doing this over a mini-batch of examples, we update the appropriate weights and biases. </a:t>
            </a:r>
            <a:endParaRPr lang="en-US" sz="2800" dirty="0" smtClean="0">
              <a:solidFill>
                <a:srgbClr val="333333"/>
              </a:solidFill>
            </a:endParaRPr>
          </a:p>
          <a:p>
            <a:pPr marL="457200" lvl="0" indent="-457200" eaLnBrk="0" fontAlgn="base" hangingPunct="0">
              <a:spcBef>
                <a:spcPct val="0"/>
              </a:spcBef>
              <a:spcAft>
                <a:spcPct val="0"/>
              </a:spcAft>
              <a:buFont typeface="Arial" panose="020B0604020202020204" pitchFamily="34" charset="0"/>
              <a:buChar char="•"/>
            </a:pPr>
            <a:r>
              <a:rPr lang="en-US" sz="2800" dirty="0" smtClean="0">
                <a:solidFill>
                  <a:srgbClr val="333333"/>
                </a:solidFill>
              </a:rPr>
              <a:t>We </a:t>
            </a:r>
            <a:r>
              <a:rPr lang="en-US" sz="2800" dirty="0">
                <a:solidFill>
                  <a:srgbClr val="333333"/>
                </a:solidFill>
              </a:rPr>
              <a:t>then repeat the process, first restoring the dropout neurons, then choosing a new random subset of hidden neurons to delete, estimating the gradient for a different mini-batch, and updating the weights and biases in the network.</a:t>
            </a:r>
            <a:r>
              <a:rPr lang="en-US" sz="2800" dirty="0"/>
              <a:t> </a:t>
            </a:r>
          </a:p>
        </p:txBody>
      </p:sp>
    </p:spTree>
    <p:extLst>
      <p:ext uri="{BB962C8B-B14F-4D97-AF65-F5344CB8AC3E}">
        <p14:creationId xmlns:p14="http://schemas.microsoft.com/office/powerpoint/2010/main" val="274671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Dropout (cont..)</a:t>
            </a:r>
            <a:endParaRPr lang="en-US" dirty="0"/>
          </a:p>
        </p:txBody>
      </p:sp>
      <p:sp>
        <p:nvSpPr>
          <p:cNvPr id="3" name="Content Placeholder 2"/>
          <p:cNvSpPr>
            <a:spLocks noGrp="1"/>
          </p:cNvSpPr>
          <p:nvPr>
            <p:ph idx="1"/>
          </p:nvPr>
        </p:nvSpPr>
        <p:spPr/>
        <p:txBody>
          <a:bodyPr/>
          <a:lstStyle/>
          <a:p>
            <a:r>
              <a:rPr lang="en-US" dirty="0"/>
              <a:t>By repeating this process over and over, our network will learn a set of weights and biases. </a:t>
            </a:r>
            <a:endParaRPr lang="en-US" dirty="0" smtClean="0"/>
          </a:p>
          <a:p>
            <a:r>
              <a:rPr lang="en-US" dirty="0" smtClean="0"/>
              <a:t>Of </a:t>
            </a:r>
            <a:r>
              <a:rPr lang="en-US" dirty="0"/>
              <a:t>course, those weights and biases will have been learnt under conditions in which half the hidden neurons were dropped out. </a:t>
            </a:r>
            <a:endParaRPr lang="en-US" dirty="0" smtClean="0"/>
          </a:p>
          <a:p>
            <a:r>
              <a:rPr lang="en-US" dirty="0" smtClean="0"/>
              <a:t>When </a:t>
            </a:r>
            <a:r>
              <a:rPr lang="en-US" dirty="0"/>
              <a:t>we actually run the full network that means that twice as many hidden neurons will be active. </a:t>
            </a:r>
            <a:endParaRPr lang="en-US" dirty="0" smtClean="0"/>
          </a:p>
          <a:p>
            <a:r>
              <a:rPr lang="en-US" dirty="0" smtClean="0"/>
              <a:t>To </a:t>
            </a:r>
            <a:r>
              <a:rPr lang="en-US" dirty="0"/>
              <a:t>compensate for that, we halve the weights outgoing from the hidden neurons.</a:t>
            </a:r>
          </a:p>
        </p:txBody>
      </p:sp>
    </p:spTree>
    <p:extLst>
      <p:ext uri="{BB962C8B-B14F-4D97-AF65-F5344CB8AC3E}">
        <p14:creationId xmlns:p14="http://schemas.microsoft.com/office/powerpoint/2010/main" val="750229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1325563"/>
          </a:xfrm>
        </p:spPr>
        <p:txBody>
          <a:bodyPr/>
          <a:lstStyle/>
          <a:p>
            <a:r>
              <a:rPr lang="en-US" dirty="0" smtClean="0">
                <a:solidFill>
                  <a:srgbClr val="FF0000"/>
                </a:solidFill>
              </a:rPr>
              <a:t>Why Dropout?</a:t>
            </a:r>
            <a:endParaRPr lang="en-US" dirty="0">
              <a:solidFill>
                <a:srgbClr val="FF0000"/>
              </a:solidFill>
            </a:endParaRPr>
          </a:p>
        </p:txBody>
      </p:sp>
      <p:sp>
        <p:nvSpPr>
          <p:cNvPr id="3" name="Content Placeholder 2"/>
          <p:cNvSpPr>
            <a:spLocks noGrp="1"/>
          </p:cNvSpPr>
          <p:nvPr>
            <p:ph idx="1"/>
          </p:nvPr>
        </p:nvSpPr>
        <p:spPr>
          <a:xfrm>
            <a:off x="838200" y="1403798"/>
            <a:ext cx="10515600" cy="5344732"/>
          </a:xfrm>
        </p:spPr>
        <p:txBody>
          <a:bodyPr>
            <a:normAutofit fontScale="92500"/>
          </a:bodyPr>
          <a:lstStyle/>
          <a:p>
            <a:r>
              <a:rPr lang="en-US" dirty="0"/>
              <a:t>This dropout procedure may seem strange and </a:t>
            </a:r>
            <a:r>
              <a:rPr lang="en-US" i="1" dirty="0"/>
              <a:t>ad hoc</a:t>
            </a:r>
            <a:r>
              <a:rPr lang="en-US" dirty="0"/>
              <a:t>. </a:t>
            </a:r>
            <a:endParaRPr lang="en-US" dirty="0" smtClean="0"/>
          </a:p>
          <a:p>
            <a:r>
              <a:rPr lang="en-US" dirty="0" smtClean="0"/>
              <a:t>Imagine </a:t>
            </a:r>
            <a:r>
              <a:rPr lang="en-US" dirty="0"/>
              <a:t>training neural networks in the standard way (no dropout). In particular, imagine we train several different neural networks, all using the same training data. Of course, the networks may not start out identical, and as a result after training they may sometimes give different results. </a:t>
            </a:r>
            <a:endParaRPr lang="en-US" dirty="0" smtClean="0"/>
          </a:p>
          <a:p>
            <a:r>
              <a:rPr lang="en-US" dirty="0" smtClean="0"/>
              <a:t>When </a:t>
            </a:r>
            <a:r>
              <a:rPr lang="en-US" dirty="0"/>
              <a:t>that happens we could use some kind of averaging or voting scheme to decide which output to accept. For instance, if we have trained five networks, and three of them are classifying a digit as a "3", then it probably really is a "3". The other two networks are probably just making a mistake. </a:t>
            </a:r>
            <a:endParaRPr lang="en-US" dirty="0" smtClean="0"/>
          </a:p>
          <a:p>
            <a:r>
              <a:rPr lang="en-US" dirty="0" smtClean="0"/>
              <a:t>This </a:t>
            </a:r>
            <a:r>
              <a:rPr lang="en-US" dirty="0"/>
              <a:t>kind of averaging scheme is often found to be a powerful (though expensive) way of reducing </a:t>
            </a:r>
            <a:r>
              <a:rPr lang="en-US" dirty="0" err="1"/>
              <a:t>overfitting</a:t>
            </a:r>
            <a:r>
              <a:rPr lang="en-US" dirty="0"/>
              <a:t>. The reason is that the different networks may </a:t>
            </a:r>
            <a:r>
              <a:rPr lang="en-US" dirty="0" err="1"/>
              <a:t>overfit</a:t>
            </a:r>
            <a:r>
              <a:rPr lang="en-US" dirty="0"/>
              <a:t> in different ways, and averaging may help eliminate that kind of </a:t>
            </a:r>
            <a:r>
              <a:rPr lang="en-US" dirty="0" err="1"/>
              <a:t>overfitting</a:t>
            </a:r>
            <a:r>
              <a:rPr lang="en-US" dirty="0"/>
              <a:t>.</a:t>
            </a:r>
          </a:p>
        </p:txBody>
      </p:sp>
    </p:spTree>
    <p:extLst>
      <p:ext uri="{BB962C8B-B14F-4D97-AF65-F5344CB8AC3E}">
        <p14:creationId xmlns:p14="http://schemas.microsoft.com/office/powerpoint/2010/main" val="2068783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Why Dropout</a:t>
            </a:r>
            <a:r>
              <a:rPr lang="en-US" dirty="0" smtClean="0">
                <a:solidFill>
                  <a:srgbClr val="FF0000"/>
                </a:solidFill>
              </a:rPr>
              <a:t>? (cont..)</a:t>
            </a:r>
            <a:endParaRPr lang="en-US" dirty="0"/>
          </a:p>
        </p:txBody>
      </p:sp>
      <p:sp>
        <p:nvSpPr>
          <p:cNvPr id="3" name="Content Placeholder 2"/>
          <p:cNvSpPr>
            <a:spLocks noGrp="1"/>
          </p:cNvSpPr>
          <p:nvPr>
            <p:ph idx="1"/>
          </p:nvPr>
        </p:nvSpPr>
        <p:spPr/>
        <p:txBody>
          <a:bodyPr/>
          <a:lstStyle/>
          <a:p>
            <a:r>
              <a:rPr lang="en-US" dirty="0"/>
              <a:t>What's this got to do with dropout? Heuristically, when we dropout different sets of neurons, it's rather like we're training different neural networks. </a:t>
            </a:r>
            <a:endParaRPr lang="en-US" dirty="0" smtClean="0"/>
          </a:p>
          <a:p>
            <a:r>
              <a:rPr lang="en-US" dirty="0" smtClean="0"/>
              <a:t>And </a:t>
            </a:r>
            <a:r>
              <a:rPr lang="en-US" dirty="0"/>
              <a:t>so the dropout procedure is like averaging the effects of a very large number of different networks. </a:t>
            </a:r>
            <a:endParaRPr lang="en-US" dirty="0" smtClean="0"/>
          </a:p>
          <a:p>
            <a:r>
              <a:rPr lang="en-US" dirty="0" smtClean="0"/>
              <a:t>The </a:t>
            </a:r>
            <a:r>
              <a:rPr lang="en-US" dirty="0"/>
              <a:t>different networks will </a:t>
            </a:r>
            <a:r>
              <a:rPr lang="en-US" dirty="0" err="1"/>
              <a:t>overfit</a:t>
            </a:r>
            <a:r>
              <a:rPr lang="en-US" dirty="0"/>
              <a:t> in different ways, and so, hopefully, the net effect of dropout will be to reduce </a:t>
            </a:r>
            <a:r>
              <a:rPr lang="en-US" dirty="0" err="1"/>
              <a:t>overfitting</a:t>
            </a:r>
            <a:r>
              <a:rPr lang="en-US" dirty="0"/>
              <a:t>.</a:t>
            </a:r>
          </a:p>
        </p:txBody>
      </p:sp>
    </p:spTree>
    <p:extLst>
      <p:ext uri="{BB962C8B-B14F-4D97-AF65-F5344CB8AC3E}">
        <p14:creationId xmlns:p14="http://schemas.microsoft.com/office/powerpoint/2010/main" val="2844052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1"/>
            <a:ext cx="10515600" cy="1325563"/>
          </a:xfrm>
        </p:spPr>
        <p:txBody>
          <a:bodyPr/>
          <a:lstStyle/>
          <a:p>
            <a:r>
              <a:rPr lang="en-US" dirty="0" smtClean="0">
                <a:solidFill>
                  <a:srgbClr val="FF0000"/>
                </a:solidFill>
              </a:rPr>
              <a:t>Using Ensemble of Networks</a:t>
            </a:r>
            <a:endParaRPr lang="en-US" dirty="0">
              <a:solidFill>
                <a:srgbClr val="FF0000"/>
              </a:solidFill>
            </a:endParaRPr>
          </a:p>
        </p:txBody>
      </p:sp>
      <p:sp>
        <p:nvSpPr>
          <p:cNvPr id="3" name="Content Placeholder 2"/>
          <p:cNvSpPr>
            <a:spLocks noGrp="1"/>
          </p:cNvSpPr>
          <p:nvPr>
            <p:ph idx="1"/>
          </p:nvPr>
        </p:nvSpPr>
        <p:spPr>
          <a:xfrm>
            <a:off x="838200" y="1339403"/>
            <a:ext cx="10515600" cy="5306096"/>
          </a:xfrm>
        </p:spPr>
        <p:txBody>
          <a:bodyPr/>
          <a:lstStyle/>
          <a:p>
            <a:r>
              <a:rPr lang="en-US" dirty="0"/>
              <a:t>An easy way to improve performance still further is to create several neural networks, and then get them to vote to determine the best classification. </a:t>
            </a:r>
            <a:endParaRPr lang="en-US" dirty="0" smtClean="0"/>
          </a:p>
          <a:p>
            <a:r>
              <a:rPr lang="en-US" dirty="0" smtClean="0"/>
              <a:t>Suppose</a:t>
            </a:r>
            <a:r>
              <a:rPr lang="en-US" dirty="0"/>
              <a:t>, for example, that we trained </a:t>
            </a:r>
            <a:r>
              <a:rPr lang="en-US" dirty="0" smtClean="0"/>
              <a:t>5 </a:t>
            </a:r>
            <a:r>
              <a:rPr lang="en-US" dirty="0"/>
              <a:t>different neural networks using the prescription above, with each achieving accuracies near </a:t>
            </a:r>
            <a:r>
              <a:rPr lang="en-US" dirty="0" smtClean="0"/>
              <a:t>to 99.6 </a:t>
            </a:r>
            <a:r>
              <a:rPr lang="en-US" dirty="0"/>
              <a:t>percent. </a:t>
            </a:r>
            <a:endParaRPr lang="en-US" dirty="0" smtClean="0"/>
          </a:p>
          <a:p>
            <a:r>
              <a:rPr lang="en-US" dirty="0" smtClean="0"/>
              <a:t>Even </a:t>
            </a:r>
            <a:r>
              <a:rPr lang="en-US" dirty="0"/>
              <a:t>though the networks would all have similar accuracies, they might well make different errors, due to the different random initializations. </a:t>
            </a:r>
            <a:endParaRPr lang="en-US" dirty="0" smtClean="0"/>
          </a:p>
          <a:p>
            <a:r>
              <a:rPr lang="en-US" dirty="0" smtClean="0"/>
              <a:t>It's </a:t>
            </a:r>
            <a:r>
              <a:rPr lang="en-US" dirty="0"/>
              <a:t>plausible that taking a vote amongst </a:t>
            </a:r>
            <a:r>
              <a:rPr lang="en-US" dirty="0" smtClean="0"/>
              <a:t>our 5 </a:t>
            </a:r>
            <a:r>
              <a:rPr lang="en-US" dirty="0"/>
              <a:t>networks might yield a classification better than any individual network.</a:t>
            </a:r>
          </a:p>
        </p:txBody>
      </p:sp>
    </p:spTree>
    <p:extLst>
      <p:ext uri="{BB962C8B-B14F-4D97-AF65-F5344CB8AC3E}">
        <p14:creationId xmlns:p14="http://schemas.microsoft.com/office/powerpoint/2010/main" val="3098825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754" y="8183"/>
            <a:ext cx="10515600" cy="1325563"/>
          </a:xfrm>
        </p:spPr>
        <p:txBody>
          <a:bodyPr/>
          <a:lstStyle/>
          <a:p>
            <a:r>
              <a:rPr lang="en-US" dirty="0" err="1" smtClean="0">
                <a:solidFill>
                  <a:srgbClr val="FF0000"/>
                </a:solidFill>
              </a:rPr>
              <a:t>Softmax</a:t>
            </a:r>
            <a:r>
              <a:rPr lang="en-US" dirty="0" smtClean="0">
                <a:solidFill>
                  <a:srgbClr val="FF0000"/>
                </a:solidFill>
              </a:rPr>
              <a:t> in the output layer</a:t>
            </a:r>
            <a:endParaRPr lang="en-US" dirty="0">
              <a:solidFill>
                <a:srgbClr val="FF0000"/>
              </a:solidFill>
            </a:endParaRPr>
          </a:p>
        </p:txBody>
      </p:sp>
      <p:sp>
        <p:nvSpPr>
          <p:cNvPr id="3" name="Content Placeholder 2"/>
          <p:cNvSpPr>
            <a:spLocks noGrp="1"/>
          </p:cNvSpPr>
          <p:nvPr>
            <p:ph idx="1"/>
          </p:nvPr>
        </p:nvSpPr>
        <p:spPr>
          <a:xfrm>
            <a:off x="838200" y="1236372"/>
            <a:ext cx="10515600" cy="5267459"/>
          </a:xfrm>
        </p:spPr>
        <p:txBody>
          <a:bodyPr/>
          <a:lstStyle/>
          <a:p>
            <a:r>
              <a:rPr lang="en-US" dirty="0"/>
              <a:t>The idea of </a:t>
            </a:r>
            <a:r>
              <a:rPr lang="en-US" dirty="0" err="1"/>
              <a:t>softmax</a:t>
            </a:r>
            <a:r>
              <a:rPr lang="en-US" dirty="0"/>
              <a:t> is to define a new type of output layer for our neural networks. It begins in the same way as with a sigmoid layer, by forming the weighted </a:t>
            </a:r>
            <a:r>
              <a:rPr lang="en-US" dirty="0" smtClean="0"/>
              <a:t>inputs:</a:t>
            </a:r>
          </a:p>
          <a:p>
            <a:endParaRPr lang="en-US" dirty="0"/>
          </a:p>
          <a:p>
            <a:endParaRPr lang="en-US" dirty="0" smtClean="0"/>
          </a:p>
          <a:p>
            <a:pPr lvl="0"/>
            <a:r>
              <a:rPr lang="en-US" dirty="0">
                <a:solidFill>
                  <a:srgbClr val="333333"/>
                </a:solidFill>
                <a:latin typeface="Georgia" panose="02040502050405020303" pitchFamily="18" charset="0"/>
              </a:rPr>
              <a:t>However, we don't apply the sigmoid function to get the output. Instead, in a </a:t>
            </a:r>
            <a:r>
              <a:rPr lang="en-US" dirty="0" err="1">
                <a:solidFill>
                  <a:srgbClr val="333333"/>
                </a:solidFill>
                <a:latin typeface="Georgia" panose="02040502050405020303" pitchFamily="18" charset="0"/>
              </a:rPr>
              <a:t>softmax</a:t>
            </a:r>
            <a:r>
              <a:rPr lang="en-US" dirty="0">
                <a:solidFill>
                  <a:srgbClr val="333333"/>
                </a:solidFill>
                <a:latin typeface="Georgia" panose="02040502050405020303" pitchFamily="18" charset="0"/>
              </a:rPr>
              <a:t> layer we apply the so-called </a:t>
            </a:r>
            <a:r>
              <a:rPr lang="en-US" i="1" dirty="0" err="1">
                <a:solidFill>
                  <a:srgbClr val="333333"/>
                </a:solidFill>
                <a:latin typeface="Georgia" panose="02040502050405020303" pitchFamily="18" charset="0"/>
              </a:rPr>
              <a:t>softmax</a:t>
            </a:r>
            <a:r>
              <a:rPr lang="en-US" i="1" dirty="0">
                <a:solidFill>
                  <a:srgbClr val="333333"/>
                </a:solidFill>
                <a:latin typeface="Georgia" panose="02040502050405020303" pitchFamily="18" charset="0"/>
              </a:rPr>
              <a:t> function</a:t>
            </a:r>
            <a:r>
              <a:rPr lang="en-US" dirty="0">
                <a:solidFill>
                  <a:srgbClr val="333333"/>
                </a:solidFill>
                <a:latin typeface="Georgia" panose="02040502050405020303" pitchFamily="18" charset="0"/>
              </a:rPr>
              <a:t> to the </a:t>
            </a:r>
            <a:r>
              <a:rPr lang="en-US" dirty="0">
                <a:solidFill>
                  <a:srgbClr val="2A2A2A"/>
                </a:solidFill>
                <a:latin typeface="Georgia" panose="02040502050405020303" pitchFamily="18" charset="0"/>
              </a:rPr>
              <a:t/>
            </a:r>
            <a:br>
              <a:rPr lang="en-US" dirty="0">
                <a:solidFill>
                  <a:srgbClr val="2A2A2A"/>
                </a:solidFill>
                <a:latin typeface="Georgia" panose="02040502050405020303" pitchFamily="18" charset="0"/>
              </a:rPr>
            </a:br>
            <a:endParaRPr lang="en-US" dirty="0" smtClean="0">
              <a:solidFill>
                <a:srgbClr val="2A2A2A"/>
              </a:solidFill>
              <a:latin typeface="Georgia" panose="02040502050405020303" pitchFamily="18" charset="0"/>
            </a:endParaRPr>
          </a:p>
          <a:p>
            <a:r>
              <a:rPr lang="en-US" sz="3200" dirty="0">
                <a:solidFill>
                  <a:srgbClr val="333333"/>
                </a:solidFill>
                <a:latin typeface="Georgia" panose="02040502050405020303" pitchFamily="18" charset="0"/>
              </a:rPr>
              <a:t>According to this function, the activation </a:t>
            </a:r>
            <a:r>
              <a:rPr lang="en-US" sz="3200" dirty="0" err="1" smtClean="0">
                <a:solidFill>
                  <a:srgbClr val="2A2A2A"/>
                </a:solidFill>
                <a:latin typeface="Georgia" panose="02040502050405020303" pitchFamily="18" charset="0"/>
              </a:rPr>
              <a:t>a</a:t>
            </a:r>
            <a:r>
              <a:rPr lang="en-US" sz="3200" baseline="-25000" dirty="0" err="1" smtClean="0">
                <a:solidFill>
                  <a:srgbClr val="2A2A2A"/>
                </a:solidFill>
                <a:latin typeface="Georgia" panose="02040502050405020303" pitchFamily="18" charset="0"/>
              </a:rPr>
              <a:t>j</a:t>
            </a:r>
            <a:r>
              <a:rPr lang="en-US" sz="3200" baseline="30000" dirty="0" err="1" smtClean="0">
                <a:solidFill>
                  <a:srgbClr val="2A2A2A"/>
                </a:solidFill>
                <a:latin typeface="Georgia" panose="02040502050405020303" pitchFamily="18" charset="0"/>
              </a:rPr>
              <a:t>L</a:t>
            </a:r>
            <a:r>
              <a:rPr lang="en-US" sz="3200" dirty="0">
                <a:solidFill>
                  <a:srgbClr val="333333"/>
                </a:solidFill>
                <a:latin typeface="Georgia" panose="02040502050405020303" pitchFamily="18" charset="0"/>
              </a:rPr>
              <a:t> of the </a:t>
            </a:r>
            <a:r>
              <a:rPr lang="en-US" sz="3200" dirty="0" err="1" smtClean="0">
                <a:solidFill>
                  <a:srgbClr val="2A2A2A"/>
                </a:solidFill>
                <a:latin typeface="Georgia" panose="02040502050405020303" pitchFamily="18" charset="0"/>
              </a:rPr>
              <a:t>j</a:t>
            </a:r>
            <a:r>
              <a:rPr lang="en-US" sz="3200" dirty="0" err="1" smtClean="0">
                <a:solidFill>
                  <a:srgbClr val="333333"/>
                </a:solidFill>
                <a:latin typeface="Georgia" panose="02040502050405020303" pitchFamily="18" charset="0"/>
              </a:rPr>
              <a:t>th</a:t>
            </a:r>
            <a:r>
              <a:rPr lang="en-US" sz="3200" dirty="0" smtClean="0">
                <a:solidFill>
                  <a:srgbClr val="333333"/>
                </a:solidFill>
                <a:latin typeface="Georgia" panose="02040502050405020303" pitchFamily="18" charset="0"/>
              </a:rPr>
              <a:t> </a:t>
            </a:r>
            <a:r>
              <a:rPr lang="en-US" sz="3200" dirty="0">
                <a:solidFill>
                  <a:srgbClr val="333333"/>
                </a:solidFill>
                <a:latin typeface="Georgia" panose="02040502050405020303" pitchFamily="18" charset="0"/>
              </a:rPr>
              <a:t>output neuron is</a:t>
            </a:r>
            <a:r>
              <a:rPr lang="en-US" sz="2000" dirty="0"/>
              <a:t> </a:t>
            </a:r>
            <a:endParaRPr lang="en-US" sz="3600" dirty="0">
              <a:latin typeface="Arial" panose="020B0604020202020204" pitchFamily="34" charset="0"/>
            </a:endParaRPr>
          </a:p>
          <a:p>
            <a:pPr lvl="0"/>
            <a:endParaRPr lang="en-US" sz="3200" dirty="0">
              <a:latin typeface="Arial" panose="020B0604020202020204" pitchFamily="34" charset="0"/>
            </a:endParaRPr>
          </a:p>
          <a:p>
            <a:endParaRPr lang="en-US" dirty="0" smtClean="0"/>
          </a:p>
          <a:p>
            <a:endParaRPr lang="en-US" dirty="0"/>
          </a:p>
        </p:txBody>
      </p:sp>
      <p:pic>
        <p:nvPicPr>
          <p:cNvPr id="5" name="Picture 4"/>
          <p:cNvPicPr>
            <a:picLocks noChangeAspect="1"/>
          </p:cNvPicPr>
          <p:nvPr/>
        </p:nvPicPr>
        <p:blipFill>
          <a:blip r:embed="rId2"/>
          <a:stretch>
            <a:fillRect/>
          </a:stretch>
        </p:blipFill>
        <p:spPr>
          <a:xfrm>
            <a:off x="3724543" y="2756682"/>
            <a:ext cx="2277011" cy="436318"/>
          </a:xfrm>
          <a:prstGeom prst="rect">
            <a:avLst/>
          </a:prstGeom>
        </p:spPr>
      </p:pic>
      <p:sp>
        <p:nvSpPr>
          <p:cNvPr id="6" name="Rectangle 2"/>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3553092" y="4378817"/>
            <a:ext cx="426479" cy="469598"/>
          </a:xfrm>
          <a:prstGeom prst="rect">
            <a:avLst/>
          </a:prstGeom>
        </p:spPr>
      </p:pic>
      <p:pic>
        <p:nvPicPr>
          <p:cNvPr id="9" name="Picture 8"/>
          <p:cNvPicPr>
            <a:picLocks noChangeAspect="1"/>
          </p:cNvPicPr>
          <p:nvPr/>
        </p:nvPicPr>
        <p:blipFill>
          <a:blip r:embed="rId4"/>
          <a:stretch>
            <a:fillRect/>
          </a:stretch>
        </p:blipFill>
        <p:spPr>
          <a:xfrm>
            <a:off x="5015918" y="5598956"/>
            <a:ext cx="1745489" cy="904875"/>
          </a:xfrm>
          <a:prstGeom prst="rect">
            <a:avLst/>
          </a:prstGeom>
        </p:spPr>
      </p:pic>
    </p:spTree>
    <p:extLst>
      <p:ext uri="{BB962C8B-B14F-4D97-AF65-F5344CB8AC3E}">
        <p14:creationId xmlns:p14="http://schemas.microsoft.com/office/powerpoint/2010/main" val="940669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a:solidFill>
                  <a:srgbClr val="FF0000"/>
                </a:solidFill>
              </a:rPr>
              <a:t>Softmax</a:t>
            </a:r>
            <a:r>
              <a:rPr lang="en-US" dirty="0">
                <a:solidFill>
                  <a:srgbClr val="FF0000"/>
                </a:solidFill>
              </a:rPr>
              <a:t> in the output layer (Cont..)</a:t>
            </a:r>
            <a:endParaRPr lang="zh-TW" altLang="en-US" dirty="0"/>
          </a:p>
        </p:txBody>
      </p:sp>
      <p:sp>
        <p:nvSpPr>
          <p:cNvPr id="3" name="內容版面配置區 2"/>
          <p:cNvSpPr>
            <a:spLocks noGrp="1"/>
          </p:cNvSpPr>
          <p:nvPr>
            <p:ph idx="1"/>
          </p:nvPr>
        </p:nvSpPr>
        <p:spPr/>
        <p:txBody>
          <a:bodyPr/>
          <a:lstStyle/>
          <a:p>
            <a:r>
              <a:rPr lang="en-US" altLang="zh-TW" dirty="0" err="1" smtClean="0"/>
              <a:t>Softmax</a:t>
            </a:r>
            <a:r>
              <a:rPr lang="en-US" altLang="zh-TW" dirty="0" smtClean="0"/>
              <a:t> layer as the output layer</a:t>
            </a:r>
            <a:endParaRPr lang="zh-TW" altLang="en-US" dirty="0"/>
          </a:p>
        </p:txBody>
      </p:sp>
      <p:sp>
        <p:nvSpPr>
          <p:cNvPr id="4" name="文字方塊 3"/>
          <p:cNvSpPr txBox="1"/>
          <p:nvPr/>
        </p:nvSpPr>
        <p:spPr>
          <a:xfrm>
            <a:off x="2011848" y="2591478"/>
            <a:ext cx="2850858" cy="461665"/>
          </a:xfrm>
          <a:prstGeom prst="rect">
            <a:avLst/>
          </a:prstGeom>
          <a:noFill/>
        </p:spPr>
        <p:txBody>
          <a:bodyPr wrap="square" rtlCol="0">
            <a:spAutoFit/>
          </a:bodyPr>
          <a:lstStyle/>
          <a:p>
            <a:pPr algn="ctr"/>
            <a:r>
              <a:rPr lang="en-US" altLang="zh-TW" sz="2400" b="1" i="1" u="sng" dirty="0">
                <a:solidFill>
                  <a:prstClr val="black"/>
                </a:solidFill>
              </a:rPr>
              <a:t>Ordinary Layer</a:t>
            </a:r>
            <a:endParaRPr lang="zh-TW" altLang="en-US" sz="2400" b="1" i="1" u="sng" dirty="0">
              <a:solidFill>
                <a:prstClr val="black"/>
              </a:solidFill>
            </a:endParaRPr>
          </a:p>
        </p:txBody>
      </p:sp>
      <p:cxnSp>
        <p:nvCxnSpPr>
          <p:cNvPr id="44" name="直線單箭頭接點 43"/>
          <p:cNvCxnSpPr/>
          <p:nvPr/>
        </p:nvCxnSpPr>
        <p:spPr>
          <a:xfrm flipV="1">
            <a:off x="3437278" y="4407408"/>
            <a:ext cx="121920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437278" y="5293333"/>
            <a:ext cx="121920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437278" y="3519428"/>
            <a:ext cx="121920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Object 12"/>
          <p:cNvGraphicFramePr>
            <a:graphicFrameLocks noChangeAspect="1"/>
          </p:cNvGraphicFramePr>
          <p:nvPr>
            <p:extLst/>
          </p:nvPr>
        </p:nvGraphicFramePr>
        <p:xfrm>
          <a:off x="4756151" y="3219451"/>
          <a:ext cx="1382713" cy="487363"/>
        </p:xfrm>
        <a:graphic>
          <a:graphicData uri="http://schemas.openxmlformats.org/presentationml/2006/ole">
            <mc:AlternateContent xmlns:mc="http://schemas.openxmlformats.org/markup-compatibility/2006">
              <mc:Choice xmlns:v="urn:schemas-microsoft-com:vml" Requires="v">
                <p:oleObj spid="_x0000_s2122" name="方程式" r:id="rId4" imgW="647640" imgH="228600" progId="Equation.3">
                  <p:embed/>
                </p:oleObj>
              </mc:Choice>
              <mc:Fallback>
                <p:oleObj name="方程式" r:id="rId4" imgW="647640" imgH="228600" progId="Equation.3">
                  <p:embed/>
                  <p:pic>
                    <p:nvPicPr>
                      <p:cNvPr id="0" name=""/>
                      <p:cNvPicPr>
                        <a:picLocks noChangeAspect="1" noChangeArrowheads="1"/>
                      </p:cNvPicPr>
                      <p:nvPr/>
                    </p:nvPicPr>
                    <p:blipFill>
                      <a:blip r:embed="rId5"/>
                      <a:srcRect/>
                      <a:stretch>
                        <a:fillRect/>
                      </a:stretch>
                    </p:blipFill>
                    <p:spPr bwMode="auto">
                      <a:xfrm>
                        <a:off x="4756151" y="3219451"/>
                        <a:ext cx="1382713"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12"/>
          <p:cNvGraphicFramePr>
            <a:graphicFrameLocks noChangeAspect="1"/>
          </p:cNvGraphicFramePr>
          <p:nvPr>
            <p:extLst/>
          </p:nvPr>
        </p:nvGraphicFramePr>
        <p:xfrm>
          <a:off x="4740275" y="4156076"/>
          <a:ext cx="1436688" cy="487363"/>
        </p:xfrm>
        <a:graphic>
          <a:graphicData uri="http://schemas.openxmlformats.org/presentationml/2006/ole">
            <mc:AlternateContent xmlns:mc="http://schemas.openxmlformats.org/markup-compatibility/2006">
              <mc:Choice xmlns:v="urn:schemas-microsoft-com:vml" Requires="v">
                <p:oleObj spid="_x0000_s2123" name="方程式" r:id="rId6" imgW="672840" imgH="228600" progId="Equation.3">
                  <p:embed/>
                </p:oleObj>
              </mc:Choice>
              <mc:Fallback>
                <p:oleObj name="方程式" r:id="rId6" imgW="672840" imgH="228600" progId="Equation.3">
                  <p:embed/>
                  <p:pic>
                    <p:nvPicPr>
                      <p:cNvPr id="0" name=""/>
                      <p:cNvPicPr>
                        <a:picLocks noChangeAspect="1" noChangeArrowheads="1"/>
                      </p:cNvPicPr>
                      <p:nvPr/>
                    </p:nvPicPr>
                    <p:blipFill>
                      <a:blip r:embed="rId7"/>
                      <a:srcRect/>
                      <a:stretch>
                        <a:fillRect/>
                      </a:stretch>
                    </p:blipFill>
                    <p:spPr bwMode="auto">
                      <a:xfrm>
                        <a:off x="4740275" y="4156076"/>
                        <a:ext cx="1436688"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2"/>
          <p:cNvGraphicFramePr>
            <a:graphicFrameLocks noChangeAspect="1"/>
          </p:cNvGraphicFramePr>
          <p:nvPr>
            <p:extLst/>
          </p:nvPr>
        </p:nvGraphicFramePr>
        <p:xfrm>
          <a:off x="4754563" y="5022850"/>
          <a:ext cx="1409700" cy="514350"/>
        </p:xfrm>
        <a:graphic>
          <a:graphicData uri="http://schemas.openxmlformats.org/presentationml/2006/ole">
            <mc:AlternateContent xmlns:mc="http://schemas.openxmlformats.org/markup-compatibility/2006">
              <mc:Choice xmlns:v="urn:schemas-microsoft-com:vml" Requires="v">
                <p:oleObj spid="_x0000_s2124" name="方程式" r:id="rId8" imgW="660240" imgH="241200" progId="Equation.3">
                  <p:embed/>
                </p:oleObj>
              </mc:Choice>
              <mc:Fallback>
                <p:oleObj name="方程式" r:id="rId8" imgW="660240" imgH="241200" progId="Equation.3">
                  <p:embed/>
                  <p:pic>
                    <p:nvPicPr>
                      <p:cNvPr id="0" name=""/>
                      <p:cNvPicPr>
                        <a:picLocks noChangeAspect="1" noChangeArrowheads="1"/>
                      </p:cNvPicPr>
                      <p:nvPr/>
                    </p:nvPicPr>
                    <p:blipFill>
                      <a:blip r:embed="rId9"/>
                      <a:srcRect/>
                      <a:stretch>
                        <a:fillRect/>
                      </a:stretch>
                    </p:blipFill>
                    <p:spPr bwMode="auto">
                      <a:xfrm>
                        <a:off x="4754563" y="5022850"/>
                        <a:ext cx="14097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0" name="直線單箭頭接點 49"/>
          <p:cNvCxnSpPr/>
          <p:nvPr/>
        </p:nvCxnSpPr>
        <p:spPr>
          <a:xfrm>
            <a:off x="2212760" y="4414080"/>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212760" y="5300006"/>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a:off x="2212760" y="3526101"/>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橢圓 52"/>
          <p:cNvSpPr/>
          <p:nvPr/>
        </p:nvSpPr>
        <p:spPr>
          <a:xfrm>
            <a:off x="2846853" y="3228558"/>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prstClr val="white"/>
              </a:solidFill>
            </a:endParaRPr>
          </a:p>
        </p:txBody>
      </p:sp>
      <p:sp>
        <p:nvSpPr>
          <p:cNvPr id="54" name="橢圓 53"/>
          <p:cNvSpPr/>
          <p:nvPr/>
        </p:nvSpPr>
        <p:spPr>
          <a:xfrm>
            <a:off x="2846853" y="4116537"/>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prstClr val="white"/>
              </a:solidFill>
            </a:endParaRPr>
          </a:p>
        </p:txBody>
      </p:sp>
      <p:sp>
        <p:nvSpPr>
          <p:cNvPr id="55" name="橢圓 54"/>
          <p:cNvSpPr/>
          <p:nvPr/>
        </p:nvSpPr>
        <p:spPr>
          <a:xfrm>
            <a:off x="2846853" y="5002463"/>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prstClr val="white"/>
              </a:solidFill>
            </a:endParaRPr>
          </a:p>
        </p:txBody>
      </p:sp>
      <p:graphicFrame>
        <p:nvGraphicFramePr>
          <p:cNvPr id="56" name="Object 12"/>
          <p:cNvGraphicFramePr>
            <a:graphicFrameLocks noChangeAspect="1"/>
          </p:cNvGraphicFramePr>
          <p:nvPr>
            <p:extLst/>
          </p:nvPr>
        </p:nvGraphicFramePr>
        <p:xfrm>
          <a:off x="1887539" y="3267076"/>
          <a:ext cx="352425" cy="487363"/>
        </p:xfrm>
        <a:graphic>
          <a:graphicData uri="http://schemas.openxmlformats.org/presentationml/2006/ole">
            <mc:AlternateContent xmlns:mc="http://schemas.openxmlformats.org/markup-compatibility/2006">
              <mc:Choice xmlns:v="urn:schemas-microsoft-com:vml" Requires="v">
                <p:oleObj spid="_x0000_s2125" name="方程式" r:id="rId10" imgW="164880" imgH="228600" progId="Equation.3">
                  <p:embed/>
                </p:oleObj>
              </mc:Choice>
              <mc:Fallback>
                <p:oleObj name="方程式" r:id="rId10" imgW="164880" imgH="228600" progId="Equation.3">
                  <p:embed/>
                  <p:pic>
                    <p:nvPicPr>
                      <p:cNvPr id="0" name=""/>
                      <p:cNvPicPr>
                        <a:picLocks noChangeAspect="1" noChangeArrowheads="1"/>
                      </p:cNvPicPr>
                      <p:nvPr/>
                    </p:nvPicPr>
                    <p:blipFill>
                      <a:blip r:embed="rId11"/>
                      <a:srcRect/>
                      <a:stretch>
                        <a:fillRect/>
                      </a:stretch>
                    </p:blipFill>
                    <p:spPr bwMode="auto">
                      <a:xfrm>
                        <a:off x="1887539" y="3267076"/>
                        <a:ext cx="3524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12"/>
          <p:cNvGraphicFramePr>
            <a:graphicFrameLocks noChangeAspect="1"/>
          </p:cNvGraphicFramePr>
          <p:nvPr>
            <p:extLst/>
          </p:nvPr>
        </p:nvGraphicFramePr>
        <p:xfrm>
          <a:off x="1852614" y="4154488"/>
          <a:ext cx="352425" cy="487362"/>
        </p:xfrm>
        <a:graphic>
          <a:graphicData uri="http://schemas.openxmlformats.org/presentationml/2006/ole">
            <mc:AlternateContent xmlns:mc="http://schemas.openxmlformats.org/markup-compatibility/2006">
              <mc:Choice xmlns:v="urn:schemas-microsoft-com:vml" Requires="v">
                <p:oleObj spid="_x0000_s2126" name="方程式" r:id="rId12" imgW="164880" imgH="228600" progId="Equation.3">
                  <p:embed/>
                </p:oleObj>
              </mc:Choice>
              <mc:Fallback>
                <p:oleObj name="方程式" r:id="rId12" imgW="164880" imgH="228600" progId="Equation.3">
                  <p:embed/>
                  <p:pic>
                    <p:nvPicPr>
                      <p:cNvPr id="0" name=""/>
                      <p:cNvPicPr>
                        <a:picLocks noChangeAspect="1" noChangeArrowheads="1"/>
                      </p:cNvPicPr>
                      <p:nvPr/>
                    </p:nvPicPr>
                    <p:blipFill>
                      <a:blip r:embed="rId13"/>
                      <a:srcRect/>
                      <a:stretch>
                        <a:fillRect/>
                      </a:stretch>
                    </p:blipFill>
                    <p:spPr bwMode="auto">
                      <a:xfrm>
                        <a:off x="1852614" y="4154488"/>
                        <a:ext cx="35242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12"/>
          <p:cNvGraphicFramePr>
            <a:graphicFrameLocks noChangeAspect="1"/>
          </p:cNvGraphicFramePr>
          <p:nvPr>
            <p:extLst/>
          </p:nvPr>
        </p:nvGraphicFramePr>
        <p:xfrm>
          <a:off x="1885951" y="5002213"/>
          <a:ext cx="352425" cy="514350"/>
        </p:xfrm>
        <a:graphic>
          <a:graphicData uri="http://schemas.openxmlformats.org/presentationml/2006/ole">
            <mc:AlternateContent xmlns:mc="http://schemas.openxmlformats.org/markup-compatibility/2006">
              <mc:Choice xmlns:v="urn:schemas-microsoft-com:vml" Requires="v">
                <p:oleObj spid="_x0000_s2127" name="方程式" r:id="rId14" imgW="164880" imgH="241200" progId="Equation.3">
                  <p:embed/>
                </p:oleObj>
              </mc:Choice>
              <mc:Fallback>
                <p:oleObj name="方程式" r:id="rId14" imgW="164880" imgH="241200" progId="Equation.3">
                  <p:embed/>
                  <p:pic>
                    <p:nvPicPr>
                      <p:cNvPr id="0" name=""/>
                      <p:cNvPicPr>
                        <a:picLocks noChangeAspect="1" noChangeArrowheads="1"/>
                      </p:cNvPicPr>
                      <p:nvPr/>
                    </p:nvPicPr>
                    <p:blipFill>
                      <a:blip r:embed="rId15"/>
                      <a:srcRect/>
                      <a:stretch>
                        <a:fillRect/>
                      </a:stretch>
                    </p:blipFill>
                    <p:spPr bwMode="auto">
                      <a:xfrm>
                        <a:off x="1885951" y="5002213"/>
                        <a:ext cx="3524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12"/>
          <p:cNvGraphicFramePr>
            <a:graphicFrameLocks noChangeAspect="1"/>
          </p:cNvGraphicFramePr>
          <p:nvPr>
            <p:extLst/>
          </p:nvPr>
        </p:nvGraphicFramePr>
        <p:xfrm>
          <a:off x="2992438" y="3395663"/>
          <a:ext cx="323850" cy="298450"/>
        </p:xfrm>
        <a:graphic>
          <a:graphicData uri="http://schemas.openxmlformats.org/presentationml/2006/ole">
            <mc:AlternateContent xmlns:mc="http://schemas.openxmlformats.org/markup-compatibility/2006">
              <mc:Choice xmlns:v="urn:schemas-microsoft-com:vml" Requires="v">
                <p:oleObj spid="_x0000_s2128" name="方程式" r:id="rId16" imgW="152280" imgH="139680" progId="Equation.3">
                  <p:embed/>
                </p:oleObj>
              </mc:Choice>
              <mc:Fallback>
                <p:oleObj name="方程式" r:id="rId16" imgW="152280" imgH="139680" progId="Equation.3">
                  <p:embed/>
                  <p:pic>
                    <p:nvPicPr>
                      <p:cNvPr id="0" name=""/>
                      <p:cNvPicPr>
                        <a:picLocks noChangeAspect="1" noChangeArrowheads="1"/>
                      </p:cNvPicPr>
                      <p:nvPr/>
                    </p:nvPicPr>
                    <p:blipFill>
                      <a:blip r:embed="rId17"/>
                      <a:srcRect/>
                      <a:stretch>
                        <a:fillRect/>
                      </a:stretch>
                    </p:blipFill>
                    <p:spPr bwMode="auto">
                      <a:xfrm>
                        <a:off x="2992438" y="3395663"/>
                        <a:ext cx="32385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12"/>
          <p:cNvGraphicFramePr>
            <a:graphicFrameLocks noChangeAspect="1"/>
          </p:cNvGraphicFramePr>
          <p:nvPr>
            <p:extLst/>
          </p:nvPr>
        </p:nvGraphicFramePr>
        <p:xfrm>
          <a:off x="2981325" y="4286250"/>
          <a:ext cx="325438" cy="298450"/>
        </p:xfrm>
        <a:graphic>
          <a:graphicData uri="http://schemas.openxmlformats.org/presentationml/2006/ole">
            <mc:AlternateContent xmlns:mc="http://schemas.openxmlformats.org/markup-compatibility/2006">
              <mc:Choice xmlns:v="urn:schemas-microsoft-com:vml" Requires="v">
                <p:oleObj spid="_x0000_s2129" name="方程式" r:id="rId18" imgW="152280" imgH="139680" progId="Equation.3">
                  <p:embed/>
                </p:oleObj>
              </mc:Choice>
              <mc:Fallback>
                <p:oleObj name="方程式" r:id="rId18" imgW="152280" imgH="139680" progId="Equation.3">
                  <p:embed/>
                  <p:pic>
                    <p:nvPicPr>
                      <p:cNvPr id="0" name=""/>
                      <p:cNvPicPr>
                        <a:picLocks noChangeAspect="1" noChangeArrowheads="1"/>
                      </p:cNvPicPr>
                      <p:nvPr/>
                    </p:nvPicPr>
                    <p:blipFill>
                      <a:blip r:embed="rId19"/>
                      <a:srcRect/>
                      <a:stretch>
                        <a:fillRect/>
                      </a:stretch>
                    </p:blipFill>
                    <p:spPr bwMode="auto">
                      <a:xfrm>
                        <a:off x="2981325" y="4286250"/>
                        <a:ext cx="325438"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12"/>
          <p:cNvGraphicFramePr>
            <a:graphicFrameLocks noChangeAspect="1"/>
          </p:cNvGraphicFramePr>
          <p:nvPr>
            <p:extLst/>
          </p:nvPr>
        </p:nvGraphicFramePr>
        <p:xfrm>
          <a:off x="3013076" y="5159375"/>
          <a:ext cx="327025" cy="298450"/>
        </p:xfrm>
        <a:graphic>
          <a:graphicData uri="http://schemas.openxmlformats.org/presentationml/2006/ole">
            <mc:AlternateContent xmlns:mc="http://schemas.openxmlformats.org/markup-compatibility/2006">
              <mc:Choice xmlns:v="urn:schemas-microsoft-com:vml" Requires="v">
                <p:oleObj spid="_x0000_s2130" name="方程式" r:id="rId20" imgW="152280" imgH="139680" progId="Equation.3">
                  <p:embed/>
                </p:oleObj>
              </mc:Choice>
              <mc:Fallback>
                <p:oleObj name="方程式" r:id="rId20" imgW="152280" imgH="139680" progId="Equation.3">
                  <p:embed/>
                  <p:pic>
                    <p:nvPicPr>
                      <p:cNvPr id="0" name=""/>
                      <p:cNvPicPr>
                        <a:picLocks noChangeAspect="1" noChangeArrowheads="1"/>
                      </p:cNvPicPr>
                      <p:nvPr/>
                    </p:nvPicPr>
                    <p:blipFill>
                      <a:blip r:embed="rId21"/>
                      <a:srcRect/>
                      <a:stretch>
                        <a:fillRect/>
                      </a:stretch>
                    </p:blipFill>
                    <p:spPr bwMode="auto">
                      <a:xfrm>
                        <a:off x="3013076" y="5159375"/>
                        <a:ext cx="32702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文字方塊 22"/>
          <p:cNvSpPr txBox="1"/>
          <p:nvPr/>
        </p:nvSpPr>
        <p:spPr>
          <a:xfrm>
            <a:off x="6657420" y="3601400"/>
            <a:ext cx="3381931" cy="830997"/>
          </a:xfrm>
          <a:prstGeom prst="rect">
            <a:avLst/>
          </a:prstGeom>
          <a:noFill/>
        </p:spPr>
        <p:txBody>
          <a:bodyPr wrap="square" rtlCol="0">
            <a:spAutoFit/>
          </a:bodyPr>
          <a:lstStyle/>
          <a:p>
            <a:r>
              <a:rPr lang="en-US" altLang="zh-TW" sz="2400" dirty="0">
                <a:solidFill>
                  <a:prstClr val="black"/>
                </a:solidFill>
              </a:rPr>
              <a:t>In general, the output of network can be any value.</a:t>
            </a:r>
            <a:endParaRPr lang="zh-TW" altLang="en-US" sz="2400" dirty="0">
              <a:solidFill>
                <a:prstClr val="black"/>
              </a:solidFill>
            </a:endParaRPr>
          </a:p>
        </p:txBody>
      </p:sp>
      <p:sp>
        <p:nvSpPr>
          <p:cNvPr id="24" name="文字方塊 23"/>
          <p:cNvSpPr txBox="1"/>
          <p:nvPr/>
        </p:nvSpPr>
        <p:spPr>
          <a:xfrm>
            <a:off x="6657420" y="4711624"/>
            <a:ext cx="3728961" cy="461665"/>
          </a:xfrm>
          <a:prstGeom prst="rect">
            <a:avLst/>
          </a:prstGeom>
          <a:noFill/>
        </p:spPr>
        <p:txBody>
          <a:bodyPr wrap="square" rtlCol="0">
            <a:spAutoFit/>
          </a:bodyPr>
          <a:lstStyle/>
          <a:p>
            <a:r>
              <a:rPr lang="en-US" altLang="zh-TW" sz="2400" dirty="0">
                <a:solidFill>
                  <a:prstClr val="black"/>
                </a:solidFill>
              </a:rPr>
              <a:t>May not be easy to interpret </a:t>
            </a:r>
            <a:endParaRPr lang="zh-TW" altLang="en-US" sz="2400" dirty="0">
              <a:solidFill>
                <a:prstClr val="black"/>
              </a:solidFill>
            </a:endParaRPr>
          </a:p>
        </p:txBody>
      </p:sp>
    </p:spTree>
    <p:extLst>
      <p:ext uri="{BB962C8B-B14F-4D97-AF65-F5344CB8AC3E}">
        <p14:creationId xmlns:p14="http://schemas.microsoft.com/office/powerpoint/2010/main" val="313014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20848" y="3041686"/>
            <a:ext cx="5556352" cy="35242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cxnSp>
        <p:nvCxnSpPr>
          <p:cNvPr id="12" name="直線單箭頭接點 11"/>
          <p:cNvCxnSpPr/>
          <p:nvPr/>
        </p:nvCxnSpPr>
        <p:spPr>
          <a:xfrm>
            <a:off x="2212760" y="4414080"/>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2212760" y="5300006"/>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2212760" y="3526101"/>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dirty="0" err="1">
                <a:solidFill>
                  <a:srgbClr val="FF0000"/>
                </a:solidFill>
              </a:rPr>
              <a:t>Softmax</a:t>
            </a:r>
            <a:r>
              <a:rPr lang="en-US" dirty="0">
                <a:solidFill>
                  <a:srgbClr val="FF0000"/>
                </a:solidFill>
              </a:rPr>
              <a:t> in the output </a:t>
            </a:r>
            <a:r>
              <a:rPr lang="en-US" dirty="0" smtClean="0">
                <a:solidFill>
                  <a:srgbClr val="FF0000"/>
                </a:solidFill>
              </a:rPr>
              <a:t>layer (Cont..)</a:t>
            </a:r>
            <a:endParaRPr lang="zh-TW" altLang="en-US" dirty="0"/>
          </a:p>
        </p:txBody>
      </p:sp>
      <p:sp>
        <p:nvSpPr>
          <p:cNvPr id="3" name="內容版面配置區 2"/>
          <p:cNvSpPr>
            <a:spLocks noGrp="1"/>
          </p:cNvSpPr>
          <p:nvPr>
            <p:ph idx="1"/>
          </p:nvPr>
        </p:nvSpPr>
        <p:spPr/>
        <p:txBody>
          <a:bodyPr/>
          <a:lstStyle/>
          <a:p>
            <a:r>
              <a:rPr lang="en-US" altLang="zh-TW" dirty="0" err="1" smtClean="0"/>
              <a:t>Softmax</a:t>
            </a:r>
            <a:r>
              <a:rPr lang="en-US" altLang="zh-TW" dirty="0" smtClean="0"/>
              <a:t> layer as the output layer</a:t>
            </a:r>
            <a:endParaRPr lang="zh-TW" altLang="en-US" dirty="0"/>
          </a:p>
        </p:txBody>
      </p:sp>
      <p:sp>
        <p:nvSpPr>
          <p:cNvPr id="7" name="橢圓 6"/>
          <p:cNvSpPr/>
          <p:nvPr/>
        </p:nvSpPr>
        <p:spPr>
          <a:xfrm>
            <a:off x="2846853" y="3228558"/>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prstClr val="white"/>
              </a:solidFill>
            </a:endParaRPr>
          </a:p>
        </p:txBody>
      </p:sp>
      <p:sp>
        <p:nvSpPr>
          <p:cNvPr id="8" name="橢圓 7"/>
          <p:cNvSpPr/>
          <p:nvPr/>
        </p:nvSpPr>
        <p:spPr>
          <a:xfrm>
            <a:off x="2846853" y="4116537"/>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prstClr val="white"/>
              </a:solidFill>
            </a:endParaRPr>
          </a:p>
        </p:txBody>
      </p:sp>
      <p:sp>
        <p:nvSpPr>
          <p:cNvPr id="9" name="橢圓 8"/>
          <p:cNvSpPr/>
          <p:nvPr/>
        </p:nvSpPr>
        <p:spPr>
          <a:xfrm>
            <a:off x="2846853" y="5002463"/>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prstClr val="white"/>
              </a:solidFill>
            </a:endParaRPr>
          </a:p>
        </p:txBody>
      </p:sp>
      <p:graphicFrame>
        <p:nvGraphicFramePr>
          <p:cNvPr id="14" name="Object 12"/>
          <p:cNvGraphicFramePr>
            <a:graphicFrameLocks noChangeAspect="1"/>
          </p:cNvGraphicFramePr>
          <p:nvPr>
            <p:extLst/>
          </p:nvPr>
        </p:nvGraphicFramePr>
        <p:xfrm>
          <a:off x="1887539" y="3267076"/>
          <a:ext cx="352425" cy="487363"/>
        </p:xfrm>
        <a:graphic>
          <a:graphicData uri="http://schemas.openxmlformats.org/presentationml/2006/ole">
            <mc:AlternateContent xmlns:mc="http://schemas.openxmlformats.org/markup-compatibility/2006">
              <mc:Choice xmlns:v="urn:schemas-microsoft-com:vml" Requires="v">
                <p:oleObj spid="_x0000_s3210" name="方程式" r:id="rId4" imgW="164880" imgH="228600" progId="Equation.3">
                  <p:embed/>
                </p:oleObj>
              </mc:Choice>
              <mc:Fallback>
                <p:oleObj name="方程式" r:id="rId4" imgW="164880" imgH="228600" progId="Equation.3">
                  <p:embed/>
                  <p:pic>
                    <p:nvPicPr>
                      <p:cNvPr id="0" name=""/>
                      <p:cNvPicPr>
                        <a:picLocks noChangeAspect="1" noChangeArrowheads="1"/>
                      </p:cNvPicPr>
                      <p:nvPr/>
                    </p:nvPicPr>
                    <p:blipFill>
                      <a:blip r:embed="rId5"/>
                      <a:srcRect/>
                      <a:stretch>
                        <a:fillRect/>
                      </a:stretch>
                    </p:blipFill>
                    <p:spPr bwMode="auto">
                      <a:xfrm>
                        <a:off x="1887539" y="3267076"/>
                        <a:ext cx="3524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p:cNvGraphicFramePr>
            <a:graphicFrameLocks noChangeAspect="1"/>
          </p:cNvGraphicFramePr>
          <p:nvPr>
            <p:extLst/>
          </p:nvPr>
        </p:nvGraphicFramePr>
        <p:xfrm>
          <a:off x="1852614" y="4154488"/>
          <a:ext cx="352425" cy="487362"/>
        </p:xfrm>
        <a:graphic>
          <a:graphicData uri="http://schemas.openxmlformats.org/presentationml/2006/ole">
            <mc:AlternateContent xmlns:mc="http://schemas.openxmlformats.org/markup-compatibility/2006">
              <mc:Choice xmlns:v="urn:schemas-microsoft-com:vml" Requires="v">
                <p:oleObj spid="_x0000_s3211" name="方程式" r:id="rId6" imgW="164880" imgH="228600" progId="Equation.3">
                  <p:embed/>
                </p:oleObj>
              </mc:Choice>
              <mc:Fallback>
                <p:oleObj name="方程式" r:id="rId6" imgW="164880" imgH="228600" progId="Equation.3">
                  <p:embed/>
                  <p:pic>
                    <p:nvPicPr>
                      <p:cNvPr id="0" name=""/>
                      <p:cNvPicPr>
                        <a:picLocks noChangeAspect="1" noChangeArrowheads="1"/>
                      </p:cNvPicPr>
                      <p:nvPr/>
                    </p:nvPicPr>
                    <p:blipFill>
                      <a:blip r:embed="rId7"/>
                      <a:srcRect/>
                      <a:stretch>
                        <a:fillRect/>
                      </a:stretch>
                    </p:blipFill>
                    <p:spPr bwMode="auto">
                      <a:xfrm>
                        <a:off x="1852614" y="4154488"/>
                        <a:ext cx="35242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extLst/>
          </p:nvPr>
        </p:nvGraphicFramePr>
        <p:xfrm>
          <a:off x="1885951" y="5002213"/>
          <a:ext cx="352425" cy="514350"/>
        </p:xfrm>
        <a:graphic>
          <a:graphicData uri="http://schemas.openxmlformats.org/presentationml/2006/ole">
            <mc:AlternateContent xmlns:mc="http://schemas.openxmlformats.org/markup-compatibility/2006">
              <mc:Choice xmlns:v="urn:schemas-microsoft-com:vml" Requires="v">
                <p:oleObj spid="_x0000_s3212" name="方程式" r:id="rId8" imgW="164880" imgH="241200" progId="Equation.3">
                  <p:embed/>
                </p:oleObj>
              </mc:Choice>
              <mc:Fallback>
                <p:oleObj name="方程式" r:id="rId8" imgW="164880" imgH="241200" progId="Equation.3">
                  <p:embed/>
                  <p:pic>
                    <p:nvPicPr>
                      <p:cNvPr id="0" name=""/>
                      <p:cNvPicPr>
                        <a:picLocks noChangeAspect="1" noChangeArrowheads="1"/>
                      </p:cNvPicPr>
                      <p:nvPr/>
                    </p:nvPicPr>
                    <p:blipFill>
                      <a:blip r:embed="rId9"/>
                      <a:srcRect/>
                      <a:stretch>
                        <a:fillRect/>
                      </a:stretch>
                    </p:blipFill>
                    <p:spPr bwMode="auto">
                      <a:xfrm>
                        <a:off x="1885951" y="5002213"/>
                        <a:ext cx="3524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字方塊 3"/>
          <p:cNvSpPr txBox="1"/>
          <p:nvPr/>
        </p:nvSpPr>
        <p:spPr>
          <a:xfrm>
            <a:off x="3608352" y="2455420"/>
            <a:ext cx="3614559" cy="461665"/>
          </a:xfrm>
          <a:prstGeom prst="rect">
            <a:avLst/>
          </a:prstGeom>
          <a:noFill/>
        </p:spPr>
        <p:txBody>
          <a:bodyPr wrap="square" rtlCol="0">
            <a:spAutoFit/>
          </a:bodyPr>
          <a:lstStyle/>
          <a:p>
            <a:pPr algn="ctr"/>
            <a:r>
              <a:rPr lang="en-US" altLang="zh-TW" sz="2400" b="1" i="1" u="sng" dirty="0" err="1">
                <a:solidFill>
                  <a:prstClr val="black"/>
                </a:solidFill>
              </a:rPr>
              <a:t>Softmax</a:t>
            </a:r>
            <a:r>
              <a:rPr lang="en-US" altLang="zh-TW" sz="2400" b="1" i="1" u="sng" dirty="0">
                <a:solidFill>
                  <a:prstClr val="black"/>
                </a:solidFill>
              </a:rPr>
              <a:t> Layer</a:t>
            </a:r>
            <a:endParaRPr lang="zh-TW" altLang="en-US" sz="2400" b="1" i="1" u="sng" dirty="0">
              <a:solidFill>
                <a:prstClr val="black"/>
              </a:solidFill>
            </a:endParaRPr>
          </a:p>
        </p:txBody>
      </p:sp>
      <p:graphicFrame>
        <p:nvGraphicFramePr>
          <p:cNvPr id="41" name="Object 12"/>
          <p:cNvGraphicFramePr>
            <a:graphicFrameLocks noChangeAspect="1"/>
          </p:cNvGraphicFramePr>
          <p:nvPr>
            <p:extLst/>
          </p:nvPr>
        </p:nvGraphicFramePr>
        <p:xfrm>
          <a:off x="3031910" y="3395699"/>
          <a:ext cx="242888" cy="298450"/>
        </p:xfrm>
        <a:graphic>
          <a:graphicData uri="http://schemas.openxmlformats.org/presentationml/2006/ole">
            <mc:AlternateContent xmlns:mc="http://schemas.openxmlformats.org/markup-compatibility/2006">
              <mc:Choice xmlns:v="urn:schemas-microsoft-com:vml" Requires="v">
                <p:oleObj spid="_x0000_s3213" name="方程式" r:id="rId10" imgW="114120" imgH="139680" progId="Equation.3">
                  <p:embed/>
                </p:oleObj>
              </mc:Choice>
              <mc:Fallback>
                <p:oleObj name="方程式" r:id="rId10" imgW="114120" imgH="139680" progId="Equation.3">
                  <p:embed/>
                  <p:pic>
                    <p:nvPicPr>
                      <p:cNvPr id="0" name=""/>
                      <p:cNvPicPr>
                        <a:picLocks noChangeAspect="1" noChangeArrowheads="1"/>
                      </p:cNvPicPr>
                      <p:nvPr/>
                    </p:nvPicPr>
                    <p:blipFill>
                      <a:blip r:embed="rId11"/>
                      <a:srcRect/>
                      <a:stretch>
                        <a:fillRect/>
                      </a:stretch>
                    </p:blipFill>
                    <p:spPr bwMode="auto">
                      <a:xfrm>
                        <a:off x="3031910" y="3395699"/>
                        <a:ext cx="242888"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2"/>
          <p:cNvGraphicFramePr>
            <a:graphicFrameLocks noChangeAspect="1"/>
          </p:cNvGraphicFramePr>
          <p:nvPr>
            <p:extLst/>
          </p:nvPr>
        </p:nvGraphicFramePr>
        <p:xfrm>
          <a:off x="3022386" y="4286286"/>
          <a:ext cx="244475" cy="298450"/>
        </p:xfrm>
        <a:graphic>
          <a:graphicData uri="http://schemas.openxmlformats.org/presentationml/2006/ole">
            <mc:AlternateContent xmlns:mc="http://schemas.openxmlformats.org/markup-compatibility/2006">
              <mc:Choice xmlns:v="urn:schemas-microsoft-com:vml" Requires="v">
                <p:oleObj spid="_x0000_s3214" name="方程式" r:id="rId12" imgW="114120" imgH="139680" progId="Equation.3">
                  <p:embed/>
                </p:oleObj>
              </mc:Choice>
              <mc:Fallback>
                <p:oleObj name="方程式" r:id="rId12" imgW="114120" imgH="139680" progId="Equation.3">
                  <p:embed/>
                  <p:pic>
                    <p:nvPicPr>
                      <p:cNvPr id="0" name=""/>
                      <p:cNvPicPr>
                        <a:picLocks noChangeAspect="1" noChangeArrowheads="1"/>
                      </p:cNvPicPr>
                      <p:nvPr/>
                    </p:nvPicPr>
                    <p:blipFill>
                      <a:blip r:embed="rId13"/>
                      <a:srcRect/>
                      <a:stretch>
                        <a:fillRect/>
                      </a:stretch>
                    </p:blipFill>
                    <p:spPr bwMode="auto">
                      <a:xfrm>
                        <a:off x="3022386" y="4286286"/>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12"/>
          <p:cNvGraphicFramePr>
            <a:graphicFrameLocks noChangeAspect="1"/>
          </p:cNvGraphicFramePr>
          <p:nvPr>
            <p:extLst/>
          </p:nvPr>
        </p:nvGraphicFramePr>
        <p:xfrm>
          <a:off x="3054136" y="5159411"/>
          <a:ext cx="244475" cy="298450"/>
        </p:xfrm>
        <a:graphic>
          <a:graphicData uri="http://schemas.openxmlformats.org/presentationml/2006/ole">
            <mc:AlternateContent xmlns:mc="http://schemas.openxmlformats.org/markup-compatibility/2006">
              <mc:Choice xmlns:v="urn:schemas-microsoft-com:vml" Requires="v">
                <p:oleObj spid="_x0000_s3215" name="方程式" r:id="rId14" imgW="114120" imgH="139680" progId="Equation.3">
                  <p:embed/>
                </p:oleObj>
              </mc:Choice>
              <mc:Fallback>
                <p:oleObj name="方程式" r:id="rId14" imgW="114120" imgH="139680" progId="Equation.3">
                  <p:embed/>
                  <p:pic>
                    <p:nvPicPr>
                      <p:cNvPr id="0" name=""/>
                      <p:cNvPicPr>
                        <a:picLocks noChangeAspect="1" noChangeArrowheads="1"/>
                      </p:cNvPicPr>
                      <p:nvPr/>
                    </p:nvPicPr>
                    <p:blipFill>
                      <a:blip r:embed="rId15"/>
                      <a:srcRect/>
                      <a:stretch>
                        <a:fillRect/>
                      </a:stretch>
                    </p:blipFill>
                    <p:spPr bwMode="auto">
                      <a:xfrm>
                        <a:off x="3054136" y="5159411"/>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4" name="直線單箭頭接點 43"/>
          <p:cNvCxnSpPr/>
          <p:nvPr/>
        </p:nvCxnSpPr>
        <p:spPr>
          <a:xfrm flipV="1">
            <a:off x="3441940" y="4414083"/>
            <a:ext cx="118291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441940" y="5300006"/>
            <a:ext cx="17353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441940" y="3526101"/>
            <a:ext cx="50437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nvPr>
        </p:nvGraphicFramePr>
        <p:xfrm>
          <a:off x="4011614" y="3186113"/>
          <a:ext cx="433387" cy="487362"/>
        </p:xfrm>
        <a:graphic>
          <a:graphicData uri="http://schemas.openxmlformats.org/presentationml/2006/ole">
            <mc:AlternateContent xmlns:mc="http://schemas.openxmlformats.org/markup-compatibility/2006">
              <mc:Choice xmlns:v="urn:schemas-microsoft-com:vml" Requires="v">
                <p:oleObj spid="_x0000_s3216" name="方程式" r:id="rId16" imgW="203040" imgH="228600" progId="Equation.3">
                  <p:embed/>
                </p:oleObj>
              </mc:Choice>
              <mc:Fallback>
                <p:oleObj name="方程式" r:id="rId16" imgW="203040" imgH="228600" progId="Equation.3">
                  <p:embed/>
                  <p:pic>
                    <p:nvPicPr>
                      <p:cNvPr id="0" name=""/>
                      <p:cNvPicPr>
                        <a:picLocks noChangeAspect="1" noChangeArrowheads="1"/>
                      </p:cNvPicPr>
                      <p:nvPr/>
                    </p:nvPicPr>
                    <p:blipFill>
                      <a:blip r:embed="rId17"/>
                      <a:srcRect/>
                      <a:stretch>
                        <a:fillRect/>
                      </a:stretch>
                    </p:blipFill>
                    <p:spPr bwMode="auto">
                      <a:xfrm>
                        <a:off x="4011614" y="3186113"/>
                        <a:ext cx="4333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2"/>
          <p:cNvGraphicFramePr>
            <a:graphicFrameLocks noChangeAspect="1"/>
          </p:cNvGraphicFramePr>
          <p:nvPr>
            <p:extLst/>
          </p:nvPr>
        </p:nvGraphicFramePr>
        <p:xfrm>
          <a:off x="4729164" y="4127501"/>
          <a:ext cx="433387" cy="487363"/>
        </p:xfrm>
        <a:graphic>
          <a:graphicData uri="http://schemas.openxmlformats.org/presentationml/2006/ole">
            <mc:AlternateContent xmlns:mc="http://schemas.openxmlformats.org/markup-compatibility/2006">
              <mc:Choice xmlns:v="urn:schemas-microsoft-com:vml" Requires="v">
                <p:oleObj spid="_x0000_s3217" name="方程式" r:id="rId18" imgW="203040" imgH="228600" progId="Equation.3">
                  <p:embed/>
                </p:oleObj>
              </mc:Choice>
              <mc:Fallback>
                <p:oleObj name="方程式" r:id="rId18" imgW="203040" imgH="228600" progId="Equation.3">
                  <p:embed/>
                  <p:pic>
                    <p:nvPicPr>
                      <p:cNvPr id="0" name=""/>
                      <p:cNvPicPr>
                        <a:picLocks noChangeAspect="1" noChangeArrowheads="1"/>
                      </p:cNvPicPr>
                      <p:nvPr/>
                    </p:nvPicPr>
                    <p:blipFill>
                      <a:blip r:embed="rId19"/>
                      <a:srcRect/>
                      <a:stretch>
                        <a:fillRect/>
                      </a:stretch>
                    </p:blipFill>
                    <p:spPr bwMode="auto">
                      <a:xfrm>
                        <a:off x="4729164" y="4127501"/>
                        <a:ext cx="433387"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2"/>
          <p:cNvGraphicFramePr>
            <a:graphicFrameLocks noChangeAspect="1"/>
          </p:cNvGraphicFramePr>
          <p:nvPr>
            <p:extLst/>
          </p:nvPr>
        </p:nvGraphicFramePr>
        <p:xfrm>
          <a:off x="5272089" y="5011738"/>
          <a:ext cx="433387" cy="487362"/>
        </p:xfrm>
        <a:graphic>
          <a:graphicData uri="http://schemas.openxmlformats.org/presentationml/2006/ole">
            <mc:AlternateContent xmlns:mc="http://schemas.openxmlformats.org/markup-compatibility/2006">
              <mc:Choice xmlns:v="urn:schemas-microsoft-com:vml" Requires="v">
                <p:oleObj spid="_x0000_s3218" name="方程式" r:id="rId20" imgW="203040" imgH="228600" progId="Equation.3">
                  <p:embed/>
                </p:oleObj>
              </mc:Choice>
              <mc:Fallback>
                <p:oleObj name="方程式" r:id="rId20" imgW="203040" imgH="228600" progId="Equation.3">
                  <p:embed/>
                  <p:pic>
                    <p:nvPicPr>
                      <p:cNvPr id="0" name=""/>
                      <p:cNvPicPr>
                        <a:picLocks noChangeAspect="1" noChangeArrowheads="1"/>
                      </p:cNvPicPr>
                      <p:nvPr/>
                    </p:nvPicPr>
                    <p:blipFill>
                      <a:blip r:embed="rId21"/>
                      <a:srcRect/>
                      <a:stretch>
                        <a:fillRect/>
                      </a:stretch>
                    </p:blipFill>
                    <p:spPr bwMode="auto">
                      <a:xfrm>
                        <a:off x="5272089" y="5011738"/>
                        <a:ext cx="4333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群組 26"/>
          <p:cNvGrpSpPr/>
          <p:nvPr/>
        </p:nvGrpSpPr>
        <p:grpSpPr>
          <a:xfrm>
            <a:off x="4579804" y="5833132"/>
            <a:ext cx="520319" cy="520319"/>
            <a:chOff x="3342651" y="3507082"/>
            <a:chExt cx="520319" cy="520319"/>
          </a:xfrm>
        </p:grpSpPr>
        <p:sp>
          <p:nvSpPr>
            <p:cNvPr id="28" name="矩形 2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solidFill>
                  <a:prstClr val="black"/>
                </a:solidFill>
              </a:endParaRPr>
            </a:p>
          </p:txBody>
        </p:sp>
        <p:graphicFrame>
          <p:nvGraphicFramePr>
            <p:cNvPr id="29"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219" name="方程式" r:id="rId22" imgW="139680" imgH="139680" progId="Equation.3">
                    <p:embed/>
                  </p:oleObj>
                </mc:Choice>
                <mc:Fallback>
                  <p:oleObj name="方程式" r:id="rId22" imgW="139680" imgH="139680" progId="Equation.3">
                    <p:embed/>
                    <p:pic>
                      <p:nvPicPr>
                        <p:cNvPr id="0" name=""/>
                        <p:cNvPicPr>
                          <a:picLocks noChangeAspect="1" noChangeArrowheads="1"/>
                        </p:cNvPicPr>
                        <p:nvPr/>
                      </p:nvPicPr>
                      <p:blipFill>
                        <a:blip r:embed="rId23"/>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35" name="Object 12"/>
          <p:cNvGraphicFramePr>
            <a:graphicFrameLocks noChangeAspect="1"/>
          </p:cNvGraphicFramePr>
          <p:nvPr>
            <p:extLst/>
          </p:nvPr>
        </p:nvGraphicFramePr>
        <p:xfrm>
          <a:off x="8510588" y="3065464"/>
          <a:ext cx="2032000" cy="947737"/>
        </p:xfrm>
        <a:graphic>
          <a:graphicData uri="http://schemas.openxmlformats.org/presentationml/2006/ole">
            <mc:AlternateContent xmlns:mc="http://schemas.openxmlformats.org/markup-compatibility/2006">
              <mc:Choice xmlns:v="urn:schemas-microsoft-com:vml" Requires="v">
                <p:oleObj spid="_x0000_s3220" name="方程式" r:id="rId24" imgW="952200" imgH="444240" progId="Equation.3">
                  <p:embed/>
                </p:oleObj>
              </mc:Choice>
              <mc:Fallback>
                <p:oleObj name="方程式" r:id="rId24" imgW="952200" imgH="444240" progId="Equation.3">
                  <p:embed/>
                  <p:pic>
                    <p:nvPicPr>
                      <p:cNvPr id="0" name=""/>
                      <p:cNvPicPr>
                        <a:picLocks noChangeAspect="1" noChangeArrowheads="1"/>
                      </p:cNvPicPr>
                      <p:nvPr/>
                    </p:nvPicPr>
                    <p:blipFill>
                      <a:blip r:embed="rId25"/>
                      <a:srcRect/>
                      <a:stretch>
                        <a:fillRect/>
                      </a:stretch>
                    </p:blipFill>
                    <p:spPr bwMode="auto">
                      <a:xfrm>
                        <a:off x="8510588" y="3065464"/>
                        <a:ext cx="203200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12"/>
          <p:cNvGraphicFramePr>
            <a:graphicFrameLocks noChangeAspect="1"/>
          </p:cNvGraphicFramePr>
          <p:nvPr>
            <p:extLst/>
          </p:nvPr>
        </p:nvGraphicFramePr>
        <p:xfrm>
          <a:off x="5160963" y="5624514"/>
          <a:ext cx="868362" cy="949325"/>
        </p:xfrm>
        <a:graphic>
          <a:graphicData uri="http://schemas.openxmlformats.org/presentationml/2006/ole">
            <mc:AlternateContent xmlns:mc="http://schemas.openxmlformats.org/markup-compatibility/2006">
              <mc:Choice xmlns:v="urn:schemas-microsoft-com:vml" Requires="v">
                <p:oleObj spid="_x0000_s3221" name="方程式" r:id="rId26" imgW="406080" imgH="444240" progId="Equation.3">
                  <p:embed/>
                </p:oleObj>
              </mc:Choice>
              <mc:Fallback>
                <p:oleObj name="方程式" r:id="rId26" imgW="406080" imgH="444240" progId="Equation.3">
                  <p:embed/>
                  <p:pic>
                    <p:nvPicPr>
                      <p:cNvPr id="0" name=""/>
                      <p:cNvPicPr>
                        <a:picLocks noChangeAspect="1" noChangeArrowheads="1"/>
                      </p:cNvPicPr>
                      <p:nvPr/>
                    </p:nvPicPr>
                    <p:blipFill>
                      <a:blip r:embed="rId27"/>
                      <a:srcRect/>
                      <a:stretch>
                        <a:fillRect/>
                      </a:stretch>
                    </p:blipFill>
                    <p:spPr bwMode="auto">
                      <a:xfrm>
                        <a:off x="5160963" y="5624514"/>
                        <a:ext cx="86836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群組 39"/>
          <p:cNvGrpSpPr/>
          <p:nvPr/>
        </p:nvGrpSpPr>
        <p:grpSpPr>
          <a:xfrm>
            <a:off x="6128782" y="3290495"/>
            <a:ext cx="520319" cy="520319"/>
            <a:chOff x="3342651" y="3507082"/>
            <a:chExt cx="520319" cy="520319"/>
          </a:xfrm>
        </p:grpSpPr>
        <p:sp>
          <p:nvSpPr>
            <p:cNvPr id="50" name="矩形 4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solidFill>
                  <a:prstClr val="black"/>
                </a:solidFill>
              </a:endParaRPr>
            </a:p>
          </p:txBody>
        </p:sp>
        <p:graphicFrame>
          <p:nvGraphicFramePr>
            <p:cNvPr id="51" name="Object 12"/>
            <p:cNvGraphicFramePr>
              <a:graphicFrameLocks noChangeAspect="1"/>
            </p:cNvGraphicFramePr>
            <p:nvPr>
              <p:extLst/>
            </p:nvPr>
          </p:nvGraphicFramePr>
          <p:xfrm>
            <a:off x="3452214" y="3562455"/>
            <a:ext cx="350837" cy="352425"/>
          </p:xfrm>
          <a:graphic>
            <a:graphicData uri="http://schemas.openxmlformats.org/presentationml/2006/ole">
              <mc:AlternateContent xmlns:mc="http://schemas.openxmlformats.org/markup-compatibility/2006">
                <mc:Choice xmlns:v="urn:schemas-microsoft-com:vml" Requires="v">
                  <p:oleObj spid="_x0000_s3222" name="方程式" r:id="rId28" imgW="126720" imgH="126720" progId="Equation.3">
                    <p:embed/>
                  </p:oleObj>
                </mc:Choice>
                <mc:Fallback>
                  <p:oleObj name="方程式" r:id="rId28" imgW="126720" imgH="126720" progId="Equation.3">
                    <p:embed/>
                    <p:pic>
                      <p:nvPicPr>
                        <p:cNvPr id="0" name=""/>
                        <p:cNvPicPr>
                          <a:picLocks noChangeAspect="1" noChangeArrowheads="1"/>
                        </p:cNvPicPr>
                        <p:nvPr/>
                      </p:nvPicPr>
                      <p:blipFill>
                        <a:blip r:embed="rId29"/>
                        <a:srcRect/>
                        <a:stretch>
                          <a:fillRect/>
                        </a:stretch>
                      </p:blipFill>
                      <p:spPr bwMode="auto">
                        <a:xfrm>
                          <a:off x="3452214" y="3562455"/>
                          <a:ext cx="350837" cy="352425"/>
                        </a:xfrm>
                        <a:prstGeom prst="rect">
                          <a:avLst/>
                        </a:prstGeom>
                        <a:noFill/>
                        <a:extLst/>
                      </p:spPr>
                    </p:pic>
                  </p:oleObj>
                </mc:Fallback>
              </mc:AlternateContent>
            </a:graphicData>
          </a:graphic>
        </p:graphicFrame>
      </p:grpSp>
      <p:grpSp>
        <p:nvGrpSpPr>
          <p:cNvPr id="52" name="群組 51"/>
          <p:cNvGrpSpPr/>
          <p:nvPr/>
        </p:nvGrpSpPr>
        <p:grpSpPr>
          <a:xfrm>
            <a:off x="6777395" y="4193275"/>
            <a:ext cx="520319" cy="520319"/>
            <a:chOff x="3342651" y="3507082"/>
            <a:chExt cx="520319" cy="520319"/>
          </a:xfrm>
        </p:grpSpPr>
        <p:sp>
          <p:nvSpPr>
            <p:cNvPr id="53" name="矩形 52"/>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solidFill>
                  <a:prstClr val="black"/>
                </a:solidFill>
              </a:endParaRPr>
            </a:p>
          </p:txBody>
        </p:sp>
        <p:graphicFrame>
          <p:nvGraphicFramePr>
            <p:cNvPr id="54" name="Object 12"/>
            <p:cNvGraphicFramePr>
              <a:graphicFrameLocks noChangeAspect="1"/>
            </p:cNvGraphicFramePr>
            <p:nvPr>
              <p:extLst/>
            </p:nvPr>
          </p:nvGraphicFramePr>
          <p:xfrm>
            <a:off x="3452978" y="3563248"/>
            <a:ext cx="349250" cy="352425"/>
          </p:xfrm>
          <a:graphic>
            <a:graphicData uri="http://schemas.openxmlformats.org/presentationml/2006/ole">
              <mc:AlternateContent xmlns:mc="http://schemas.openxmlformats.org/markup-compatibility/2006">
                <mc:Choice xmlns:v="urn:schemas-microsoft-com:vml" Requires="v">
                  <p:oleObj spid="_x0000_s3223" name="方程式" r:id="rId30" imgW="126720" imgH="126720" progId="Equation.3">
                    <p:embed/>
                  </p:oleObj>
                </mc:Choice>
                <mc:Fallback>
                  <p:oleObj name="方程式" r:id="rId30" imgW="126720" imgH="126720" progId="Equation.3">
                    <p:embed/>
                    <p:pic>
                      <p:nvPicPr>
                        <p:cNvPr id="0" name=""/>
                        <p:cNvPicPr>
                          <a:picLocks noChangeAspect="1" noChangeArrowheads="1"/>
                        </p:cNvPicPr>
                        <p:nvPr/>
                      </p:nvPicPr>
                      <p:blipFill>
                        <a:blip r:embed="rId31"/>
                        <a:srcRect/>
                        <a:stretch>
                          <a:fillRect/>
                        </a:stretch>
                      </p:blipFill>
                      <p:spPr bwMode="auto">
                        <a:xfrm>
                          <a:off x="3452978" y="3563248"/>
                          <a:ext cx="349250" cy="352425"/>
                        </a:xfrm>
                        <a:prstGeom prst="rect">
                          <a:avLst/>
                        </a:prstGeom>
                        <a:noFill/>
                        <a:extLst/>
                      </p:spPr>
                    </p:pic>
                  </p:oleObj>
                </mc:Fallback>
              </mc:AlternateContent>
            </a:graphicData>
          </a:graphic>
        </p:graphicFrame>
      </p:grpSp>
      <p:grpSp>
        <p:nvGrpSpPr>
          <p:cNvPr id="55" name="群組 54"/>
          <p:cNvGrpSpPr/>
          <p:nvPr/>
        </p:nvGrpSpPr>
        <p:grpSpPr>
          <a:xfrm>
            <a:off x="7433506" y="5095716"/>
            <a:ext cx="520319" cy="520319"/>
            <a:chOff x="3342651" y="3507082"/>
            <a:chExt cx="520319" cy="520319"/>
          </a:xfrm>
        </p:grpSpPr>
        <p:sp>
          <p:nvSpPr>
            <p:cNvPr id="56" name="矩形 55"/>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solidFill>
                  <a:prstClr val="black"/>
                </a:solidFill>
              </a:endParaRPr>
            </a:p>
          </p:txBody>
        </p:sp>
        <p:graphicFrame>
          <p:nvGraphicFramePr>
            <p:cNvPr id="57" name="Object 12"/>
            <p:cNvGraphicFramePr>
              <a:graphicFrameLocks noChangeAspect="1"/>
            </p:cNvGraphicFramePr>
            <p:nvPr>
              <p:extLst/>
            </p:nvPr>
          </p:nvGraphicFramePr>
          <p:xfrm>
            <a:off x="3452002" y="3562263"/>
            <a:ext cx="350837" cy="352425"/>
          </p:xfrm>
          <a:graphic>
            <a:graphicData uri="http://schemas.openxmlformats.org/presentationml/2006/ole">
              <mc:AlternateContent xmlns:mc="http://schemas.openxmlformats.org/markup-compatibility/2006">
                <mc:Choice xmlns:v="urn:schemas-microsoft-com:vml" Requires="v">
                  <p:oleObj spid="_x0000_s3224" name="方程式" r:id="rId32" imgW="126720" imgH="126720" progId="Equation.3">
                    <p:embed/>
                  </p:oleObj>
                </mc:Choice>
                <mc:Fallback>
                  <p:oleObj name="方程式" r:id="rId32" imgW="126720" imgH="126720" progId="Equation.3">
                    <p:embed/>
                    <p:pic>
                      <p:nvPicPr>
                        <p:cNvPr id="0" name=""/>
                        <p:cNvPicPr>
                          <a:picLocks noChangeAspect="1" noChangeArrowheads="1"/>
                        </p:cNvPicPr>
                        <p:nvPr/>
                      </p:nvPicPr>
                      <p:blipFill>
                        <a:blip r:embed="rId33"/>
                        <a:srcRect/>
                        <a:stretch>
                          <a:fillRect/>
                        </a:stretch>
                      </p:blipFill>
                      <p:spPr bwMode="auto">
                        <a:xfrm>
                          <a:off x="3452002" y="3562263"/>
                          <a:ext cx="350837" cy="352425"/>
                        </a:xfrm>
                        <a:prstGeom prst="rect">
                          <a:avLst/>
                        </a:prstGeom>
                        <a:noFill/>
                        <a:extLst/>
                      </p:spPr>
                    </p:pic>
                  </p:oleObj>
                </mc:Fallback>
              </mc:AlternateContent>
            </a:graphicData>
          </a:graphic>
        </p:graphicFrame>
      </p:grpSp>
      <p:cxnSp>
        <p:nvCxnSpPr>
          <p:cNvPr id="58" name="直線單箭頭接點 57"/>
          <p:cNvCxnSpPr/>
          <p:nvPr/>
        </p:nvCxnSpPr>
        <p:spPr>
          <a:xfrm>
            <a:off x="3627903" y="3545151"/>
            <a:ext cx="0" cy="2548140"/>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3627903" y="6074241"/>
            <a:ext cx="91167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3946310" y="4435512"/>
            <a:ext cx="0" cy="1666105"/>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4229558" y="5300007"/>
            <a:ext cx="0" cy="777875"/>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a:off x="4523139" y="3519094"/>
            <a:ext cx="16056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a:off x="5177302" y="4435511"/>
            <a:ext cx="16000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6659521" y="3525874"/>
            <a:ext cx="175588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a:off x="7339741" y="4435511"/>
            <a:ext cx="107566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7934691" y="5288177"/>
            <a:ext cx="48071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6413762" y="3825245"/>
            <a:ext cx="0" cy="2239489"/>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7037553" y="4687346"/>
            <a:ext cx="0" cy="1414271"/>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7680090" y="5575576"/>
            <a:ext cx="0" cy="526041"/>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a:off x="5988198" y="6074241"/>
            <a:ext cx="1710943" cy="0"/>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endCxn id="56" idx="1"/>
          </p:cNvCxnSpPr>
          <p:nvPr/>
        </p:nvCxnSpPr>
        <p:spPr>
          <a:xfrm>
            <a:off x="5682585" y="5336675"/>
            <a:ext cx="1750921" cy="1920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2207976" y="3083153"/>
            <a:ext cx="493752" cy="461665"/>
          </a:xfrm>
          <a:prstGeom prst="rect">
            <a:avLst/>
          </a:prstGeom>
        </p:spPr>
        <p:txBody>
          <a:bodyPr wrap="square">
            <a:spAutoFit/>
          </a:bodyPr>
          <a:lstStyle/>
          <a:p>
            <a:r>
              <a:rPr lang="en-US" altLang="zh-TW" sz="2400" b="1" dirty="0">
                <a:solidFill>
                  <a:srgbClr val="FF0000"/>
                </a:solidFill>
              </a:rPr>
              <a:t>3</a:t>
            </a:r>
            <a:endParaRPr lang="zh-TW" altLang="en-US" sz="2400" b="1" dirty="0">
              <a:solidFill>
                <a:srgbClr val="FF0000"/>
              </a:solidFill>
            </a:endParaRPr>
          </a:p>
        </p:txBody>
      </p:sp>
      <p:sp>
        <p:nvSpPr>
          <p:cNvPr id="104" name="矩形 103"/>
          <p:cNvSpPr/>
          <p:nvPr/>
        </p:nvSpPr>
        <p:spPr>
          <a:xfrm>
            <a:off x="2207704" y="4873350"/>
            <a:ext cx="461193" cy="461665"/>
          </a:xfrm>
          <a:prstGeom prst="rect">
            <a:avLst/>
          </a:prstGeom>
        </p:spPr>
        <p:txBody>
          <a:bodyPr wrap="square">
            <a:spAutoFit/>
          </a:bodyPr>
          <a:lstStyle/>
          <a:p>
            <a:r>
              <a:rPr lang="en-US" altLang="zh-TW" sz="2400" b="1" dirty="0">
                <a:solidFill>
                  <a:srgbClr val="FF0000"/>
                </a:solidFill>
              </a:rPr>
              <a:t>-3</a:t>
            </a:r>
            <a:endParaRPr lang="zh-TW" altLang="en-US" sz="2400" b="1" dirty="0">
              <a:solidFill>
                <a:srgbClr val="FF0000"/>
              </a:solidFill>
            </a:endParaRPr>
          </a:p>
        </p:txBody>
      </p:sp>
      <p:sp>
        <p:nvSpPr>
          <p:cNvPr id="105" name="矩形 104"/>
          <p:cNvSpPr/>
          <p:nvPr/>
        </p:nvSpPr>
        <p:spPr>
          <a:xfrm>
            <a:off x="2191417" y="3999479"/>
            <a:ext cx="528324" cy="461665"/>
          </a:xfrm>
          <a:prstGeom prst="rect">
            <a:avLst/>
          </a:prstGeom>
        </p:spPr>
        <p:txBody>
          <a:bodyPr wrap="square">
            <a:spAutoFit/>
          </a:bodyPr>
          <a:lstStyle/>
          <a:p>
            <a:r>
              <a:rPr lang="en-US" altLang="zh-TW" sz="2400" b="1" dirty="0">
                <a:solidFill>
                  <a:srgbClr val="FF0000"/>
                </a:solidFill>
              </a:rPr>
              <a:t>1</a:t>
            </a:r>
            <a:endParaRPr lang="zh-TW" altLang="en-US" sz="2400" b="1" dirty="0">
              <a:solidFill>
                <a:srgbClr val="FF0000"/>
              </a:solidFill>
            </a:endParaRPr>
          </a:p>
        </p:txBody>
      </p:sp>
      <p:sp>
        <p:nvSpPr>
          <p:cNvPr id="106" name="矩形 105"/>
          <p:cNvSpPr/>
          <p:nvPr/>
        </p:nvSpPr>
        <p:spPr>
          <a:xfrm>
            <a:off x="5085227" y="4030728"/>
            <a:ext cx="665082" cy="461665"/>
          </a:xfrm>
          <a:prstGeom prst="rect">
            <a:avLst/>
          </a:prstGeom>
        </p:spPr>
        <p:txBody>
          <a:bodyPr wrap="square">
            <a:spAutoFit/>
          </a:bodyPr>
          <a:lstStyle/>
          <a:p>
            <a:r>
              <a:rPr lang="en-US" altLang="zh-TW" sz="2400" b="1" dirty="0">
                <a:solidFill>
                  <a:srgbClr val="FF0000"/>
                </a:solidFill>
                <a:latin typeface="Calibri Light" panose="020F0302020204030204"/>
              </a:rPr>
              <a:t>2.7</a:t>
            </a:r>
            <a:endParaRPr lang="zh-TW" altLang="en-US" sz="2400" b="1" dirty="0">
              <a:solidFill>
                <a:srgbClr val="FF0000"/>
              </a:solidFill>
              <a:latin typeface="Calibri Light" panose="020F0302020204030204"/>
            </a:endParaRPr>
          </a:p>
        </p:txBody>
      </p:sp>
      <p:sp>
        <p:nvSpPr>
          <p:cNvPr id="107" name="矩形 106"/>
          <p:cNvSpPr/>
          <p:nvPr/>
        </p:nvSpPr>
        <p:spPr>
          <a:xfrm>
            <a:off x="4488738" y="3091373"/>
            <a:ext cx="492443" cy="461665"/>
          </a:xfrm>
          <a:prstGeom prst="rect">
            <a:avLst/>
          </a:prstGeom>
        </p:spPr>
        <p:txBody>
          <a:bodyPr wrap="none">
            <a:spAutoFit/>
          </a:bodyPr>
          <a:lstStyle/>
          <a:p>
            <a:r>
              <a:rPr lang="en-US" altLang="zh-TW" sz="2400" b="1" dirty="0">
                <a:solidFill>
                  <a:srgbClr val="FF0000"/>
                </a:solidFill>
                <a:latin typeface="Calibri Light" panose="020F0302020204030204"/>
              </a:rPr>
              <a:t>20</a:t>
            </a:r>
            <a:endParaRPr lang="zh-TW" altLang="en-US" sz="2400" b="1" dirty="0">
              <a:solidFill>
                <a:srgbClr val="FF0000"/>
              </a:solidFill>
              <a:latin typeface="Calibri Light" panose="020F0302020204030204"/>
            </a:endParaRPr>
          </a:p>
        </p:txBody>
      </p:sp>
      <p:sp>
        <p:nvSpPr>
          <p:cNvPr id="108" name="矩形 107"/>
          <p:cNvSpPr/>
          <p:nvPr/>
        </p:nvSpPr>
        <p:spPr>
          <a:xfrm>
            <a:off x="5628192" y="4844656"/>
            <a:ext cx="1036480" cy="461665"/>
          </a:xfrm>
          <a:prstGeom prst="rect">
            <a:avLst/>
          </a:prstGeom>
        </p:spPr>
        <p:txBody>
          <a:bodyPr wrap="square">
            <a:spAutoFit/>
          </a:bodyPr>
          <a:lstStyle/>
          <a:p>
            <a:r>
              <a:rPr lang="en-US" altLang="zh-TW" sz="2400" b="1" dirty="0">
                <a:solidFill>
                  <a:srgbClr val="FF0000"/>
                </a:solidFill>
                <a:latin typeface="Calibri Light" panose="020F0302020204030204"/>
              </a:rPr>
              <a:t>0.05</a:t>
            </a:r>
            <a:endParaRPr lang="zh-TW" altLang="en-US" sz="2400" b="1" dirty="0">
              <a:solidFill>
                <a:srgbClr val="FF0000"/>
              </a:solidFill>
              <a:latin typeface="Calibri Light" panose="020F0302020204030204"/>
            </a:endParaRPr>
          </a:p>
        </p:txBody>
      </p:sp>
      <p:sp>
        <p:nvSpPr>
          <p:cNvPr id="109" name="矩形 108"/>
          <p:cNvSpPr/>
          <p:nvPr/>
        </p:nvSpPr>
        <p:spPr>
          <a:xfrm>
            <a:off x="8074147" y="3036239"/>
            <a:ext cx="723275" cy="461665"/>
          </a:xfrm>
          <a:prstGeom prst="rect">
            <a:avLst/>
          </a:prstGeom>
        </p:spPr>
        <p:txBody>
          <a:bodyPr wrap="none">
            <a:spAutoFit/>
          </a:bodyPr>
          <a:lstStyle/>
          <a:p>
            <a:r>
              <a:rPr lang="en-US" altLang="zh-TW" sz="2400" b="1" dirty="0">
                <a:solidFill>
                  <a:srgbClr val="FF0000"/>
                </a:solidFill>
                <a:latin typeface="times" panose="02020603050405020304" pitchFamily="18" charset="0"/>
              </a:rPr>
              <a:t>0.88</a:t>
            </a:r>
            <a:endParaRPr lang="zh-TW" altLang="en-US" sz="2400" b="1" dirty="0">
              <a:solidFill>
                <a:srgbClr val="FF0000"/>
              </a:solidFill>
            </a:endParaRPr>
          </a:p>
        </p:txBody>
      </p:sp>
      <p:sp>
        <p:nvSpPr>
          <p:cNvPr id="110" name="矩形 109"/>
          <p:cNvSpPr/>
          <p:nvPr/>
        </p:nvSpPr>
        <p:spPr>
          <a:xfrm>
            <a:off x="8097942" y="3922106"/>
            <a:ext cx="723275" cy="461665"/>
          </a:xfrm>
          <a:prstGeom prst="rect">
            <a:avLst/>
          </a:prstGeom>
        </p:spPr>
        <p:txBody>
          <a:bodyPr wrap="none">
            <a:spAutoFit/>
          </a:bodyPr>
          <a:lstStyle/>
          <a:p>
            <a:r>
              <a:rPr lang="en-US" altLang="zh-TW" sz="2400" b="1" dirty="0">
                <a:solidFill>
                  <a:srgbClr val="FF0000"/>
                </a:solidFill>
                <a:latin typeface="times" panose="02020603050405020304" pitchFamily="18" charset="0"/>
              </a:rPr>
              <a:t>0.12</a:t>
            </a:r>
            <a:endParaRPr lang="zh-TW" altLang="en-US" sz="2400" b="1" dirty="0">
              <a:solidFill>
                <a:srgbClr val="FF0000"/>
              </a:solidFill>
            </a:endParaRPr>
          </a:p>
        </p:txBody>
      </p:sp>
      <p:sp>
        <p:nvSpPr>
          <p:cNvPr id="111" name="矩形 110"/>
          <p:cNvSpPr/>
          <p:nvPr/>
        </p:nvSpPr>
        <p:spPr>
          <a:xfrm>
            <a:off x="8162582" y="4759045"/>
            <a:ext cx="492443" cy="461665"/>
          </a:xfrm>
          <a:prstGeom prst="rect">
            <a:avLst/>
          </a:prstGeom>
        </p:spPr>
        <p:txBody>
          <a:bodyPr wrap="none">
            <a:spAutoFit/>
          </a:bodyPr>
          <a:lstStyle/>
          <a:p>
            <a:r>
              <a:rPr lang="en-US" altLang="zh-TW" sz="2400" b="1" dirty="0">
                <a:solidFill>
                  <a:srgbClr val="FF0000"/>
                </a:solidFill>
              </a:rPr>
              <a:t>≈</a:t>
            </a:r>
            <a:r>
              <a:rPr lang="en-US" altLang="zh-TW" sz="2400" b="1" dirty="0">
                <a:solidFill>
                  <a:srgbClr val="FF0000"/>
                </a:solidFill>
                <a:latin typeface="times" panose="02020603050405020304" pitchFamily="18" charset="0"/>
              </a:rPr>
              <a:t>0</a:t>
            </a:r>
            <a:endParaRPr lang="zh-TW" altLang="en-US" sz="2400" b="1" dirty="0">
              <a:solidFill>
                <a:srgbClr val="FF0000"/>
              </a:solidFill>
            </a:endParaRPr>
          </a:p>
        </p:txBody>
      </p:sp>
      <mc:AlternateContent xmlns:mc="http://schemas.openxmlformats.org/markup-compatibility/2006" xmlns:a14="http://schemas.microsoft.com/office/drawing/2010/main">
        <mc:Choice Requires="a14">
          <p:sp>
            <p:nvSpPr>
              <p:cNvPr id="64" name="文字方塊 63"/>
              <p:cNvSpPr txBox="1"/>
              <p:nvPr/>
            </p:nvSpPr>
            <p:spPr>
              <a:xfrm>
                <a:off x="8329802" y="1431015"/>
                <a:ext cx="2221716" cy="1200650"/>
              </a:xfrm>
              <a:prstGeom prst="rect">
                <a:avLst/>
              </a:prstGeom>
              <a:noFill/>
            </p:spPr>
            <p:txBody>
              <a:bodyPr wrap="square" rtlCol="0">
                <a:spAutoFit/>
              </a:bodyPr>
              <a:lstStyle/>
              <a:p>
                <a:r>
                  <a:rPr lang="en-US" altLang="zh-TW" sz="2400" b="1" i="1" u="sng" dirty="0">
                    <a:solidFill>
                      <a:prstClr val="black"/>
                    </a:solidFill>
                  </a:rPr>
                  <a:t>Probability</a:t>
                </a:r>
                <a:r>
                  <a:rPr lang="en-US" altLang="zh-TW" sz="2400" dirty="0">
                    <a:solidFill>
                      <a:prstClr val="black"/>
                    </a:solidFill>
                  </a:rPr>
                  <a:t>:</a:t>
                </a:r>
              </a:p>
              <a:p>
                <a:pPr marL="342900" indent="-342900">
                  <a:buFont typeface="Wingdings" panose="05000000000000000000" pitchFamily="2" charset="2"/>
                  <a:buChar char="n"/>
                </a:pPr>
                <a14:m>
                  <m:oMath xmlns:m="http://schemas.openxmlformats.org/officeDocument/2006/math">
                    <m:r>
                      <a:rPr lang="en-US" altLang="zh-TW" sz="2400" i="1">
                        <a:solidFill>
                          <a:prstClr val="black"/>
                        </a:solidFill>
                        <a:latin typeface="Cambria Math" panose="02040503050406030204" pitchFamily="18" charset="0"/>
                      </a:rPr>
                      <m:t>1&gt;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𝑦</m:t>
                        </m:r>
                      </m:e>
                      <m:sub>
                        <m:r>
                          <a:rPr lang="en-US" altLang="zh-TW" sz="2400" i="1">
                            <a:solidFill>
                              <a:prstClr val="black"/>
                            </a:solidFill>
                            <a:latin typeface="Cambria Math" panose="02040503050406030204" pitchFamily="18" charset="0"/>
                          </a:rPr>
                          <m:t>𝑖</m:t>
                        </m:r>
                      </m:sub>
                    </m:sSub>
                    <m:r>
                      <a:rPr lang="en-US" altLang="zh-TW" sz="2400" i="1">
                        <a:solidFill>
                          <a:prstClr val="black"/>
                        </a:solidFill>
                        <a:latin typeface="Cambria Math" panose="02040503050406030204" pitchFamily="18" charset="0"/>
                      </a:rPr>
                      <m:t>&gt;0</m:t>
                    </m:r>
                  </m:oMath>
                </a14:m>
                <a:endParaRPr lang="en-US" altLang="zh-TW" sz="2400" dirty="0">
                  <a:solidFill>
                    <a:prstClr val="black"/>
                  </a:solidFill>
                </a:endParaRPr>
              </a:p>
              <a:p>
                <a:pPr marL="342900" indent="-342900">
                  <a:buFont typeface="Wingdings" panose="05000000000000000000" pitchFamily="2" charset="2"/>
                  <a:buChar char="n"/>
                </a:pPr>
                <a14:m>
                  <m:oMath xmlns:m="http://schemas.openxmlformats.org/officeDocument/2006/math">
                    <m:nary>
                      <m:naryPr>
                        <m:chr m:val="∑"/>
                        <m:supHide m:val="on"/>
                        <m:ctrlPr>
                          <a:rPr lang="en-US" altLang="zh-TW" sz="2400" i="1">
                            <a:solidFill>
                              <a:prstClr val="black"/>
                            </a:solidFill>
                            <a:latin typeface="Cambria Math" panose="02040503050406030204" pitchFamily="18" charset="0"/>
                          </a:rPr>
                        </m:ctrlPr>
                      </m:naryPr>
                      <m:sub>
                        <m:r>
                          <m:rPr>
                            <m:brk m:alnAt="7"/>
                          </m:rPr>
                          <a:rPr lang="en-US" altLang="zh-TW" sz="2400" i="1">
                            <a:solidFill>
                              <a:prstClr val="black"/>
                            </a:solidFill>
                            <a:latin typeface="Cambria Math" panose="02040503050406030204" pitchFamily="18" charset="0"/>
                          </a:rPr>
                          <m:t>𝑖</m:t>
                        </m:r>
                      </m:sub>
                      <m:sup/>
                      <m:e>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𝑦</m:t>
                            </m:r>
                          </m:e>
                          <m:sub>
                            <m:r>
                              <a:rPr lang="en-US" altLang="zh-TW" sz="2400" i="1">
                                <a:solidFill>
                                  <a:prstClr val="black"/>
                                </a:solidFill>
                                <a:latin typeface="Cambria Math" panose="02040503050406030204" pitchFamily="18" charset="0"/>
                              </a:rPr>
                              <m:t>𝑖</m:t>
                            </m:r>
                          </m:sub>
                        </m:sSub>
                        <m:r>
                          <a:rPr lang="en-US" altLang="zh-TW" sz="2400" i="1">
                            <a:solidFill>
                              <a:prstClr val="black"/>
                            </a:solidFill>
                            <a:latin typeface="Cambria Math" panose="02040503050406030204" pitchFamily="18" charset="0"/>
                          </a:rPr>
                          <m:t>=1</m:t>
                        </m:r>
                      </m:e>
                    </m:nary>
                  </m:oMath>
                </a14:m>
                <a:endParaRPr lang="zh-TW" altLang="en-US" sz="2400" dirty="0">
                  <a:solidFill>
                    <a:prstClr val="black"/>
                  </a:solidFill>
                </a:endParaRPr>
              </a:p>
            </p:txBody>
          </p:sp>
        </mc:Choice>
        <mc:Fallback xmlns="">
          <p:sp>
            <p:nvSpPr>
              <p:cNvPr id="64" name="文字方塊 63"/>
              <p:cNvSpPr txBox="1">
                <a:spLocks noRot="1" noChangeAspect="1" noMove="1" noResize="1" noEditPoints="1" noAdjustHandles="1" noChangeArrowheads="1" noChangeShapeType="1" noTextEdit="1"/>
              </p:cNvSpPr>
              <p:nvPr/>
            </p:nvSpPr>
            <p:spPr>
              <a:xfrm>
                <a:off x="8329802" y="1431015"/>
                <a:ext cx="2221716" cy="1200650"/>
              </a:xfrm>
              <a:prstGeom prst="rect">
                <a:avLst/>
              </a:prstGeom>
              <a:blipFill rotWithShape="0">
                <a:blip r:embed="rId34"/>
                <a:stretch>
                  <a:fillRect l="-5753" t="-4061" b="-74619"/>
                </a:stretch>
              </a:blipFill>
            </p:spPr>
            <p:txBody>
              <a:bodyPr/>
              <a:lstStyle/>
              <a:p>
                <a:r>
                  <a:rPr lang="en-US">
                    <a:noFill/>
                  </a:rPr>
                  <a:t> </a:t>
                </a:r>
              </a:p>
            </p:txBody>
          </p:sp>
        </mc:Fallback>
      </mc:AlternateContent>
      <p:graphicFrame>
        <p:nvGraphicFramePr>
          <p:cNvPr id="65" name="Object 12"/>
          <p:cNvGraphicFramePr>
            <a:graphicFrameLocks noChangeAspect="1"/>
          </p:cNvGraphicFramePr>
          <p:nvPr>
            <p:extLst/>
          </p:nvPr>
        </p:nvGraphicFramePr>
        <p:xfrm>
          <a:off x="8477251" y="3997325"/>
          <a:ext cx="2085975" cy="947738"/>
        </p:xfrm>
        <a:graphic>
          <a:graphicData uri="http://schemas.openxmlformats.org/presentationml/2006/ole">
            <mc:AlternateContent xmlns:mc="http://schemas.openxmlformats.org/markup-compatibility/2006">
              <mc:Choice xmlns:v="urn:schemas-microsoft-com:vml" Requires="v">
                <p:oleObj spid="_x0000_s3225" name="方程式" r:id="rId35" imgW="977760" imgH="444240" progId="Equation.3">
                  <p:embed/>
                </p:oleObj>
              </mc:Choice>
              <mc:Fallback>
                <p:oleObj name="方程式" r:id="rId35" imgW="977760" imgH="444240" progId="Equation.3">
                  <p:embed/>
                  <p:pic>
                    <p:nvPicPr>
                      <p:cNvPr id="0" name=""/>
                      <p:cNvPicPr>
                        <a:picLocks noChangeAspect="1" noChangeArrowheads="1"/>
                      </p:cNvPicPr>
                      <p:nvPr/>
                    </p:nvPicPr>
                    <p:blipFill>
                      <a:blip r:embed="rId36"/>
                      <a:srcRect/>
                      <a:stretch>
                        <a:fillRect/>
                      </a:stretch>
                    </p:blipFill>
                    <p:spPr bwMode="auto">
                      <a:xfrm>
                        <a:off x="8477251" y="3997325"/>
                        <a:ext cx="2085975"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12"/>
          <p:cNvGraphicFramePr>
            <a:graphicFrameLocks noChangeAspect="1"/>
          </p:cNvGraphicFramePr>
          <p:nvPr>
            <p:extLst/>
          </p:nvPr>
        </p:nvGraphicFramePr>
        <p:xfrm>
          <a:off x="8467726" y="4926014"/>
          <a:ext cx="2060575" cy="947737"/>
        </p:xfrm>
        <a:graphic>
          <a:graphicData uri="http://schemas.openxmlformats.org/presentationml/2006/ole">
            <mc:AlternateContent xmlns:mc="http://schemas.openxmlformats.org/markup-compatibility/2006">
              <mc:Choice xmlns:v="urn:schemas-microsoft-com:vml" Requires="v">
                <p:oleObj spid="_x0000_s3226" name="方程式" r:id="rId37" imgW="965160" imgH="444240" progId="Equation.3">
                  <p:embed/>
                </p:oleObj>
              </mc:Choice>
              <mc:Fallback>
                <p:oleObj name="方程式" r:id="rId37" imgW="965160" imgH="444240" progId="Equation.3">
                  <p:embed/>
                  <p:pic>
                    <p:nvPicPr>
                      <p:cNvPr id="0" name=""/>
                      <p:cNvPicPr>
                        <a:picLocks noChangeAspect="1" noChangeArrowheads="1"/>
                      </p:cNvPicPr>
                      <p:nvPr/>
                    </p:nvPicPr>
                    <p:blipFill>
                      <a:blip r:embed="rId38"/>
                      <a:srcRect/>
                      <a:stretch>
                        <a:fillRect/>
                      </a:stretch>
                    </p:blipFill>
                    <p:spPr bwMode="auto">
                      <a:xfrm>
                        <a:off x="8467726" y="4926014"/>
                        <a:ext cx="2060575"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3718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P spid="105" grpId="0"/>
      <p:bldP spid="106" grpId="0"/>
      <p:bldP spid="107" grpId="0"/>
      <p:bldP spid="108" grpId="0"/>
      <p:bldP spid="109" grpId="0"/>
      <p:bldP spid="110" grpId="0"/>
      <p:bldP spid="1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solidFill>
                  <a:srgbClr val="FF0000"/>
                </a:solidFill>
              </a:rPr>
              <a:t>Good, but some stories not yet revealed</a:t>
            </a:r>
            <a:endParaRPr lang="en-US" dirty="0">
              <a:solidFill>
                <a:srgbClr val="FF0000"/>
              </a:solidFill>
            </a:endParaRPr>
          </a:p>
        </p:txBody>
      </p:sp>
      <p:sp>
        <p:nvSpPr>
          <p:cNvPr id="3" name="Content Placeholder 2"/>
          <p:cNvSpPr>
            <a:spLocks noGrp="1"/>
          </p:cNvSpPr>
          <p:nvPr>
            <p:ph idx="1"/>
          </p:nvPr>
        </p:nvSpPr>
        <p:spPr>
          <a:xfrm>
            <a:off x="838200" y="1249251"/>
            <a:ext cx="10515600" cy="5396248"/>
          </a:xfrm>
        </p:spPr>
        <p:txBody>
          <a:bodyPr>
            <a:normAutofit fontScale="92500"/>
          </a:bodyPr>
          <a:lstStyle/>
          <a:p>
            <a:pPr algn="just"/>
            <a:r>
              <a:rPr lang="en-US" dirty="0"/>
              <a:t>S</a:t>
            </a:r>
            <a:r>
              <a:rPr lang="en-US" dirty="0" smtClean="0"/>
              <a:t>uch </a:t>
            </a:r>
            <a:r>
              <a:rPr lang="en-US" dirty="0"/>
              <a:t>a network architecture does not take into account the spatial structure of the images. </a:t>
            </a:r>
            <a:endParaRPr lang="en-US" dirty="0" smtClean="0"/>
          </a:p>
          <a:p>
            <a:pPr algn="just"/>
            <a:r>
              <a:rPr lang="en-US" dirty="0" smtClean="0"/>
              <a:t>For </a:t>
            </a:r>
            <a:r>
              <a:rPr lang="en-US" dirty="0"/>
              <a:t>instance, it treats input pixels which are far apart and close together on exactly the same footing</a:t>
            </a:r>
            <a:r>
              <a:rPr lang="en-US" dirty="0" smtClean="0"/>
              <a:t>.</a:t>
            </a:r>
          </a:p>
          <a:p>
            <a:pPr algn="just"/>
            <a:r>
              <a:rPr lang="en-US" dirty="0"/>
              <a:t>Such concepts of spatial structure must instead be inferred from the training data. But what if, instead of starting with a network </a:t>
            </a:r>
            <a:r>
              <a:rPr lang="en-US" dirty="0" smtClean="0"/>
              <a:t>architecture, </a:t>
            </a:r>
            <a:r>
              <a:rPr lang="en-US" dirty="0"/>
              <a:t>we used an architecture which tries to take advantage of the spatial structure</a:t>
            </a:r>
            <a:r>
              <a:rPr lang="en-US" dirty="0" smtClean="0"/>
              <a:t>?</a:t>
            </a:r>
          </a:p>
          <a:p>
            <a:pPr algn="just"/>
            <a:r>
              <a:rPr lang="en-US" dirty="0" smtClean="0"/>
              <a:t>Those are basically</a:t>
            </a:r>
            <a:r>
              <a:rPr lang="en-US" dirty="0"/>
              <a:t> </a:t>
            </a:r>
            <a:r>
              <a:rPr lang="en-US" i="1" dirty="0"/>
              <a:t>convolutional neural </a:t>
            </a:r>
            <a:r>
              <a:rPr lang="en-US" i="1" dirty="0" smtClean="0"/>
              <a:t>networks (CNN).</a:t>
            </a:r>
          </a:p>
          <a:p>
            <a:pPr algn="just"/>
            <a:r>
              <a:rPr lang="en-US" dirty="0"/>
              <a:t>Using this architecture makes convolutional networks fast to train. </a:t>
            </a:r>
            <a:endParaRPr lang="en-US" dirty="0" smtClean="0"/>
          </a:p>
          <a:p>
            <a:pPr algn="just"/>
            <a:r>
              <a:rPr lang="en-US" dirty="0" smtClean="0"/>
              <a:t>This</a:t>
            </a:r>
            <a:r>
              <a:rPr lang="en-US" dirty="0"/>
              <a:t>, in turn, helps us train deep, many-layer networks, which are very good at classifying images. Today, deep convolutional networks or some close variant are used in most neural networks for image </a:t>
            </a:r>
            <a:r>
              <a:rPr lang="en-US" dirty="0" smtClean="0"/>
              <a:t>recognition</a:t>
            </a:r>
          </a:p>
        </p:txBody>
      </p:sp>
    </p:spTree>
    <p:extLst>
      <p:ext uri="{BB962C8B-B14F-4D97-AF65-F5344CB8AC3E}">
        <p14:creationId xmlns:p14="http://schemas.microsoft.com/office/powerpoint/2010/main" val="326707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a:solidFill>
                  <a:srgbClr val="FF0000"/>
                </a:solidFill>
              </a:rPr>
              <a:t>Softmax</a:t>
            </a:r>
            <a:r>
              <a:rPr lang="en-US" dirty="0">
                <a:solidFill>
                  <a:srgbClr val="FF0000"/>
                </a:solidFill>
              </a:rPr>
              <a:t> in the output layer (Cont..)</a:t>
            </a:r>
            <a:endParaRPr lang="zh-TW" altLang="en-US" dirty="0"/>
          </a:p>
        </p:txBody>
      </p:sp>
      <p:pic>
        <p:nvPicPr>
          <p:cNvPr id="33" name="圖片 32"/>
          <p:cNvPicPr>
            <a:picLocks noChangeAspect="1"/>
          </p:cNvPicPr>
          <p:nvPr/>
        </p:nvPicPr>
        <p:blipFill>
          <a:blip r:embed="rId3"/>
          <a:stretch>
            <a:fillRect/>
          </a:stretch>
        </p:blipFill>
        <p:spPr>
          <a:xfrm>
            <a:off x="1684018" y="2227844"/>
            <a:ext cx="2130022" cy="2116455"/>
          </a:xfrm>
          <a:prstGeom prst="rect">
            <a:avLst/>
          </a:prstGeom>
        </p:spPr>
      </p:pic>
      <p:sp>
        <p:nvSpPr>
          <p:cNvPr id="8" name="文字方塊 7"/>
          <p:cNvSpPr txBox="1"/>
          <p:nvPr/>
        </p:nvSpPr>
        <p:spPr>
          <a:xfrm>
            <a:off x="1931377" y="4331325"/>
            <a:ext cx="1447800" cy="369332"/>
          </a:xfrm>
          <a:prstGeom prst="rect">
            <a:avLst/>
          </a:prstGeom>
          <a:noFill/>
        </p:spPr>
        <p:txBody>
          <a:bodyPr wrap="square" rtlCol="0">
            <a:spAutoFit/>
          </a:bodyPr>
          <a:lstStyle/>
          <a:p>
            <a:r>
              <a:rPr lang="en-US" altLang="zh-TW" dirty="0">
                <a:solidFill>
                  <a:prstClr val="black"/>
                </a:solidFill>
              </a:rPr>
              <a:t>16 x 16 = 256</a:t>
            </a:r>
            <a:endParaRPr lang="zh-TW" altLang="en-US" dirty="0">
              <a:solidFill>
                <a:prstClr val="black"/>
              </a:solidFill>
            </a:endParaRPr>
          </a:p>
        </p:txBody>
      </p:sp>
      <p:sp>
        <p:nvSpPr>
          <p:cNvPr id="35" name="矩形 34"/>
          <p:cNvSpPr/>
          <p:nvPr/>
        </p:nvSpPr>
        <p:spPr>
          <a:xfrm>
            <a:off x="5226826" y="189712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solidFill>
                <a:prstClr val="black"/>
              </a:solidFill>
            </a:endParaRPr>
          </a:p>
        </p:txBody>
      </p:sp>
      <p:sp>
        <p:nvSpPr>
          <p:cNvPr id="40" name="矩形 39"/>
          <p:cNvSpPr/>
          <p:nvPr/>
        </p:nvSpPr>
        <p:spPr>
          <a:xfrm>
            <a:off x="4043724" y="192476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solidFill>
                <a:prstClr val="black"/>
              </a:solidFill>
            </a:endParaRPr>
          </a:p>
        </p:txBody>
      </p:sp>
      <p:sp>
        <p:nvSpPr>
          <p:cNvPr id="46" name="矩形 45"/>
          <p:cNvSpPr/>
          <p:nvPr/>
        </p:nvSpPr>
        <p:spPr>
          <a:xfrm>
            <a:off x="4112111" y="264245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solidFill>
                <a:prstClr val="black"/>
              </a:solidFill>
            </a:endParaRPr>
          </a:p>
        </p:txBody>
      </p:sp>
      <p:sp>
        <p:nvSpPr>
          <p:cNvPr id="47" name="矩形 46"/>
          <p:cNvSpPr/>
          <p:nvPr/>
        </p:nvSpPr>
        <p:spPr>
          <a:xfrm>
            <a:off x="4117929" y="207212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solidFill>
                <a:prstClr val="black"/>
              </a:solidFill>
            </a:endParaRPr>
          </a:p>
        </p:txBody>
      </p:sp>
      <p:graphicFrame>
        <p:nvGraphicFramePr>
          <p:cNvPr id="49" name="Object 12"/>
          <p:cNvGraphicFramePr>
            <a:graphicFrameLocks noChangeAspect="1"/>
          </p:cNvGraphicFramePr>
          <p:nvPr>
            <p:extLst/>
          </p:nvPr>
        </p:nvGraphicFramePr>
        <p:xfrm>
          <a:off x="4130628" y="1976877"/>
          <a:ext cx="325438" cy="461962"/>
        </p:xfrm>
        <a:graphic>
          <a:graphicData uri="http://schemas.openxmlformats.org/presentationml/2006/ole">
            <mc:AlternateContent xmlns:mc="http://schemas.openxmlformats.org/markup-compatibility/2006">
              <mc:Choice xmlns:v="urn:schemas-microsoft-com:vml" Requires="v">
                <p:oleObj spid="_x0000_s4122"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4130628" y="197687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4135925" y="2559607"/>
          <a:ext cx="352425" cy="461963"/>
        </p:xfrm>
        <a:graphic>
          <a:graphicData uri="http://schemas.openxmlformats.org/presentationml/2006/ole">
            <mc:AlternateContent xmlns:mc="http://schemas.openxmlformats.org/markup-compatibility/2006">
              <mc:Choice xmlns:v="urn:schemas-microsoft-com:vml" Requires="v">
                <p:oleObj spid="_x0000_s4123"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4135925" y="2559607"/>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5323936" y="190812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solidFill>
                <a:prstClr val="black"/>
              </a:solidFill>
            </a:endParaRPr>
          </a:p>
        </p:txBody>
      </p:sp>
      <p:sp>
        <p:nvSpPr>
          <p:cNvPr id="54" name="橢圓 53"/>
          <p:cNvSpPr/>
          <p:nvPr/>
        </p:nvSpPr>
        <p:spPr>
          <a:xfrm>
            <a:off x="5326278" y="268669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solidFill>
                <a:prstClr val="black"/>
              </a:solidFill>
            </a:endParaRPr>
          </a:p>
        </p:txBody>
      </p:sp>
      <p:sp>
        <p:nvSpPr>
          <p:cNvPr id="55" name="橢圓 54"/>
          <p:cNvSpPr/>
          <p:nvPr/>
        </p:nvSpPr>
        <p:spPr>
          <a:xfrm>
            <a:off x="5314645" y="391470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solidFill>
                <a:prstClr val="black"/>
              </a:solidFill>
            </a:endParaRPr>
          </a:p>
        </p:txBody>
      </p:sp>
      <p:sp>
        <p:nvSpPr>
          <p:cNvPr id="56" name="文字方塊 55"/>
          <p:cNvSpPr txBox="1"/>
          <p:nvPr/>
        </p:nvSpPr>
        <p:spPr>
          <a:xfrm rot="5400000">
            <a:off x="5311899" y="3336999"/>
            <a:ext cx="769257" cy="523220"/>
          </a:xfrm>
          <a:prstGeom prst="rect">
            <a:avLst/>
          </a:prstGeom>
          <a:noFill/>
        </p:spPr>
        <p:txBody>
          <a:bodyPr wrap="square" rtlCol="0">
            <a:spAutoFit/>
          </a:bodyPr>
          <a:lstStyle/>
          <a:p>
            <a:pPr algn="ctr"/>
            <a:r>
              <a:rPr lang="en-US" altLang="zh-TW" sz="2800" dirty="0">
                <a:solidFill>
                  <a:prstClr val="black"/>
                </a:solidFill>
              </a:rPr>
              <a:t>……</a:t>
            </a:r>
            <a:endParaRPr lang="zh-TW" altLang="en-US" sz="2800" dirty="0">
              <a:solidFill>
                <a:prstClr val="black"/>
              </a:solidFill>
            </a:endParaRPr>
          </a:p>
        </p:txBody>
      </p:sp>
      <p:sp>
        <p:nvSpPr>
          <p:cNvPr id="59" name="矩形 58"/>
          <p:cNvSpPr/>
          <p:nvPr/>
        </p:nvSpPr>
        <p:spPr>
          <a:xfrm>
            <a:off x="4121636" y="404021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solidFill>
                <a:prstClr val="black"/>
              </a:solidFill>
            </a:endParaRPr>
          </a:p>
        </p:txBody>
      </p:sp>
      <p:graphicFrame>
        <p:nvGraphicFramePr>
          <p:cNvPr id="62" name="Object 12"/>
          <p:cNvGraphicFramePr>
            <a:graphicFrameLocks noChangeAspect="1"/>
          </p:cNvGraphicFramePr>
          <p:nvPr>
            <p:extLst/>
          </p:nvPr>
        </p:nvGraphicFramePr>
        <p:xfrm>
          <a:off x="4049713" y="3943446"/>
          <a:ext cx="544512" cy="488950"/>
        </p:xfrm>
        <a:graphic>
          <a:graphicData uri="http://schemas.openxmlformats.org/presentationml/2006/ole">
            <mc:AlternateContent xmlns:mc="http://schemas.openxmlformats.org/markup-compatibility/2006">
              <mc:Choice xmlns:v="urn:schemas-microsoft-com:vml" Requires="v">
                <p:oleObj spid="_x0000_s4124" name="方程式" r:id="rId8" imgW="253800" imgH="228600" progId="Equation.3">
                  <p:embed/>
                </p:oleObj>
              </mc:Choice>
              <mc:Fallback>
                <p:oleObj name="方程式" r:id="rId8" imgW="253800" imgH="228600" progId="Equation.3">
                  <p:embed/>
                  <p:pic>
                    <p:nvPicPr>
                      <p:cNvPr id="0" name=""/>
                      <p:cNvPicPr>
                        <a:picLocks noChangeAspect="1" noChangeArrowheads="1"/>
                      </p:cNvPicPr>
                      <p:nvPr/>
                    </p:nvPicPr>
                    <p:blipFill>
                      <a:blip r:embed="rId9"/>
                      <a:srcRect/>
                      <a:stretch>
                        <a:fillRect/>
                      </a:stretch>
                    </p:blipFill>
                    <p:spPr bwMode="auto">
                      <a:xfrm>
                        <a:off x="4049713" y="3943446"/>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3997569" y="3325155"/>
            <a:ext cx="769257" cy="523220"/>
          </a:xfrm>
          <a:prstGeom prst="rect">
            <a:avLst/>
          </a:prstGeom>
          <a:noFill/>
        </p:spPr>
        <p:txBody>
          <a:bodyPr wrap="square" rtlCol="0">
            <a:spAutoFit/>
          </a:bodyPr>
          <a:lstStyle/>
          <a:p>
            <a:pPr algn="ctr"/>
            <a:r>
              <a:rPr lang="en-US" altLang="zh-TW" sz="2800" dirty="0">
                <a:solidFill>
                  <a:prstClr val="black"/>
                </a:solidFill>
              </a:rPr>
              <a:t>……</a:t>
            </a:r>
            <a:endParaRPr lang="zh-TW" altLang="en-US" sz="2800" dirty="0">
              <a:solidFill>
                <a:prstClr val="black"/>
              </a:solidFill>
            </a:endParaRPr>
          </a:p>
        </p:txBody>
      </p:sp>
      <p:sp>
        <p:nvSpPr>
          <p:cNvPr id="72" name="文字方塊 71"/>
          <p:cNvSpPr txBox="1"/>
          <p:nvPr/>
        </p:nvSpPr>
        <p:spPr>
          <a:xfrm>
            <a:off x="6551144" y="1849540"/>
            <a:ext cx="769257" cy="523220"/>
          </a:xfrm>
          <a:prstGeom prst="rect">
            <a:avLst/>
          </a:prstGeom>
          <a:noFill/>
        </p:spPr>
        <p:txBody>
          <a:bodyPr wrap="square" rtlCol="0">
            <a:spAutoFit/>
          </a:bodyPr>
          <a:lstStyle/>
          <a:p>
            <a:pPr algn="ctr"/>
            <a:r>
              <a:rPr lang="en-US" altLang="zh-TW" sz="2800" dirty="0">
                <a:solidFill>
                  <a:prstClr val="black"/>
                </a:solidFill>
              </a:rPr>
              <a:t>……</a:t>
            </a:r>
            <a:endParaRPr lang="zh-TW" altLang="en-US" sz="2800" dirty="0">
              <a:solidFill>
                <a:prstClr val="black"/>
              </a:solidFill>
            </a:endParaRPr>
          </a:p>
        </p:txBody>
      </p:sp>
      <p:sp>
        <p:nvSpPr>
          <p:cNvPr id="73" name="文字方塊 72"/>
          <p:cNvSpPr txBox="1"/>
          <p:nvPr/>
        </p:nvSpPr>
        <p:spPr>
          <a:xfrm>
            <a:off x="6568767" y="2635039"/>
            <a:ext cx="769257" cy="523220"/>
          </a:xfrm>
          <a:prstGeom prst="rect">
            <a:avLst/>
          </a:prstGeom>
          <a:noFill/>
        </p:spPr>
        <p:txBody>
          <a:bodyPr wrap="square" rtlCol="0">
            <a:spAutoFit/>
          </a:bodyPr>
          <a:lstStyle/>
          <a:p>
            <a:pPr algn="ctr"/>
            <a:r>
              <a:rPr lang="en-US" altLang="zh-TW" sz="2800" dirty="0">
                <a:solidFill>
                  <a:prstClr val="black"/>
                </a:solidFill>
              </a:rPr>
              <a:t>……</a:t>
            </a:r>
            <a:endParaRPr lang="zh-TW" altLang="en-US" sz="2800" dirty="0">
              <a:solidFill>
                <a:prstClr val="black"/>
              </a:solidFill>
            </a:endParaRPr>
          </a:p>
        </p:txBody>
      </p:sp>
      <p:sp>
        <p:nvSpPr>
          <p:cNvPr id="74" name="文字方塊 73"/>
          <p:cNvSpPr txBox="1"/>
          <p:nvPr/>
        </p:nvSpPr>
        <p:spPr>
          <a:xfrm>
            <a:off x="6580947" y="3891331"/>
            <a:ext cx="769257" cy="523220"/>
          </a:xfrm>
          <a:prstGeom prst="rect">
            <a:avLst/>
          </a:prstGeom>
          <a:noFill/>
        </p:spPr>
        <p:txBody>
          <a:bodyPr wrap="square" rtlCol="0">
            <a:spAutoFit/>
          </a:bodyPr>
          <a:lstStyle/>
          <a:p>
            <a:pPr algn="ctr"/>
            <a:r>
              <a:rPr lang="en-US" altLang="zh-TW" sz="2800" dirty="0">
                <a:solidFill>
                  <a:prstClr val="black"/>
                </a:solidFill>
              </a:rPr>
              <a:t>……</a:t>
            </a:r>
            <a:endParaRPr lang="zh-TW" altLang="en-US" sz="2800" dirty="0">
              <a:solidFill>
                <a:prstClr val="black"/>
              </a:solidFill>
            </a:endParaRPr>
          </a:p>
        </p:txBody>
      </p:sp>
      <p:cxnSp>
        <p:nvCxnSpPr>
          <p:cNvPr id="75" name="直線單箭頭接點 74"/>
          <p:cNvCxnSpPr>
            <a:stCxn id="53" idx="6"/>
          </p:cNvCxnSpPr>
          <p:nvPr/>
        </p:nvCxnSpPr>
        <p:spPr>
          <a:xfrm>
            <a:off x="5898094" y="219520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5898094" y="298695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5888803" y="420892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5900436" y="219520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5898094" y="219520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5898095" y="219520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5900437" y="297377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5888804" y="219520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5888804" y="297377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4464536" y="2195204"/>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4460830" y="224357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4460829" y="224357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4488350" y="219520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4455012" y="2813907"/>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4455011" y="2813907"/>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62" idx="3"/>
            <a:endCxn id="53" idx="2"/>
          </p:cNvCxnSpPr>
          <p:nvPr/>
        </p:nvCxnSpPr>
        <p:spPr>
          <a:xfrm flipV="1">
            <a:off x="4526508" y="2195204"/>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62" idx="3"/>
            <a:endCxn id="54" idx="2"/>
          </p:cNvCxnSpPr>
          <p:nvPr/>
        </p:nvCxnSpPr>
        <p:spPr>
          <a:xfrm flipV="1">
            <a:off x="4500140" y="297377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62" idx="3"/>
            <a:endCxn id="55" idx="2"/>
          </p:cNvCxnSpPr>
          <p:nvPr/>
        </p:nvCxnSpPr>
        <p:spPr>
          <a:xfrm>
            <a:off x="4500139" y="418837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手繪多邊形 11"/>
          <p:cNvSpPr/>
          <p:nvPr/>
        </p:nvSpPr>
        <p:spPr>
          <a:xfrm>
            <a:off x="1809750" y="1986159"/>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4" name="手繪多邊形 13"/>
          <p:cNvSpPr/>
          <p:nvPr/>
        </p:nvSpPr>
        <p:spPr>
          <a:xfrm>
            <a:off x="1943100" y="2159100"/>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22" name="手繪多邊形 21"/>
          <p:cNvSpPr/>
          <p:nvPr/>
        </p:nvSpPr>
        <p:spPr>
          <a:xfrm>
            <a:off x="3676650" y="4202208"/>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24" name="文字方塊 23"/>
          <p:cNvSpPr txBox="1"/>
          <p:nvPr/>
        </p:nvSpPr>
        <p:spPr>
          <a:xfrm>
            <a:off x="1966303" y="4683918"/>
            <a:ext cx="1661390" cy="830997"/>
          </a:xfrm>
          <a:prstGeom prst="rect">
            <a:avLst/>
          </a:prstGeom>
          <a:noFill/>
        </p:spPr>
        <p:txBody>
          <a:bodyPr wrap="square" rtlCol="0">
            <a:spAutoFit/>
          </a:bodyPr>
          <a:lstStyle/>
          <a:p>
            <a:r>
              <a:rPr lang="en-US" altLang="zh-TW" sz="2400" dirty="0">
                <a:solidFill>
                  <a:prstClr val="black"/>
                </a:solidFill>
              </a:rPr>
              <a:t>Ink → 1</a:t>
            </a:r>
          </a:p>
          <a:p>
            <a:r>
              <a:rPr lang="en-US" altLang="zh-TW" sz="2400" dirty="0">
                <a:solidFill>
                  <a:prstClr val="black"/>
                </a:solidFill>
              </a:rPr>
              <a:t>No ink → 0</a:t>
            </a:r>
            <a:endParaRPr lang="zh-TW" altLang="en-US" sz="2400" dirty="0">
              <a:solidFill>
                <a:prstClr val="black"/>
              </a:solidFill>
            </a:endParaRPr>
          </a:p>
        </p:txBody>
      </p:sp>
      <p:sp>
        <p:nvSpPr>
          <p:cNvPr id="121" name="矩形 120"/>
          <p:cNvSpPr/>
          <p:nvPr/>
        </p:nvSpPr>
        <p:spPr>
          <a:xfrm>
            <a:off x="8384099" y="190938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solidFill>
                <a:prstClr val="black"/>
              </a:solidFill>
            </a:endParaRPr>
          </a:p>
        </p:txBody>
      </p:sp>
      <p:cxnSp>
        <p:nvCxnSpPr>
          <p:cNvPr id="123" name="直線單箭頭接點 122"/>
          <p:cNvCxnSpPr/>
          <p:nvPr/>
        </p:nvCxnSpPr>
        <p:spPr>
          <a:xfrm>
            <a:off x="7690378" y="2945542"/>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a:off x="7799694" y="4191432"/>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a:off x="7666494" y="2166739"/>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文字方塊 129"/>
          <p:cNvSpPr txBox="1"/>
          <p:nvPr/>
        </p:nvSpPr>
        <p:spPr>
          <a:xfrm rot="5400000">
            <a:off x="8326289" y="3410379"/>
            <a:ext cx="769257" cy="523220"/>
          </a:xfrm>
          <a:prstGeom prst="rect">
            <a:avLst/>
          </a:prstGeom>
          <a:noFill/>
        </p:spPr>
        <p:txBody>
          <a:bodyPr wrap="square" rtlCol="0">
            <a:spAutoFit/>
          </a:bodyPr>
          <a:lstStyle/>
          <a:p>
            <a:pPr algn="ctr"/>
            <a:r>
              <a:rPr lang="en-US" altLang="zh-TW" sz="2800" dirty="0">
                <a:solidFill>
                  <a:prstClr val="black"/>
                </a:solidFill>
              </a:rPr>
              <a:t>……</a:t>
            </a:r>
            <a:endParaRPr lang="zh-TW" altLang="en-US" sz="2800" dirty="0">
              <a:solidFill>
                <a:prstClr val="black"/>
              </a:solidFill>
            </a:endParaRPr>
          </a:p>
        </p:txBody>
      </p:sp>
      <p:sp>
        <p:nvSpPr>
          <p:cNvPr id="131" name="文字方塊 130"/>
          <p:cNvSpPr txBox="1"/>
          <p:nvPr/>
        </p:nvSpPr>
        <p:spPr>
          <a:xfrm>
            <a:off x="8395382" y="1891558"/>
            <a:ext cx="631069" cy="523220"/>
          </a:xfrm>
          <a:prstGeom prst="rect">
            <a:avLst/>
          </a:prstGeom>
          <a:noFill/>
        </p:spPr>
        <p:txBody>
          <a:bodyPr wrap="square" rtlCol="0">
            <a:spAutoFit/>
          </a:bodyPr>
          <a:lstStyle/>
          <a:p>
            <a:r>
              <a:rPr lang="en-US" altLang="zh-TW" sz="2800" dirty="0">
                <a:solidFill>
                  <a:prstClr val="black"/>
                </a:solidFill>
              </a:rPr>
              <a:t>y</a:t>
            </a:r>
            <a:r>
              <a:rPr lang="en-US" altLang="zh-TW" sz="2800" baseline="-25000" dirty="0">
                <a:solidFill>
                  <a:prstClr val="black"/>
                </a:solidFill>
              </a:rPr>
              <a:t>1</a:t>
            </a:r>
            <a:endParaRPr lang="zh-TW" altLang="en-US" sz="2800" baseline="-25000" dirty="0">
              <a:solidFill>
                <a:prstClr val="black"/>
              </a:solidFill>
            </a:endParaRPr>
          </a:p>
        </p:txBody>
      </p:sp>
      <p:sp>
        <p:nvSpPr>
          <p:cNvPr id="132" name="文字方塊 131"/>
          <p:cNvSpPr txBox="1"/>
          <p:nvPr/>
        </p:nvSpPr>
        <p:spPr>
          <a:xfrm>
            <a:off x="8416480" y="2699867"/>
            <a:ext cx="631069" cy="523220"/>
          </a:xfrm>
          <a:prstGeom prst="rect">
            <a:avLst/>
          </a:prstGeom>
          <a:noFill/>
        </p:spPr>
        <p:txBody>
          <a:bodyPr wrap="square" rtlCol="0">
            <a:spAutoFit/>
          </a:bodyPr>
          <a:lstStyle/>
          <a:p>
            <a:r>
              <a:rPr lang="en-US" altLang="zh-TW" sz="2800" dirty="0">
                <a:solidFill>
                  <a:prstClr val="black"/>
                </a:solidFill>
              </a:rPr>
              <a:t>y</a:t>
            </a:r>
            <a:r>
              <a:rPr lang="en-US" altLang="zh-TW" sz="2800" baseline="-25000" dirty="0">
                <a:solidFill>
                  <a:prstClr val="black"/>
                </a:solidFill>
              </a:rPr>
              <a:t>2</a:t>
            </a:r>
            <a:endParaRPr lang="zh-TW" altLang="en-US" sz="2800" baseline="-25000" dirty="0">
              <a:solidFill>
                <a:prstClr val="black"/>
              </a:solidFill>
            </a:endParaRPr>
          </a:p>
        </p:txBody>
      </p:sp>
      <p:sp>
        <p:nvSpPr>
          <p:cNvPr id="133" name="文字方塊 132"/>
          <p:cNvSpPr txBox="1"/>
          <p:nvPr/>
        </p:nvSpPr>
        <p:spPr>
          <a:xfrm>
            <a:off x="8384099" y="3956010"/>
            <a:ext cx="631069" cy="523220"/>
          </a:xfrm>
          <a:prstGeom prst="rect">
            <a:avLst/>
          </a:prstGeom>
          <a:noFill/>
        </p:spPr>
        <p:txBody>
          <a:bodyPr wrap="square" rtlCol="0">
            <a:spAutoFit/>
          </a:bodyPr>
          <a:lstStyle/>
          <a:p>
            <a:r>
              <a:rPr lang="en-US" altLang="zh-TW" sz="2800" dirty="0">
                <a:solidFill>
                  <a:prstClr val="black"/>
                </a:solidFill>
              </a:rPr>
              <a:t>y</a:t>
            </a:r>
            <a:r>
              <a:rPr lang="en-US" altLang="zh-TW" sz="2800" baseline="-25000" dirty="0">
                <a:solidFill>
                  <a:prstClr val="black"/>
                </a:solidFill>
              </a:rPr>
              <a:t>10</a:t>
            </a:r>
            <a:endParaRPr lang="zh-TW" altLang="en-US" sz="2800" baseline="-25000" dirty="0">
              <a:solidFill>
                <a:prstClr val="black"/>
              </a:solidFill>
            </a:endParaRPr>
          </a:p>
        </p:txBody>
      </p:sp>
      <p:sp>
        <p:nvSpPr>
          <p:cNvPr id="137" name="矩形 136"/>
          <p:cNvSpPr/>
          <p:nvPr/>
        </p:nvSpPr>
        <p:spPr>
          <a:xfrm>
            <a:off x="8343699" y="1999228"/>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solidFill>
                  <a:prstClr val="white"/>
                </a:solidFill>
              </a:rPr>
              <a:t>0.1</a:t>
            </a:r>
            <a:endParaRPr lang="zh-TW" altLang="en-US" sz="2400" dirty="0">
              <a:solidFill>
                <a:prstClr val="white"/>
              </a:solidFill>
            </a:endParaRPr>
          </a:p>
        </p:txBody>
      </p:sp>
      <p:sp>
        <p:nvSpPr>
          <p:cNvPr id="138" name="矩形 137"/>
          <p:cNvSpPr/>
          <p:nvPr/>
        </p:nvSpPr>
        <p:spPr>
          <a:xfrm>
            <a:off x="8343699" y="2723633"/>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solidFill>
                  <a:prstClr val="white"/>
                </a:solidFill>
              </a:rPr>
              <a:t>0.7</a:t>
            </a:r>
            <a:endParaRPr lang="zh-TW" altLang="en-US" sz="2400" dirty="0">
              <a:solidFill>
                <a:prstClr val="white"/>
              </a:solidFill>
            </a:endParaRPr>
          </a:p>
        </p:txBody>
      </p:sp>
      <p:sp>
        <p:nvSpPr>
          <p:cNvPr id="139" name="矩形 138"/>
          <p:cNvSpPr/>
          <p:nvPr/>
        </p:nvSpPr>
        <p:spPr>
          <a:xfrm>
            <a:off x="8324851" y="3992895"/>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solidFill>
                  <a:prstClr val="white"/>
                </a:solidFill>
              </a:rPr>
              <a:t>0.2</a:t>
            </a:r>
            <a:endParaRPr lang="zh-TW" altLang="en-US" sz="2400" dirty="0">
              <a:solidFill>
                <a:prstClr val="white"/>
              </a:solidFill>
            </a:endParaRPr>
          </a:p>
        </p:txBody>
      </p:sp>
      <p:sp>
        <p:nvSpPr>
          <p:cNvPr id="140" name="文字方塊 139"/>
          <p:cNvSpPr txBox="1"/>
          <p:nvPr/>
        </p:nvSpPr>
        <p:spPr>
          <a:xfrm>
            <a:off x="6630208" y="5263648"/>
            <a:ext cx="3466655" cy="461665"/>
          </a:xfrm>
          <a:prstGeom prst="rect">
            <a:avLst/>
          </a:prstGeom>
          <a:noFill/>
        </p:spPr>
        <p:txBody>
          <a:bodyPr wrap="none" rtlCol="0">
            <a:spAutoFit/>
          </a:bodyPr>
          <a:lstStyle/>
          <a:p>
            <a:r>
              <a:rPr lang="en-US" altLang="zh-TW" sz="2400" dirty="0">
                <a:solidFill>
                  <a:prstClr val="black"/>
                </a:solidFill>
              </a:rPr>
              <a:t>y</a:t>
            </a:r>
            <a:r>
              <a:rPr lang="en-US" altLang="zh-TW" sz="2400" baseline="-25000" dirty="0">
                <a:solidFill>
                  <a:prstClr val="black"/>
                </a:solidFill>
              </a:rPr>
              <a:t>1</a:t>
            </a:r>
            <a:r>
              <a:rPr lang="en-US" altLang="zh-TW" sz="2400" dirty="0">
                <a:solidFill>
                  <a:prstClr val="black"/>
                </a:solidFill>
              </a:rPr>
              <a:t> has the maximum value</a:t>
            </a:r>
            <a:endParaRPr lang="zh-TW" altLang="en-US" sz="2400" dirty="0">
              <a:solidFill>
                <a:prstClr val="black"/>
              </a:solidFill>
            </a:endParaRPr>
          </a:p>
        </p:txBody>
      </p:sp>
      <mc:AlternateContent xmlns:mc="http://schemas.openxmlformats.org/markup-compatibility/2006" xmlns:a14="http://schemas.microsoft.com/office/drawing/2010/main">
        <mc:Choice Requires="a14">
          <p:sp>
            <p:nvSpPr>
              <p:cNvPr id="141" name="文字方塊 140"/>
              <p:cNvSpPr txBox="1"/>
              <p:nvPr/>
            </p:nvSpPr>
            <p:spPr>
              <a:xfrm>
                <a:off x="3775228" y="4640619"/>
                <a:ext cx="5648726" cy="461665"/>
              </a:xfrm>
              <a:prstGeom prst="rect">
                <a:avLst/>
              </a:prstGeom>
              <a:noFill/>
            </p:spPr>
            <p:txBody>
              <a:bodyPr wrap="none" rtlCol="0">
                <a:spAutoFit/>
              </a:bodyPr>
              <a:lstStyle/>
              <a:p>
                <a:r>
                  <a:rPr lang="en-US" altLang="zh-TW" sz="2400" dirty="0">
                    <a:solidFill>
                      <a:prstClr val="black"/>
                    </a:solidFill>
                  </a:rPr>
                  <a:t>Set the network parameters </a:t>
                </a:r>
                <a14:m>
                  <m:oMath xmlns:m="http://schemas.openxmlformats.org/officeDocument/2006/math">
                    <m:r>
                      <a:rPr lang="zh-TW" altLang="en-US" sz="2400" i="1">
                        <a:solidFill>
                          <a:prstClr val="black"/>
                        </a:solidFill>
                        <a:latin typeface="Cambria Math" panose="02040503050406030204" pitchFamily="18" charset="0"/>
                      </a:rPr>
                      <m:t>𝜃</m:t>
                    </m:r>
                  </m:oMath>
                </a14:m>
                <a:r>
                  <a:rPr lang="en-US" altLang="zh-TW" sz="2400" dirty="0">
                    <a:solidFill>
                      <a:prstClr val="black"/>
                    </a:solidFill>
                  </a:rPr>
                  <a:t> such that ……</a:t>
                </a:r>
                <a:endParaRPr lang="zh-TW" altLang="en-US" sz="2400" dirty="0">
                  <a:solidFill>
                    <a:prstClr val="black"/>
                  </a:solidFill>
                </a:endParaRPr>
              </a:p>
            </p:txBody>
          </p:sp>
        </mc:Choice>
        <mc:Fallback xmlns="">
          <p:sp>
            <p:nvSpPr>
              <p:cNvPr id="141" name="文字方塊 140"/>
              <p:cNvSpPr txBox="1">
                <a:spLocks noRot="1" noChangeAspect="1" noMove="1" noResize="1" noEditPoints="1" noAdjustHandles="1" noChangeArrowheads="1" noChangeShapeType="1" noTextEdit="1"/>
              </p:cNvSpPr>
              <p:nvPr/>
            </p:nvSpPr>
            <p:spPr>
              <a:xfrm>
                <a:off x="3775228" y="4640619"/>
                <a:ext cx="5648726" cy="461665"/>
              </a:xfrm>
              <a:prstGeom prst="rect">
                <a:avLst/>
              </a:prstGeom>
              <a:blipFill rotWithShape="0">
                <a:blip r:embed="rId10"/>
                <a:stretch>
                  <a:fillRect l="-1618" t="-10526" r="-863" b="-28947"/>
                </a:stretch>
              </a:blipFill>
            </p:spPr>
            <p:txBody>
              <a:bodyPr/>
              <a:lstStyle/>
              <a:p>
                <a:r>
                  <a:rPr lang="en-US">
                    <a:noFill/>
                  </a:rPr>
                  <a:t> </a:t>
                </a:r>
              </a:p>
            </p:txBody>
          </p:sp>
        </mc:Fallback>
      </mc:AlternateContent>
      <p:pic>
        <p:nvPicPr>
          <p:cNvPr id="142" name="圖片 141"/>
          <p:cNvPicPr>
            <a:picLocks noChangeAspect="1"/>
          </p:cNvPicPr>
          <p:nvPr/>
        </p:nvPicPr>
        <p:blipFill>
          <a:blip r:embed="rId11"/>
          <a:stretch>
            <a:fillRect/>
          </a:stretch>
        </p:blipFill>
        <p:spPr>
          <a:xfrm>
            <a:off x="5375677" y="5215632"/>
            <a:ext cx="574872" cy="581143"/>
          </a:xfrm>
          <a:prstGeom prst="rect">
            <a:avLst/>
          </a:prstGeom>
          <a:ln w="38100">
            <a:solidFill>
              <a:schemeClr val="tx1"/>
            </a:solidFill>
          </a:ln>
        </p:spPr>
      </p:pic>
      <p:sp>
        <p:nvSpPr>
          <p:cNvPr id="143" name="文字方塊 142"/>
          <p:cNvSpPr txBox="1"/>
          <p:nvPr/>
        </p:nvSpPr>
        <p:spPr>
          <a:xfrm>
            <a:off x="4391622" y="5240016"/>
            <a:ext cx="925253" cy="461665"/>
          </a:xfrm>
          <a:prstGeom prst="rect">
            <a:avLst/>
          </a:prstGeom>
          <a:noFill/>
        </p:spPr>
        <p:txBody>
          <a:bodyPr wrap="none" rtlCol="0">
            <a:spAutoFit/>
          </a:bodyPr>
          <a:lstStyle/>
          <a:p>
            <a:r>
              <a:rPr lang="en-US" altLang="zh-TW" sz="2400" dirty="0">
                <a:solidFill>
                  <a:prstClr val="black"/>
                </a:solidFill>
              </a:rPr>
              <a:t>Input:</a:t>
            </a:r>
            <a:endParaRPr lang="zh-TW" altLang="en-US" sz="2400" dirty="0">
              <a:solidFill>
                <a:prstClr val="black"/>
              </a:solidFill>
            </a:endParaRPr>
          </a:p>
        </p:txBody>
      </p:sp>
      <p:sp>
        <p:nvSpPr>
          <p:cNvPr id="144" name="向右箭號 143"/>
          <p:cNvSpPr/>
          <p:nvPr/>
        </p:nvSpPr>
        <p:spPr>
          <a:xfrm>
            <a:off x="6094510" y="5360426"/>
            <a:ext cx="491685" cy="34125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prstClr val="white"/>
              </a:solidFill>
            </a:endParaRPr>
          </a:p>
        </p:txBody>
      </p:sp>
      <p:sp>
        <p:nvSpPr>
          <p:cNvPr id="145" name="文字方塊 144"/>
          <p:cNvSpPr txBox="1"/>
          <p:nvPr/>
        </p:nvSpPr>
        <p:spPr>
          <a:xfrm>
            <a:off x="6630208" y="5996124"/>
            <a:ext cx="3466655" cy="461665"/>
          </a:xfrm>
          <a:prstGeom prst="rect">
            <a:avLst/>
          </a:prstGeom>
          <a:noFill/>
        </p:spPr>
        <p:txBody>
          <a:bodyPr wrap="none" rtlCol="0">
            <a:spAutoFit/>
          </a:bodyPr>
          <a:lstStyle/>
          <a:p>
            <a:r>
              <a:rPr lang="en-US" altLang="zh-TW" sz="2400" dirty="0">
                <a:solidFill>
                  <a:prstClr val="black"/>
                </a:solidFill>
              </a:rPr>
              <a:t>y</a:t>
            </a:r>
            <a:r>
              <a:rPr lang="en-US" altLang="zh-TW" sz="2400" baseline="-25000" dirty="0">
                <a:solidFill>
                  <a:prstClr val="black"/>
                </a:solidFill>
              </a:rPr>
              <a:t>2</a:t>
            </a:r>
            <a:r>
              <a:rPr lang="en-US" altLang="zh-TW" sz="2400" dirty="0">
                <a:solidFill>
                  <a:prstClr val="black"/>
                </a:solidFill>
              </a:rPr>
              <a:t> has the maximum value</a:t>
            </a:r>
            <a:endParaRPr lang="zh-TW" altLang="en-US" sz="2400" dirty="0">
              <a:solidFill>
                <a:prstClr val="black"/>
              </a:solidFill>
            </a:endParaRPr>
          </a:p>
        </p:txBody>
      </p:sp>
      <p:sp>
        <p:nvSpPr>
          <p:cNvPr id="146" name="文字方塊 145"/>
          <p:cNvSpPr txBox="1"/>
          <p:nvPr/>
        </p:nvSpPr>
        <p:spPr>
          <a:xfrm>
            <a:off x="4391622" y="5972492"/>
            <a:ext cx="925253" cy="461665"/>
          </a:xfrm>
          <a:prstGeom prst="rect">
            <a:avLst/>
          </a:prstGeom>
          <a:noFill/>
        </p:spPr>
        <p:txBody>
          <a:bodyPr wrap="none" rtlCol="0">
            <a:spAutoFit/>
          </a:bodyPr>
          <a:lstStyle/>
          <a:p>
            <a:r>
              <a:rPr lang="en-US" altLang="zh-TW" sz="2400" dirty="0">
                <a:solidFill>
                  <a:prstClr val="black"/>
                </a:solidFill>
              </a:rPr>
              <a:t>Input:</a:t>
            </a:r>
            <a:endParaRPr lang="zh-TW" altLang="en-US" sz="2400" dirty="0">
              <a:solidFill>
                <a:prstClr val="black"/>
              </a:solidFill>
            </a:endParaRPr>
          </a:p>
        </p:txBody>
      </p:sp>
      <p:sp>
        <p:nvSpPr>
          <p:cNvPr id="147" name="向右箭號 146"/>
          <p:cNvSpPr/>
          <p:nvPr/>
        </p:nvSpPr>
        <p:spPr>
          <a:xfrm>
            <a:off x="6094510" y="6092902"/>
            <a:ext cx="491685" cy="34125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prstClr val="white"/>
              </a:solidFill>
            </a:endParaRPr>
          </a:p>
        </p:txBody>
      </p:sp>
      <p:pic>
        <p:nvPicPr>
          <p:cNvPr id="148" name="圖片 147"/>
          <p:cNvPicPr>
            <a:picLocks noChangeAspect="1"/>
          </p:cNvPicPr>
          <p:nvPr/>
        </p:nvPicPr>
        <p:blipFill>
          <a:blip r:embed="rId12"/>
          <a:stretch>
            <a:fillRect/>
          </a:stretch>
        </p:blipFill>
        <p:spPr>
          <a:xfrm>
            <a:off x="5352206" y="5948719"/>
            <a:ext cx="605932" cy="601556"/>
          </a:xfrm>
          <a:prstGeom prst="rect">
            <a:avLst/>
          </a:prstGeom>
          <a:ln w="38100">
            <a:solidFill>
              <a:schemeClr val="tx1"/>
            </a:solidFill>
          </a:ln>
        </p:spPr>
      </p:pic>
      <p:sp>
        <p:nvSpPr>
          <p:cNvPr id="149" name="文字方塊 148"/>
          <p:cNvSpPr txBox="1"/>
          <p:nvPr/>
        </p:nvSpPr>
        <p:spPr>
          <a:xfrm>
            <a:off x="9177718" y="1919555"/>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solidFill>
                  <a:prstClr val="white"/>
                </a:solidFill>
              </a:rPr>
              <a:t>is 1</a:t>
            </a:r>
            <a:endParaRPr lang="zh-TW" altLang="en-US" sz="2400" dirty="0">
              <a:solidFill>
                <a:prstClr val="white"/>
              </a:solidFill>
            </a:endParaRPr>
          </a:p>
        </p:txBody>
      </p:sp>
      <p:sp>
        <p:nvSpPr>
          <p:cNvPr id="150" name="文字方塊 149"/>
          <p:cNvSpPr txBox="1"/>
          <p:nvPr/>
        </p:nvSpPr>
        <p:spPr>
          <a:xfrm>
            <a:off x="9192338" y="2739278"/>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solidFill>
                  <a:prstClr val="white"/>
                </a:solidFill>
              </a:rPr>
              <a:t>is 2</a:t>
            </a:r>
            <a:endParaRPr lang="zh-TW" altLang="en-US" sz="2400" dirty="0">
              <a:solidFill>
                <a:prstClr val="white"/>
              </a:solidFill>
            </a:endParaRPr>
          </a:p>
        </p:txBody>
      </p:sp>
      <p:sp>
        <p:nvSpPr>
          <p:cNvPr id="151" name="文字方塊 150"/>
          <p:cNvSpPr txBox="1"/>
          <p:nvPr/>
        </p:nvSpPr>
        <p:spPr>
          <a:xfrm>
            <a:off x="9204584" y="3966148"/>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solidFill>
                  <a:prstClr val="white"/>
                </a:solidFill>
              </a:rPr>
              <a:t>is 0</a:t>
            </a:r>
            <a:endParaRPr lang="zh-TW" altLang="en-US" sz="2400" dirty="0">
              <a:solidFill>
                <a:prstClr val="white"/>
              </a:solidFill>
            </a:endParaRPr>
          </a:p>
        </p:txBody>
      </p:sp>
      <p:sp>
        <p:nvSpPr>
          <p:cNvPr id="152" name="矩形 151"/>
          <p:cNvSpPr/>
          <p:nvPr/>
        </p:nvSpPr>
        <p:spPr>
          <a:xfrm>
            <a:off x="5085371" y="5104193"/>
            <a:ext cx="3962706" cy="10707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solidFill>
                  <a:prstClr val="white"/>
                </a:solidFill>
              </a:rPr>
              <a:t>How to let the neural network achieve this</a:t>
            </a:r>
            <a:endParaRPr lang="zh-TW" altLang="en-US" sz="2800" dirty="0">
              <a:solidFill>
                <a:prstClr val="white"/>
              </a:solidFill>
            </a:endParaRPr>
          </a:p>
        </p:txBody>
      </p:sp>
      <p:sp>
        <p:nvSpPr>
          <p:cNvPr id="153" name="矩形 152"/>
          <p:cNvSpPr/>
          <p:nvPr/>
        </p:nvSpPr>
        <p:spPr>
          <a:xfrm>
            <a:off x="3775228" y="4635910"/>
            <a:ext cx="6424752" cy="204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54" name="矩形 153"/>
          <p:cNvSpPr/>
          <p:nvPr/>
        </p:nvSpPr>
        <p:spPr>
          <a:xfrm rot="5400000">
            <a:off x="6255531" y="2959620"/>
            <a:ext cx="2582833"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err="1">
                <a:solidFill>
                  <a:prstClr val="white"/>
                </a:solidFill>
              </a:rPr>
              <a:t>Softmax</a:t>
            </a:r>
            <a:endParaRPr lang="zh-TW" altLang="en-US" sz="2800" dirty="0">
              <a:solidFill>
                <a:prstClr val="white"/>
              </a:solidFill>
            </a:endParaRPr>
          </a:p>
        </p:txBody>
      </p:sp>
      <mc:AlternateContent xmlns:mc="http://schemas.openxmlformats.org/markup-compatibility/2006" xmlns:a14="http://schemas.microsoft.com/office/drawing/2010/main">
        <mc:Choice Requires="a14">
          <p:sp>
            <p:nvSpPr>
              <p:cNvPr id="3" name="文字方塊 2"/>
              <p:cNvSpPr txBox="1"/>
              <p:nvPr/>
            </p:nvSpPr>
            <p:spPr>
              <a:xfrm>
                <a:off x="4605029" y="1425675"/>
                <a:ext cx="476515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a:solidFill>
                            <a:prstClr val="black"/>
                          </a:solidFill>
                          <a:latin typeface="Cambria Math" panose="02040503050406030204" pitchFamily="18" charset="0"/>
                        </a:rPr>
                        <m:t>𝜃</m:t>
                      </m:r>
                      <m:r>
                        <a:rPr lang="en-US" altLang="zh-TW" sz="2800" i="1">
                          <a:solidFill>
                            <a:prstClr val="black"/>
                          </a:solidFill>
                          <a:latin typeface="Cambria Math" panose="02040503050406030204" pitchFamily="18" charset="0"/>
                        </a:rPr>
                        <m:t>=</m:t>
                      </m:r>
                      <m:d>
                        <m:dPr>
                          <m:begChr m:val="{"/>
                          <m:endChr m:val="}"/>
                          <m:ctrlPr>
                            <a:rPr lang="en-US" altLang="zh-TW" sz="2800" i="1">
                              <a:solidFill>
                                <a:prstClr val="black"/>
                              </a:solidFill>
                              <a:latin typeface="Cambria Math" panose="02040503050406030204" pitchFamily="18" charset="0"/>
                            </a:rPr>
                          </m:ctrlPr>
                        </m:dPr>
                        <m:e>
                          <m:sSup>
                            <m:sSupPr>
                              <m:ctrlPr>
                                <a:rPr lang="en-US" altLang="zh-TW" sz="2800" i="1">
                                  <a:solidFill>
                                    <a:prstClr val="black"/>
                                  </a:solidFill>
                                  <a:latin typeface="Cambria Math" panose="02040503050406030204" pitchFamily="18" charset="0"/>
                                </a:rPr>
                              </m:ctrlPr>
                            </m:sSupPr>
                            <m:e>
                              <m:r>
                                <a:rPr lang="en-US" altLang="zh-TW" sz="2800" i="1">
                                  <a:solidFill>
                                    <a:prstClr val="black"/>
                                  </a:solidFill>
                                  <a:latin typeface="Cambria Math" panose="02040503050406030204" pitchFamily="18" charset="0"/>
                                </a:rPr>
                                <m:t>𝑊</m:t>
                              </m:r>
                            </m:e>
                            <m:sup>
                              <m:r>
                                <a:rPr lang="en-US" altLang="zh-TW" sz="2800" i="1">
                                  <a:solidFill>
                                    <a:prstClr val="black"/>
                                  </a:solidFill>
                                  <a:latin typeface="Cambria Math" panose="02040503050406030204" pitchFamily="18" charset="0"/>
                                </a:rPr>
                                <m:t>1</m:t>
                              </m:r>
                            </m:sup>
                          </m:sSup>
                          <m:r>
                            <a:rPr lang="en-US" altLang="zh-TW" sz="2800" i="1">
                              <a:solidFill>
                                <a:prstClr val="black"/>
                              </a:solidFill>
                              <a:latin typeface="Cambria Math" panose="02040503050406030204" pitchFamily="18" charset="0"/>
                            </a:rPr>
                            <m:t>,</m:t>
                          </m:r>
                          <m:sSup>
                            <m:sSupPr>
                              <m:ctrlPr>
                                <a:rPr lang="en-US" altLang="zh-TW" sz="2800" i="1">
                                  <a:solidFill>
                                    <a:prstClr val="black"/>
                                  </a:solidFill>
                                  <a:latin typeface="Cambria Math" panose="02040503050406030204" pitchFamily="18" charset="0"/>
                                </a:rPr>
                              </m:ctrlPr>
                            </m:sSupPr>
                            <m:e>
                              <m:r>
                                <a:rPr lang="en-US" altLang="zh-TW" sz="2800" i="1">
                                  <a:solidFill>
                                    <a:prstClr val="black"/>
                                  </a:solidFill>
                                  <a:latin typeface="Cambria Math" panose="02040503050406030204" pitchFamily="18" charset="0"/>
                                </a:rPr>
                                <m:t>𝑏</m:t>
                              </m:r>
                            </m:e>
                            <m:sup>
                              <m:r>
                                <a:rPr lang="en-US" altLang="zh-TW" sz="2800" i="1">
                                  <a:solidFill>
                                    <a:prstClr val="black"/>
                                  </a:solidFill>
                                  <a:latin typeface="Cambria Math" panose="02040503050406030204" pitchFamily="18" charset="0"/>
                                </a:rPr>
                                <m:t>1</m:t>
                              </m:r>
                            </m:sup>
                          </m:sSup>
                          <m:r>
                            <a:rPr lang="en-US" altLang="zh-TW" sz="2800" i="1">
                              <a:solidFill>
                                <a:prstClr val="black"/>
                              </a:solidFill>
                              <a:latin typeface="Cambria Math" panose="02040503050406030204" pitchFamily="18" charset="0"/>
                            </a:rPr>
                            <m:t>,</m:t>
                          </m:r>
                          <m:sSup>
                            <m:sSupPr>
                              <m:ctrlPr>
                                <a:rPr lang="en-US" altLang="zh-TW" sz="2800" i="1">
                                  <a:solidFill>
                                    <a:prstClr val="black"/>
                                  </a:solidFill>
                                  <a:latin typeface="Cambria Math" panose="02040503050406030204" pitchFamily="18" charset="0"/>
                                </a:rPr>
                              </m:ctrlPr>
                            </m:sSupPr>
                            <m:e>
                              <m:r>
                                <a:rPr lang="en-US" altLang="zh-TW" sz="2800" i="1">
                                  <a:solidFill>
                                    <a:prstClr val="black"/>
                                  </a:solidFill>
                                  <a:latin typeface="Cambria Math" panose="02040503050406030204" pitchFamily="18" charset="0"/>
                                </a:rPr>
                                <m:t>𝑊</m:t>
                              </m:r>
                            </m:e>
                            <m:sup>
                              <m:r>
                                <a:rPr lang="en-US" altLang="zh-TW" sz="2800" i="1">
                                  <a:solidFill>
                                    <a:prstClr val="black"/>
                                  </a:solidFill>
                                  <a:latin typeface="Cambria Math" panose="02040503050406030204" pitchFamily="18" charset="0"/>
                                </a:rPr>
                                <m:t>2</m:t>
                              </m:r>
                            </m:sup>
                          </m:sSup>
                          <m:r>
                            <a:rPr lang="en-US" altLang="zh-TW" sz="2800" i="1">
                              <a:solidFill>
                                <a:prstClr val="black"/>
                              </a:solidFill>
                              <a:latin typeface="Cambria Math" panose="02040503050406030204" pitchFamily="18" charset="0"/>
                            </a:rPr>
                            <m:t>,</m:t>
                          </m:r>
                          <m:sSup>
                            <m:sSupPr>
                              <m:ctrlPr>
                                <a:rPr lang="en-US" altLang="zh-TW" sz="2800" i="1">
                                  <a:solidFill>
                                    <a:prstClr val="black"/>
                                  </a:solidFill>
                                  <a:latin typeface="Cambria Math" panose="02040503050406030204" pitchFamily="18" charset="0"/>
                                </a:rPr>
                              </m:ctrlPr>
                            </m:sSupPr>
                            <m:e>
                              <m:r>
                                <a:rPr lang="en-US" altLang="zh-TW" sz="2800" i="1">
                                  <a:solidFill>
                                    <a:prstClr val="black"/>
                                  </a:solidFill>
                                  <a:latin typeface="Cambria Math" panose="02040503050406030204" pitchFamily="18" charset="0"/>
                                </a:rPr>
                                <m:t>𝑏</m:t>
                              </m:r>
                            </m:e>
                            <m:sup>
                              <m:r>
                                <a:rPr lang="en-US" altLang="zh-TW" sz="2800" i="1">
                                  <a:solidFill>
                                    <a:prstClr val="black"/>
                                  </a:solidFill>
                                  <a:latin typeface="Cambria Math" panose="02040503050406030204" pitchFamily="18" charset="0"/>
                                </a:rPr>
                                <m:t>2</m:t>
                              </m:r>
                            </m:sup>
                          </m:sSup>
                          <m:r>
                            <a:rPr lang="en-US" altLang="zh-TW" sz="2800" i="1">
                              <a:solidFill>
                                <a:prstClr val="black"/>
                              </a:solidFill>
                              <a:latin typeface="Cambria Math" panose="02040503050406030204" pitchFamily="18" charset="0"/>
                            </a:rPr>
                            <m:t>,</m:t>
                          </m:r>
                          <m:r>
                            <a:rPr lang="en-US" altLang="zh-TW" sz="2800" i="1">
                              <a:solidFill>
                                <a:prstClr val="black"/>
                              </a:solidFill>
                              <a:latin typeface="Cambria Math" panose="02040503050406030204" pitchFamily="18" charset="0"/>
                              <a:ea typeface="Cambria Math" panose="02040503050406030204" pitchFamily="18" charset="0"/>
                            </a:rPr>
                            <m:t>⋯</m:t>
                          </m:r>
                          <m:sSup>
                            <m:sSupPr>
                              <m:ctrlPr>
                                <a:rPr lang="en-US" altLang="zh-TW" sz="2800" i="1">
                                  <a:solidFill>
                                    <a:prstClr val="black"/>
                                  </a:solidFill>
                                  <a:latin typeface="Cambria Math" panose="02040503050406030204" pitchFamily="18" charset="0"/>
                                </a:rPr>
                              </m:ctrlPr>
                            </m:sSupPr>
                            <m:e>
                              <m:r>
                                <a:rPr lang="en-US" altLang="zh-TW" sz="2800" i="1">
                                  <a:solidFill>
                                    <a:prstClr val="black"/>
                                  </a:solidFill>
                                  <a:latin typeface="Cambria Math" panose="02040503050406030204" pitchFamily="18" charset="0"/>
                                </a:rPr>
                                <m:t>𝑊</m:t>
                              </m:r>
                            </m:e>
                            <m:sup>
                              <m:r>
                                <a:rPr lang="en-US" altLang="zh-TW" sz="2800" i="1">
                                  <a:solidFill>
                                    <a:prstClr val="black"/>
                                  </a:solidFill>
                                  <a:latin typeface="Cambria Math" panose="02040503050406030204" pitchFamily="18" charset="0"/>
                                </a:rPr>
                                <m:t>𝐿</m:t>
                              </m:r>
                            </m:sup>
                          </m:sSup>
                          <m:r>
                            <a:rPr lang="en-US" altLang="zh-TW" sz="2800" i="1">
                              <a:solidFill>
                                <a:prstClr val="black"/>
                              </a:solidFill>
                              <a:latin typeface="Cambria Math" panose="02040503050406030204" pitchFamily="18" charset="0"/>
                            </a:rPr>
                            <m:t>,</m:t>
                          </m:r>
                          <m:sSup>
                            <m:sSupPr>
                              <m:ctrlPr>
                                <a:rPr lang="en-US" altLang="zh-TW" sz="2800" i="1">
                                  <a:solidFill>
                                    <a:prstClr val="black"/>
                                  </a:solidFill>
                                  <a:latin typeface="Cambria Math" panose="02040503050406030204" pitchFamily="18" charset="0"/>
                                </a:rPr>
                              </m:ctrlPr>
                            </m:sSupPr>
                            <m:e>
                              <m:r>
                                <a:rPr lang="en-US" altLang="zh-TW" sz="2800" i="1">
                                  <a:solidFill>
                                    <a:prstClr val="black"/>
                                  </a:solidFill>
                                  <a:latin typeface="Cambria Math" panose="02040503050406030204" pitchFamily="18" charset="0"/>
                                </a:rPr>
                                <m:t>𝑏</m:t>
                              </m:r>
                            </m:e>
                            <m:sup>
                              <m:r>
                                <a:rPr lang="en-US" altLang="zh-TW" sz="2800" i="1">
                                  <a:solidFill>
                                    <a:prstClr val="black"/>
                                  </a:solidFill>
                                  <a:latin typeface="Cambria Math" panose="02040503050406030204" pitchFamily="18" charset="0"/>
                                </a:rPr>
                                <m:t>𝐿</m:t>
                              </m:r>
                            </m:sup>
                          </m:sSup>
                        </m:e>
                      </m:d>
                    </m:oMath>
                  </m:oMathPara>
                </a14:m>
                <a:endParaRPr lang="zh-TW" altLang="en-US" sz="2800" dirty="0">
                  <a:solidFill>
                    <a:prstClr val="black"/>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4605029" y="1425675"/>
                <a:ext cx="4765151" cy="430887"/>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06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P spid="143" grpId="0"/>
      <p:bldP spid="144" grpId="0" animBg="1"/>
      <p:bldP spid="145" grpId="0"/>
      <p:bldP spid="146" grpId="0"/>
      <p:bldP spid="147" grpId="0" animBg="1"/>
      <p:bldP spid="152" grpId="0" animBg="1"/>
      <p:bldP spid="153" grpId="0" animBg="1"/>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30587"/>
            <a:ext cx="10515600" cy="1325563"/>
          </a:xfrm>
        </p:spPr>
        <p:txBody>
          <a:bodyPr/>
          <a:lstStyle/>
          <a:p>
            <a:r>
              <a:rPr lang="en-US" dirty="0" smtClean="0">
                <a:solidFill>
                  <a:srgbClr val="FF0000"/>
                </a:solidFill>
              </a:rPr>
              <a:t>Problems in Quadratic Cost Function</a:t>
            </a:r>
            <a:endParaRPr lang="en-US" dirty="0">
              <a:solidFill>
                <a:srgbClr val="FF0000"/>
              </a:solidFill>
            </a:endParaRPr>
          </a:p>
        </p:txBody>
      </p:sp>
      <p:sp>
        <p:nvSpPr>
          <p:cNvPr id="3" name="Content Placeholder 2"/>
          <p:cNvSpPr>
            <a:spLocks noGrp="1"/>
          </p:cNvSpPr>
          <p:nvPr>
            <p:ph idx="1"/>
          </p:nvPr>
        </p:nvSpPr>
        <p:spPr>
          <a:xfrm>
            <a:off x="1069354" y="1056068"/>
            <a:ext cx="10515600" cy="5692462"/>
          </a:xfrm>
        </p:spPr>
        <p:txBody>
          <a:bodyPr>
            <a:normAutofit lnSpcReduction="10000"/>
          </a:bodyPr>
          <a:lstStyle/>
          <a:p>
            <a:r>
              <a:rPr lang="en-US" dirty="0"/>
              <a:t>Recall that we're using the quadratic cost function, which, from Equation </a:t>
            </a:r>
            <a:r>
              <a:rPr lang="en-US" dirty="0" smtClean="0"/>
              <a:t> </a:t>
            </a:r>
            <a:r>
              <a:rPr lang="en-US" dirty="0"/>
              <a:t>is given </a:t>
            </a:r>
            <a:r>
              <a:rPr lang="en-US" dirty="0" smtClean="0"/>
              <a:t>by:</a:t>
            </a:r>
          </a:p>
          <a:p>
            <a:endParaRPr lang="en-US" dirty="0" smtClean="0"/>
          </a:p>
          <a:p>
            <a:pPr lvl="0"/>
            <a:r>
              <a:rPr lang="en-US" dirty="0" smtClean="0">
                <a:solidFill>
                  <a:srgbClr val="333333"/>
                </a:solidFill>
                <a:latin typeface="Georgia" panose="02040502050405020303" pitchFamily="18" charset="0"/>
              </a:rPr>
              <a:t>To </a:t>
            </a:r>
            <a:r>
              <a:rPr lang="en-US" dirty="0">
                <a:solidFill>
                  <a:srgbClr val="333333"/>
                </a:solidFill>
                <a:latin typeface="Georgia" panose="02040502050405020303" pitchFamily="18" charset="0"/>
              </a:rPr>
              <a:t>write this more explicitly in terms of the weight and bias, </a:t>
            </a:r>
            <a:r>
              <a:rPr lang="en-US" dirty="0" smtClean="0">
                <a:solidFill>
                  <a:srgbClr val="2A2A2A"/>
                </a:solidFill>
                <a:latin typeface="MathJax_Math-italic"/>
              </a:rPr>
              <a:t>a</a:t>
            </a:r>
            <a:r>
              <a:rPr lang="en-US" dirty="0" smtClean="0">
                <a:solidFill>
                  <a:srgbClr val="2A2A2A"/>
                </a:solidFill>
                <a:latin typeface="MathJax_Main"/>
              </a:rPr>
              <a:t>=</a:t>
            </a:r>
            <a:r>
              <a:rPr lang="en-US" dirty="0" smtClean="0">
                <a:solidFill>
                  <a:srgbClr val="2A2A2A"/>
                </a:solidFill>
                <a:latin typeface="MathJax_Math-italic"/>
              </a:rPr>
              <a:t>σ</a:t>
            </a:r>
            <a:r>
              <a:rPr lang="en-US" dirty="0" smtClean="0">
                <a:solidFill>
                  <a:srgbClr val="2A2A2A"/>
                </a:solidFill>
                <a:latin typeface="MathJax_Main"/>
              </a:rPr>
              <a:t>(</a:t>
            </a:r>
            <a:r>
              <a:rPr lang="en-US" dirty="0" smtClean="0">
                <a:solidFill>
                  <a:srgbClr val="2A2A2A"/>
                </a:solidFill>
                <a:latin typeface="MathJax_Math-italic"/>
              </a:rPr>
              <a:t>z</a:t>
            </a:r>
            <a:r>
              <a:rPr lang="en-US" dirty="0" smtClean="0">
                <a:solidFill>
                  <a:srgbClr val="2A2A2A"/>
                </a:solidFill>
                <a:latin typeface="MathJax_Main"/>
              </a:rPr>
              <a:t>)</a:t>
            </a:r>
            <a:r>
              <a:rPr lang="en-US" dirty="0" smtClean="0">
                <a:solidFill>
                  <a:srgbClr val="333333"/>
                </a:solidFill>
                <a:latin typeface="Georgia" panose="02040502050405020303" pitchFamily="18" charset="0"/>
              </a:rPr>
              <a:t>recall that, </a:t>
            </a:r>
            <a:r>
              <a:rPr lang="en-US" dirty="0">
                <a:solidFill>
                  <a:srgbClr val="333333"/>
                </a:solidFill>
                <a:latin typeface="Georgia" panose="02040502050405020303" pitchFamily="18" charset="0"/>
              </a:rPr>
              <a:t>where </a:t>
            </a:r>
            <a:r>
              <a:rPr lang="en-US" dirty="0" smtClean="0">
                <a:solidFill>
                  <a:srgbClr val="2A2A2A"/>
                </a:solidFill>
                <a:latin typeface="MathJax_Math-italic"/>
              </a:rPr>
              <a:t>z</a:t>
            </a:r>
            <a:r>
              <a:rPr lang="en-US" dirty="0" smtClean="0">
                <a:solidFill>
                  <a:srgbClr val="2A2A2A"/>
                </a:solidFill>
                <a:latin typeface="MathJax_Main"/>
              </a:rPr>
              <a:t>=</a:t>
            </a:r>
            <a:r>
              <a:rPr lang="en-US" dirty="0" err="1" smtClean="0">
                <a:solidFill>
                  <a:srgbClr val="2A2A2A"/>
                </a:solidFill>
                <a:latin typeface="MathJax_Math-italic"/>
              </a:rPr>
              <a:t>wx</a:t>
            </a:r>
            <a:r>
              <a:rPr lang="en-US" dirty="0" err="1" smtClean="0">
                <a:solidFill>
                  <a:srgbClr val="2A2A2A"/>
                </a:solidFill>
                <a:latin typeface="MathJax_Main"/>
              </a:rPr>
              <a:t>+</a:t>
            </a:r>
            <a:r>
              <a:rPr lang="en-US" dirty="0" err="1" smtClean="0">
                <a:solidFill>
                  <a:srgbClr val="2A2A2A"/>
                </a:solidFill>
                <a:latin typeface="MathJax_Math-italic"/>
              </a:rPr>
              <a:t>b</a:t>
            </a:r>
            <a:r>
              <a:rPr lang="en-US" dirty="0" smtClean="0">
                <a:solidFill>
                  <a:srgbClr val="333333"/>
                </a:solidFill>
                <a:latin typeface="Georgia" panose="02040502050405020303" pitchFamily="18" charset="0"/>
              </a:rPr>
              <a:t>. </a:t>
            </a:r>
            <a:r>
              <a:rPr lang="en-US" dirty="0">
                <a:solidFill>
                  <a:srgbClr val="333333"/>
                </a:solidFill>
                <a:latin typeface="Georgia" panose="02040502050405020303" pitchFamily="18" charset="0"/>
              </a:rPr>
              <a:t>Using the chain rule to differentiate with respect to the weight and bias we get</a:t>
            </a:r>
            <a:r>
              <a:rPr lang="en-US" sz="1800" dirty="0"/>
              <a:t> </a:t>
            </a:r>
            <a:endParaRPr lang="en-US" sz="3200" dirty="0">
              <a:latin typeface="Arial" panose="020B0604020202020204" pitchFamily="34" charset="0"/>
            </a:endParaRPr>
          </a:p>
          <a:p>
            <a:endParaRPr lang="en-US" dirty="0" smtClean="0"/>
          </a:p>
          <a:p>
            <a:endParaRPr lang="en-US" dirty="0"/>
          </a:p>
          <a:p>
            <a:endParaRPr lang="en-US" dirty="0" smtClean="0"/>
          </a:p>
          <a:p>
            <a:pPr lvl="0"/>
            <a:r>
              <a:rPr lang="en-US" dirty="0">
                <a:solidFill>
                  <a:srgbClr val="333333"/>
                </a:solidFill>
                <a:latin typeface="Georgia" panose="02040502050405020303" pitchFamily="18" charset="0"/>
              </a:rPr>
              <a:t>where I have substituted </a:t>
            </a:r>
            <a:r>
              <a:rPr lang="en-US" dirty="0" smtClean="0">
                <a:solidFill>
                  <a:srgbClr val="2A2A2A"/>
                </a:solidFill>
                <a:latin typeface="MathJax_Math-italic"/>
              </a:rPr>
              <a:t>x</a:t>
            </a:r>
            <a:r>
              <a:rPr lang="en-US" dirty="0" smtClean="0">
                <a:solidFill>
                  <a:srgbClr val="2A2A2A"/>
                </a:solidFill>
                <a:latin typeface="MathJax_Main"/>
              </a:rPr>
              <a:t>=1</a:t>
            </a:r>
            <a:r>
              <a:rPr lang="en-US" dirty="0">
                <a:solidFill>
                  <a:srgbClr val="333333"/>
                </a:solidFill>
                <a:latin typeface="Georgia" panose="02040502050405020303" pitchFamily="18" charset="0"/>
              </a:rPr>
              <a:t> and </a:t>
            </a:r>
            <a:r>
              <a:rPr lang="en-US" dirty="0" smtClean="0">
                <a:solidFill>
                  <a:srgbClr val="2A2A2A"/>
                </a:solidFill>
                <a:latin typeface="MathJax_Math-italic"/>
              </a:rPr>
              <a:t>y</a:t>
            </a:r>
            <a:r>
              <a:rPr lang="en-US" dirty="0" smtClean="0">
                <a:solidFill>
                  <a:srgbClr val="2A2A2A"/>
                </a:solidFill>
                <a:latin typeface="MathJax_Main"/>
              </a:rPr>
              <a:t>=0</a:t>
            </a:r>
            <a:r>
              <a:rPr lang="en-US" dirty="0" smtClean="0">
                <a:solidFill>
                  <a:srgbClr val="333333"/>
                </a:solidFill>
                <a:latin typeface="Georgia" panose="02040502050405020303" pitchFamily="18" charset="0"/>
              </a:rPr>
              <a:t>. </a:t>
            </a:r>
            <a:r>
              <a:rPr lang="en-US" dirty="0">
                <a:solidFill>
                  <a:srgbClr val="333333"/>
                </a:solidFill>
                <a:latin typeface="Georgia" panose="02040502050405020303" pitchFamily="18" charset="0"/>
              </a:rPr>
              <a:t>To understand the </a:t>
            </a:r>
            <a:r>
              <a:rPr lang="en-US" dirty="0" err="1">
                <a:solidFill>
                  <a:srgbClr val="333333"/>
                </a:solidFill>
                <a:latin typeface="Georgia" panose="02040502050405020303" pitchFamily="18" charset="0"/>
              </a:rPr>
              <a:t>behaviour</a:t>
            </a:r>
            <a:r>
              <a:rPr lang="en-US" dirty="0">
                <a:solidFill>
                  <a:srgbClr val="333333"/>
                </a:solidFill>
                <a:latin typeface="Georgia" panose="02040502050405020303" pitchFamily="18" charset="0"/>
              </a:rPr>
              <a:t> of these expressions, let's look more closely at the </a:t>
            </a:r>
            <a:r>
              <a:rPr lang="en-US" dirty="0" smtClean="0">
                <a:solidFill>
                  <a:srgbClr val="2A2A2A"/>
                </a:solidFill>
                <a:latin typeface="Georgia" panose="02040502050405020303" pitchFamily="18" charset="0"/>
              </a:rPr>
              <a:t>σ</a:t>
            </a:r>
            <a:r>
              <a:rPr lang="en-US" dirty="0">
                <a:solidFill>
                  <a:srgbClr val="2A2A2A"/>
                </a:solidFill>
                <a:latin typeface="Georgia" panose="02040502050405020303" pitchFamily="18" charset="0"/>
              </a:rPr>
              <a:t>′(z)</a:t>
            </a:r>
            <a:r>
              <a:rPr lang="en-US" dirty="0">
                <a:solidFill>
                  <a:srgbClr val="333333"/>
                </a:solidFill>
                <a:latin typeface="Georgia" panose="02040502050405020303" pitchFamily="18" charset="0"/>
              </a:rPr>
              <a:t>term on the right-hand side. Recall the shape of the </a:t>
            </a:r>
            <a:r>
              <a:rPr lang="en-US" dirty="0" smtClean="0">
                <a:solidFill>
                  <a:srgbClr val="2A2A2A"/>
                </a:solidFill>
                <a:latin typeface="MathJax_Math-italic"/>
              </a:rPr>
              <a:t>σ</a:t>
            </a:r>
            <a:r>
              <a:rPr lang="en-US" dirty="0">
                <a:solidFill>
                  <a:srgbClr val="333333"/>
                </a:solidFill>
                <a:latin typeface="Georgia" panose="02040502050405020303" pitchFamily="18" charset="0"/>
              </a:rPr>
              <a:t> function:</a:t>
            </a:r>
            <a:r>
              <a:rPr lang="en-US" sz="1800" dirty="0"/>
              <a:t> </a:t>
            </a:r>
            <a:endParaRPr lang="en-US" sz="3200" dirty="0">
              <a:latin typeface="Arial" panose="020B0604020202020204" pitchFamily="34" charset="0"/>
            </a:endParaRPr>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4693609" y="1643241"/>
            <a:ext cx="1800225" cy="676275"/>
          </a:xfrm>
          <a:prstGeom prst="rect">
            <a:avLst/>
          </a:prstGeom>
        </p:spPr>
      </p:pic>
      <p:sp>
        <p:nvSpPr>
          <p:cNvPr id="5" name="Rectangle 1"/>
          <p:cNvSpPr>
            <a:spLocks noChangeArrowheads="1"/>
          </p:cNvSpPr>
          <p:nvPr/>
        </p:nvSpPr>
        <p:spPr bwMode="auto">
          <a:xfrm>
            <a:off x="0" y="-300082"/>
            <a:ext cx="23115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333333"/>
                </a:solidFill>
                <a:effectLst/>
                <a:latin typeface="Georgia" panose="02040502050405020303" pitchFamily="18" charset="0"/>
              </a:rPr>
              <a:t> </a:t>
            </a:r>
            <a:r>
              <a:rPr kumimoji="0" lang="en-US" sz="1500" b="0" i="0" u="none" strike="noStrike" cap="none" normalizeH="0" baseline="0" dirty="0" smtClean="0">
                <a:ln>
                  <a:noFill/>
                </a:ln>
                <a:solidFill>
                  <a:srgbClr val="2A2A2A"/>
                </a:solidFill>
                <a:effectLst/>
                <a:latin typeface="Georgia" panose="02040502050405020303" pitchFamily="18" charset="0"/>
              </a:rPr>
              <a:t/>
            </a:r>
            <a:br>
              <a:rPr kumimoji="0" lang="en-US" sz="1500" b="0" i="0" u="none" strike="noStrike" cap="none" normalizeH="0" baseline="0" dirty="0" smtClean="0">
                <a:ln>
                  <a:noFill/>
                </a:ln>
                <a:solidFill>
                  <a:srgbClr val="2A2A2A"/>
                </a:solidFill>
                <a:effectLst/>
                <a:latin typeface="Georgia" panose="02040502050405020303" pitchFamily="18"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4103058" y="3547515"/>
            <a:ext cx="2981325" cy="1009650"/>
          </a:xfrm>
          <a:prstGeom prst="rect">
            <a:avLst/>
          </a:prstGeom>
        </p:spPr>
      </p:pic>
      <p:sp>
        <p:nvSpPr>
          <p:cNvPr id="8" name="Rectangle 3"/>
          <p:cNvSpPr>
            <a:spLocks noChangeArrowheads="1"/>
          </p:cNvSpPr>
          <p:nvPr/>
        </p:nvSpPr>
        <p:spPr bwMode="auto">
          <a:xfrm>
            <a:off x="0" y="-161582"/>
            <a:ext cx="26962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333333"/>
                </a:solidFill>
                <a:effectLst/>
                <a:latin typeface="Georgia" panose="02040502050405020303" pitchFamily="18" charset="0"/>
              </a:rPr>
              <a:t> </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231154"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20103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50" y="146186"/>
            <a:ext cx="10515600" cy="1325563"/>
          </a:xfrm>
        </p:spPr>
        <p:txBody>
          <a:bodyPr/>
          <a:lstStyle/>
          <a:p>
            <a:r>
              <a:rPr lang="en-US" dirty="0">
                <a:solidFill>
                  <a:srgbClr val="FF0000"/>
                </a:solidFill>
              </a:rPr>
              <a:t>Problems in Quadratic Cost </a:t>
            </a:r>
            <a:r>
              <a:rPr lang="en-US" dirty="0" smtClean="0">
                <a:solidFill>
                  <a:srgbClr val="FF0000"/>
                </a:solidFill>
              </a:rPr>
              <a:t>Function (Cont..)</a:t>
            </a:r>
            <a:endParaRPr lang="en-US" dirty="0"/>
          </a:p>
        </p:txBody>
      </p:sp>
      <p:pic>
        <p:nvPicPr>
          <p:cNvPr id="5" name="Content Placeholder 4"/>
          <p:cNvPicPr>
            <a:picLocks noGrp="1" noChangeAspect="1"/>
          </p:cNvPicPr>
          <p:nvPr>
            <p:ph idx="1"/>
          </p:nvPr>
        </p:nvPicPr>
        <p:blipFill>
          <a:blip r:embed="rId2"/>
          <a:stretch>
            <a:fillRect/>
          </a:stretch>
        </p:blipFill>
        <p:spPr>
          <a:xfrm>
            <a:off x="6515100" y="1894188"/>
            <a:ext cx="4838700" cy="2771775"/>
          </a:xfrm>
          <a:prstGeom prst="rect">
            <a:avLst/>
          </a:prstGeom>
        </p:spPr>
      </p:pic>
      <p:sp>
        <p:nvSpPr>
          <p:cNvPr id="6" name="Rectangle 1"/>
          <p:cNvSpPr>
            <a:spLocks noChangeArrowheads="1"/>
          </p:cNvSpPr>
          <p:nvPr/>
        </p:nvSpPr>
        <p:spPr bwMode="auto">
          <a:xfrm>
            <a:off x="248234" y="1294917"/>
            <a:ext cx="584776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rgbClr val="333333"/>
                </a:solidFill>
                <a:effectLst/>
                <a:latin typeface="Georgia" panose="02040502050405020303" pitchFamily="18" charset="0"/>
              </a:rPr>
              <a:t>We can see from this graph that when the neuron's output is close to </a:t>
            </a:r>
            <a:r>
              <a:rPr kumimoji="0" lang="en-US" sz="2800" b="0" i="0" u="none" strike="noStrike" cap="none" normalizeH="0" baseline="0" dirty="0" smtClean="0">
                <a:ln>
                  <a:noFill/>
                </a:ln>
                <a:solidFill>
                  <a:srgbClr val="2A2A2A"/>
                </a:solidFill>
                <a:effectLst/>
                <a:latin typeface="Georgia" panose="02040502050405020303" pitchFamily="18" charset="0"/>
              </a:rPr>
              <a:t>1</a:t>
            </a:r>
            <a:r>
              <a:rPr kumimoji="0" lang="en-US" sz="2800" b="0" i="0" u="none" strike="noStrike" cap="none" normalizeH="0" baseline="0" dirty="0" smtClean="0">
                <a:ln>
                  <a:noFill/>
                </a:ln>
                <a:solidFill>
                  <a:srgbClr val="333333"/>
                </a:solidFill>
                <a:effectLst/>
                <a:latin typeface="Georgia" panose="02040502050405020303" pitchFamily="18" charset="0"/>
              </a:rPr>
              <a:t>, the curve gets very flat, so </a:t>
            </a:r>
            <a:r>
              <a:rPr kumimoji="0" lang="en-US" sz="2800" b="0" i="0" u="none" strike="noStrike" cap="none" normalizeH="0" baseline="0" dirty="0" smtClean="0">
                <a:ln>
                  <a:noFill/>
                </a:ln>
                <a:solidFill>
                  <a:srgbClr val="2A2A2A"/>
                </a:solidFill>
                <a:effectLst/>
                <a:latin typeface="Georgia" panose="02040502050405020303" pitchFamily="18" charset="0"/>
              </a:rPr>
              <a:t>σ′(z)</a:t>
            </a:r>
            <a:r>
              <a:rPr kumimoji="0" lang="en-US" sz="2800" b="0" i="0" u="none" strike="noStrike" cap="none" normalizeH="0" baseline="0" dirty="0" smtClean="0">
                <a:ln>
                  <a:noFill/>
                </a:ln>
                <a:solidFill>
                  <a:srgbClr val="333333"/>
                </a:solidFill>
                <a:effectLst/>
                <a:latin typeface="Georgia" panose="02040502050405020303" pitchFamily="18" charset="0"/>
              </a:rPr>
              <a:t> gets very small.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2800" dirty="0">
              <a:solidFill>
                <a:srgbClr val="333333"/>
              </a:solidFill>
              <a:latin typeface="Georgia" panose="02040502050405020303"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rgbClr val="333333"/>
                </a:solidFill>
                <a:effectLst/>
                <a:latin typeface="Georgia" panose="02040502050405020303" pitchFamily="18" charset="0"/>
              </a:rPr>
              <a:t>Equations  then tell us that </a:t>
            </a:r>
            <a:r>
              <a:rPr kumimoji="0" lang="en-US" sz="2800" b="0" i="0" u="none" strike="noStrike" cap="none" normalizeH="0" baseline="0" dirty="0" smtClean="0">
                <a:ln>
                  <a:noFill/>
                </a:ln>
                <a:solidFill>
                  <a:srgbClr val="2A2A2A"/>
                </a:solidFill>
                <a:effectLst/>
                <a:latin typeface="MathJax_Main"/>
              </a:rPr>
              <a:t>∂</a:t>
            </a:r>
            <a:r>
              <a:rPr kumimoji="0" lang="en-US" sz="2800" b="0" i="0" u="none" strike="noStrike" cap="none" normalizeH="0" baseline="0" dirty="0" smtClean="0">
                <a:ln>
                  <a:noFill/>
                </a:ln>
                <a:solidFill>
                  <a:srgbClr val="2A2A2A"/>
                </a:solidFill>
                <a:effectLst/>
                <a:latin typeface="MathJax_Math-italic"/>
              </a:rPr>
              <a:t>C</a:t>
            </a:r>
            <a:r>
              <a:rPr kumimoji="0" lang="en-US" sz="2800" b="0" i="0" u="none" strike="noStrike" cap="none" normalizeH="0" baseline="0" dirty="0" smtClean="0">
                <a:ln>
                  <a:noFill/>
                </a:ln>
                <a:solidFill>
                  <a:srgbClr val="2A2A2A"/>
                </a:solidFill>
                <a:effectLst/>
                <a:latin typeface="MathJax_Main"/>
              </a:rPr>
              <a:t>/∂</a:t>
            </a:r>
            <a:r>
              <a:rPr kumimoji="0" lang="en-US" sz="2800" b="0" i="0" u="none" strike="noStrike" cap="none" normalizeH="0" baseline="0" dirty="0" smtClean="0">
                <a:ln>
                  <a:noFill/>
                </a:ln>
                <a:solidFill>
                  <a:srgbClr val="2A2A2A"/>
                </a:solidFill>
                <a:effectLst/>
                <a:latin typeface="MathJax_Math-italic"/>
              </a:rPr>
              <a:t>w  </a:t>
            </a:r>
            <a:r>
              <a:rPr kumimoji="0" lang="en-US" sz="2800" b="0" i="0" u="none" strike="noStrike" cap="none" normalizeH="0" baseline="0" dirty="0" smtClean="0">
                <a:ln>
                  <a:noFill/>
                </a:ln>
                <a:solidFill>
                  <a:srgbClr val="333333"/>
                </a:solidFill>
                <a:effectLst/>
                <a:latin typeface="Georgia" panose="02040502050405020303" pitchFamily="18" charset="0"/>
              </a:rPr>
              <a:t>and </a:t>
            </a:r>
            <a:r>
              <a:rPr kumimoji="0" lang="en-US" sz="2800" b="0" i="0" u="none" strike="noStrike" cap="none" normalizeH="0" baseline="0" dirty="0" smtClean="0">
                <a:ln>
                  <a:noFill/>
                </a:ln>
                <a:solidFill>
                  <a:srgbClr val="2A2A2A"/>
                </a:solidFill>
                <a:effectLst/>
                <a:latin typeface="MathJax_Main"/>
              </a:rPr>
              <a:t>∂</a:t>
            </a:r>
            <a:r>
              <a:rPr kumimoji="0" lang="en-US" sz="2800" b="0" i="0" u="none" strike="noStrike" cap="none" normalizeH="0" baseline="0" dirty="0" smtClean="0">
                <a:ln>
                  <a:noFill/>
                </a:ln>
                <a:solidFill>
                  <a:srgbClr val="2A2A2A"/>
                </a:solidFill>
                <a:effectLst/>
                <a:latin typeface="MathJax_Math-italic"/>
              </a:rPr>
              <a:t>C</a:t>
            </a:r>
            <a:r>
              <a:rPr kumimoji="0" lang="en-US" sz="2800" b="0" i="0" u="none" strike="noStrike" cap="none" normalizeH="0" baseline="0" dirty="0" smtClean="0">
                <a:ln>
                  <a:noFill/>
                </a:ln>
                <a:solidFill>
                  <a:srgbClr val="2A2A2A"/>
                </a:solidFill>
                <a:effectLst/>
                <a:latin typeface="MathJax_Main"/>
              </a:rPr>
              <a:t>/∂</a:t>
            </a:r>
            <a:r>
              <a:rPr kumimoji="0" lang="en-US" sz="2800" b="0" i="0" u="none" strike="noStrike" cap="none" normalizeH="0" baseline="0" dirty="0" smtClean="0">
                <a:ln>
                  <a:noFill/>
                </a:ln>
                <a:solidFill>
                  <a:srgbClr val="2A2A2A"/>
                </a:solidFill>
                <a:effectLst/>
                <a:latin typeface="MathJax_Math-italic"/>
              </a:rPr>
              <a:t>b </a:t>
            </a:r>
            <a:r>
              <a:rPr kumimoji="0" lang="en-US" sz="2800" b="0" i="0" u="none" strike="noStrike" cap="none" normalizeH="0" baseline="0" dirty="0" smtClean="0">
                <a:ln>
                  <a:noFill/>
                </a:ln>
                <a:solidFill>
                  <a:srgbClr val="333333"/>
                </a:solidFill>
                <a:effectLst/>
                <a:latin typeface="Georgia" panose="02040502050405020303" pitchFamily="18" charset="0"/>
              </a:rPr>
              <a:t>get very small. This is the origin of the learning slowdown.</a:t>
            </a:r>
            <a:r>
              <a:rPr kumimoji="0" lang="en-US" sz="2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736498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23" y="207023"/>
            <a:ext cx="10515600" cy="1325563"/>
          </a:xfrm>
        </p:spPr>
        <p:txBody>
          <a:bodyPr/>
          <a:lstStyle/>
          <a:p>
            <a:r>
              <a:rPr lang="en-US" dirty="0" smtClean="0">
                <a:solidFill>
                  <a:srgbClr val="FF0000"/>
                </a:solidFill>
              </a:rPr>
              <a:t>Cross Entropy Cost Function</a:t>
            </a:r>
            <a:endParaRPr lang="en-US" dirty="0">
              <a:solidFill>
                <a:srgbClr val="FF0000"/>
              </a:solidFill>
            </a:endParaRPr>
          </a:p>
        </p:txBody>
      </p:sp>
      <p:sp>
        <p:nvSpPr>
          <p:cNvPr id="3" name="Content Placeholder 2"/>
          <p:cNvSpPr>
            <a:spLocks noGrp="1"/>
          </p:cNvSpPr>
          <p:nvPr>
            <p:ph idx="1"/>
          </p:nvPr>
        </p:nvSpPr>
        <p:spPr>
          <a:xfrm>
            <a:off x="838200" y="1532586"/>
            <a:ext cx="10515600" cy="5325414"/>
          </a:xfrm>
        </p:spPr>
        <p:txBody>
          <a:bodyPr>
            <a:normAutofit fontScale="92500" lnSpcReduction="10000"/>
          </a:bodyPr>
          <a:lstStyle/>
          <a:p>
            <a:r>
              <a:rPr lang="en-US" sz="2400" dirty="0"/>
              <a:t>How can we address the learning slowdown? </a:t>
            </a:r>
            <a:endParaRPr lang="en-US" sz="2400" dirty="0" smtClean="0"/>
          </a:p>
          <a:p>
            <a:r>
              <a:rPr lang="en-US" sz="2400" dirty="0" smtClean="0"/>
              <a:t>It </a:t>
            </a:r>
            <a:r>
              <a:rPr lang="en-US" sz="2400" dirty="0"/>
              <a:t>turns out that we can solve the problem by replacing the quadratic cost with a different cost function, known as the cross-entropy. To understand the cross-entropy</a:t>
            </a:r>
            <a:r>
              <a:rPr lang="en-US" sz="2400" dirty="0" smtClean="0"/>
              <a:t>,</a:t>
            </a:r>
          </a:p>
          <a:p>
            <a:pPr lvl="0"/>
            <a:r>
              <a:rPr lang="en-US" sz="2400" dirty="0" smtClean="0">
                <a:solidFill>
                  <a:srgbClr val="333333"/>
                </a:solidFill>
              </a:rPr>
              <a:t>We'll </a:t>
            </a:r>
            <a:r>
              <a:rPr lang="en-US" sz="2400" dirty="0">
                <a:solidFill>
                  <a:srgbClr val="333333"/>
                </a:solidFill>
              </a:rPr>
              <a:t>suppose instead that we're trying to train a neuron with several input variables, </a:t>
            </a:r>
            <a:r>
              <a:rPr lang="en-US" sz="2400" dirty="0">
                <a:solidFill>
                  <a:srgbClr val="2A2A2A"/>
                </a:solidFill>
              </a:rPr>
              <a:t>x1,x2</a:t>
            </a:r>
            <a:r>
              <a:rPr lang="en-US" sz="2400" dirty="0" smtClean="0">
                <a:solidFill>
                  <a:srgbClr val="2A2A2A"/>
                </a:solidFill>
              </a:rPr>
              <a:t>,…</a:t>
            </a:r>
            <a:r>
              <a:rPr lang="en-US" sz="2400" dirty="0" smtClean="0">
                <a:solidFill>
                  <a:srgbClr val="333333"/>
                </a:solidFill>
              </a:rPr>
              <a:t>corresponding </a:t>
            </a:r>
            <a:r>
              <a:rPr lang="en-US" sz="2400" dirty="0">
                <a:solidFill>
                  <a:srgbClr val="333333"/>
                </a:solidFill>
              </a:rPr>
              <a:t>weights </a:t>
            </a:r>
            <a:r>
              <a:rPr lang="en-US" sz="2400" dirty="0">
                <a:solidFill>
                  <a:srgbClr val="2A2A2A"/>
                </a:solidFill>
              </a:rPr>
              <a:t>w1,w2</a:t>
            </a:r>
            <a:r>
              <a:rPr lang="en-US" sz="2400" dirty="0" smtClean="0">
                <a:solidFill>
                  <a:srgbClr val="2A2A2A"/>
                </a:solidFill>
              </a:rPr>
              <a:t>,…</a:t>
            </a:r>
            <a:r>
              <a:rPr lang="en-US" sz="2400" dirty="0" smtClean="0">
                <a:solidFill>
                  <a:srgbClr val="333333"/>
                </a:solidFill>
              </a:rPr>
              <a:t>and </a:t>
            </a:r>
            <a:r>
              <a:rPr lang="en-US" sz="2400" dirty="0">
                <a:solidFill>
                  <a:srgbClr val="333333"/>
                </a:solidFill>
              </a:rPr>
              <a:t>a bias, </a:t>
            </a:r>
            <a:r>
              <a:rPr lang="en-US" sz="2400" dirty="0" smtClean="0">
                <a:solidFill>
                  <a:srgbClr val="2A2A2A"/>
                </a:solidFill>
              </a:rPr>
              <a:t>b. </a:t>
            </a:r>
            <a:r>
              <a:rPr lang="en-US" sz="2400" dirty="0">
                <a:solidFill>
                  <a:srgbClr val="000000"/>
                </a:solidFill>
              </a:rPr>
              <a:t>The output from the neuron </a:t>
            </a:r>
            <a:r>
              <a:rPr lang="en-US" sz="2400" dirty="0" smtClean="0">
                <a:solidFill>
                  <a:srgbClr val="000000"/>
                </a:solidFill>
              </a:rPr>
              <a:t>is </a:t>
            </a:r>
            <a:r>
              <a:rPr lang="en-US" sz="2400" dirty="0">
                <a:solidFill>
                  <a:srgbClr val="000000"/>
                </a:solidFill>
              </a:rPr>
              <a:t>of course, </a:t>
            </a:r>
            <a:r>
              <a:rPr lang="en-US" sz="2400" dirty="0" smtClean="0">
                <a:solidFill>
                  <a:srgbClr val="2A2A2A"/>
                </a:solidFill>
              </a:rPr>
              <a:t>a=σ(z)</a:t>
            </a:r>
            <a:r>
              <a:rPr lang="en-US" sz="2400" dirty="0" smtClean="0">
                <a:solidFill>
                  <a:srgbClr val="000000"/>
                </a:solidFill>
              </a:rPr>
              <a:t>, </a:t>
            </a:r>
            <a:r>
              <a:rPr lang="en-US" sz="2400" dirty="0">
                <a:solidFill>
                  <a:srgbClr val="000000"/>
                </a:solidFill>
              </a:rPr>
              <a:t>where  </a:t>
            </a:r>
            <a:r>
              <a:rPr lang="en-US" sz="2400" dirty="0" smtClean="0">
                <a:solidFill>
                  <a:srgbClr val="000000"/>
                </a:solidFill>
              </a:rPr>
              <a:t>                              is </a:t>
            </a:r>
            <a:r>
              <a:rPr lang="en-US" sz="2400" dirty="0">
                <a:solidFill>
                  <a:srgbClr val="000000"/>
                </a:solidFill>
              </a:rPr>
              <a:t>the weighted sum of the inputs. </a:t>
            </a:r>
            <a:r>
              <a:rPr lang="en-US" sz="2400" dirty="0" smtClean="0">
                <a:solidFill>
                  <a:srgbClr val="000000"/>
                </a:solidFill>
              </a:rPr>
              <a:t>Cross Entropy C is defined as:</a:t>
            </a:r>
          </a:p>
          <a:p>
            <a:pPr lvl="0"/>
            <a:endParaRPr lang="en-US" sz="2400" dirty="0">
              <a:solidFill>
                <a:srgbClr val="000000"/>
              </a:solidFill>
            </a:endParaRPr>
          </a:p>
          <a:p>
            <a:pPr lvl="0"/>
            <a:endParaRPr lang="en-US" sz="2400" dirty="0" smtClean="0">
              <a:solidFill>
                <a:srgbClr val="000000"/>
              </a:solidFill>
            </a:endParaRPr>
          </a:p>
          <a:p>
            <a:pPr lvl="0"/>
            <a:endParaRPr lang="en-US" sz="2400" dirty="0">
              <a:solidFill>
                <a:srgbClr val="000000"/>
              </a:solidFill>
            </a:endParaRPr>
          </a:p>
          <a:p>
            <a:pPr lvl="0"/>
            <a:endParaRPr lang="en-US" sz="2400" dirty="0" smtClean="0"/>
          </a:p>
          <a:p>
            <a:r>
              <a:rPr lang="en-US" sz="2400" dirty="0">
                <a:solidFill>
                  <a:srgbClr val="000000"/>
                </a:solidFill>
                <a:latin typeface="Georgia" panose="02040502050405020303" pitchFamily="18" charset="0"/>
              </a:rPr>
              <a:t>where </a:t>
            </a:r>
            <a:r>
              <a:rPr lang="en-US" sz="2400" dirty="0" smtClean="0">
                <a:solidFill>
                  <a:srgbClr val="2A2A2A"/>
                </a:solidFill>
                <a:latin typeface="Georgia" panose="02040502050405020303" pitchFamily="18" charset="0"/>
              </a:rPr>
              <a:t>n</a:t>
            </a:r>
            <a:r>
              <a:rPr lang="en-US" sz="2400" dirty="0">
                <a:solidFill>
                  <a:srgbClr val="000000"/>
                </a:solidFill>
                <a:latin typeface="Georgia" panose="02040502050405020303" pitchFamily="18" charset="0"/>
              </a:rPr>
              <a:t> is the total number of items of training data, the sum is over all training inputs, </a:t>
            </a:r>
            <a:r>
              <a:rPr lang="en-US" sz="2400" dirty="0" smtClean="0">
                <a:solidFill>
                  <a:srgbClr val="2A2A2A"/>
                </a:solidFill>
                <a:latin typeface="MathJax_Math-italic"/>
              </a:rPr>
              <a:t>x</a:t>
            </a:r>
            <a:r>
              <a:rPr lang="en-US" sz="2400" dirty="0" smtClean="0">
                <a:solidFill>
                  <a:srgbClr val="000000"/>
                </a:solidFill>
                <a:latin typeface="Georgia" panose="02040502050405020303" pitchFamily="18" charset="0"/>
              </a:rPr>
              <a:t>, </a:t>
            </a:r>
            <a:r>
              <a:rPr lang="en-US" sz="2400" dirty="0">
                <a:solidFill>
                  <a:srgbClr val="000000"/>
                </a:solidFill>
                <a:latin typeface="Georgia" panose="02040502050405020303" pitchFamily="18" charset="0"/>
              </a:rPr>
              <a:t>and </a:t>
            </a:r>
            <a:r>
              <a:rPr lang="en-US" sz="2400" dirty="0" smtClean="0">
                <a:solidFill>
                  <a:srgbClr val="2A2A2A"/>
                </a:solidFill>
                <a:latin typeface="Georgia" panose="02040502050405020303" pitchFamily="18" charset="0"/>
              </a:rPr>
              <a:t>y</a:t>
            </a:r>
            <a:r>
              <a:rPr lang="en-US" sz="2400" dirty="0">
                <a:solidFill>
                  <a:srgbClr val="000000"/>
                </a:solidFill>
                <a:latin typeface="Georgia" panose="02040502050405020303" pitchFamily="18" charset="0"/>
              </a:rPr>
              <a:t> is the corresponding desired output.</a:t>
            </a:r>
            <a:r>
              <a:rPr lang="en-US" sz="1600" dirty="0"/>
              <a:t> </a:t>
            </a:r>
            <a:endParaRPr lang="en-US" sz="2400" dirty="0">
              <a:latin typeface="Arial" panose="020B0604020202020204" pitchFamily="34" charset="0"/>
            </a:endParaRPr>
          </a:p>
          <a:p>
            <a:pPr marL="0" lvl="0" indent="0">
              <a:buNone/>
            </a:pPr>
            <a:r>
              <a:rPr lang="en-US" sz="2400" dirty="0"/>
              <a:t/>
            </a:r>
            <a:br>
              <a:rPr lang="en-US" sz="2400" dirty="0"/>
            </a:br>
            <a:endParaRPr lang="en-US" sz="2400" dirty="0"/>
          </a:p>
          <a:p>
            <a:endParaRPr lang="en-US"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1219130" y="3853130"/>
            <a:ext cx="3076575" cy="1440087"/>
          </a:xfrm>
          <a:prstGeom prst="rect">
            <a:avLst/>
          </a:prstGeom>
        </p:spPr>
      </p:pic>
      <p:sp>
        <p:nvSpPr>
          <p:cNvPr id="6" name="Rectangle 2"/>
          <p:cNvSpPr>
            <a:spLocks noChangeArrowheads="1"/>
          </p:cNvSpPr>
          <p:nvPr/>
        </p:nvSpPr>
        <p:spPr bwMode="auto">
          <a:xfrm>
            <a:off x="0" y="-130805"/>
            <a:ext cx="2231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5189817" y="3209187"/>
            <a:ext cx="1812366" cy="373487"/>
          </a:xfrm>
          <a:prstGeom prst="rect">
            <a:avLst/>
          </a:prstGeom>
        </p:spPr>
      </p:pic>
      <p:pic>
        <p:nvPicPr>
          <p:cNvPr id="8" name="Picture 7"/>
          <p:cNvPicPr>
            <a:picLocks noChangeAspect="1"/>
          </p:cNvPicPr>
          <p:nvPr/>
        </p:nvPicPr>
        <p:blipFill>
          <a:blip r:embed="rId4"/>
          <a:stretch>
            <a:fillRect/>
          </a:stretch>
        </p:blipFill>
        <p:spPr>
          <a:xfrm>
            <a:off x="5303679" y="3853130"/>
            <a:ext cx="3814561" cy="1369254"/>
          </a:xfrm>
          <a:prstGeom prst="rect">
            <a:avLst/>
          </a:prstGeom>
        </p:spPr>
      </p:pic>
      <p:sp>
        <p:nvSpPr>
          <p:cNvPr id="9"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11015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785"/>
            <a:ext cx="10515600" cy="1325563"/>
          </a:xfrm>
        </p:spPr>
        <p:txBody>
          <a:bodyPr/>
          <a:lstStyle/>
          <a:p>
            <a:r>
              <a:rPr lang="en-US" dirty="0">
                <a:solidFill>
                  <a:srgbClr val="FF0000"/>
                </a:solidFill>
              </a:rPr>
              <a:t>Cross Entropy Cost </a:t>
            </a:r>
            <a:r>
              <a:rPr lang="en-US" dirty="0" smtClean="0">
                <a:solidFill>
                  <a:srgbClr val="FF0000"/>
                </a:solidFill>
              </a:rPr>
              <a:t>Function (Cont..)</a:t>
            </a:r>
            <a:endParaRPr lang="en-US" dirty="0"/>
          </a:p>
        </p:txBody>
      </p:sp>
      <p:sp>
        <p:nvSpPr>
          <p:cNvPr id="3" name="Content Placeholder 2"/>
          <p:cNvSpPr>
            <a:spLocks noGrp="1"/>
          </p:cNvSpPr>
          <p:nvPr>
            <p:ph idx="1"/>
          </p:nvPr>
        </p:nvSpPr>
        <p:spPr>
          <a:xfrm>
            <a:off x="838200" y="1457348"/>
            <a:ext cx="10515600" cy="4845631"/>
          </a:xfrm>
        </p:spPr>
        <p:txBody>
          <a:bodyPr>
            <a:normAutofit/>
          </a:bodyPr>
          <a:lstStyle/>
          <a:p>
            <a:r>
              <a:rPr lang="en-US" dirty="0" smtClean="0"/>
              <a:t>We know </a:t>
            </a:r>
            <a:r>
              <a:rPr lang="en-US" dirty="0">
                <a:solidFill>
                  <a:srgbClr val="2A2A2A"/>
                </a:solidFill>
              </a:rPr>
              <a:t>a=σ(z)</a:t>
            </a:r>
            <a:r>
              <a:rPr lang="en-US" dirty="0">
                <a:solidFill>
                  <a:srgbClr val="000000"/>
                </a:solidFill>
              </a:rPr>
              <a:t>, </a:t>
            </a:r>
            <a:r>
              <a:rPr lang="en-US" dirty="0" smtClean="0"/>
              <a:t>let's </a:t>
            </a:r>
            <a:r>
              <a:rPr lang="en-US" dirty="0"/>
              <a:t>compute the partial derivative of the cross-entropy cost with respect to the </a:t>
            </a:r>
            <a:r>
              <a:rPr lang="en-US" dirty="0" smtClean="0"/>
              <a:t>weights: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lvl="0"/>
            <a:r>
              <a:rPr lang="en-US" dirty="0" smtClean="0">
                <a:solidFill>
                  <a:srgbClr val="333333"/>
                </a:solidFill>
              </a:rPr>
              <a:t>Using </a:t>
            </a:r>
            <a:r>
              <a:rPr lang="en-US" dirty="0">
                <a:solidFill>
                  <a:srgbClr val="333333"/>
                </a:solidFill>
              </a:rPr>
              <a:t>the definition of the sigmoid function, </a:t>
            </a:r>
            <a:r>
              <a:rPr lang="en-US" dirty="0" smtClean="0">
                <a:solidFill>
                  <a:srgbClr val="2A2A2A"/>
                </a:solidFill>
              </a:rPr>
              <a:t>σ(z</a:t>
            </a:r>
            <a:r>
              <a:rPr lang="en-US" dirty="0">
                <a:solidFill>
                  <a:srgbClr val="2A2A2A"/>
                </a:solidFill>
              </a:rPr>
              <a:t>)=1/(1+e</a:t>
            </a:r>
            <a:r>
              <a:rPr lang="en-US" baseline="30000" dirty="0">
                <a:solidFill>
                  <a:srgbClr val="2A2A2A"/>
                </a:solidFill>
              </a:rPr>
              <a:t>−z</a:t>
            </a:r>
            <a:r>
              <a:rPr lang="en-US" dirty="0">
                <a:solidFill>
                  <a:srgbClr val="2A2A2A"/>
                </a:solidFill>
              </a:rPr>
              <a:t>)</a:t>
            </a:r>
            <a:r>
              <a:rPr lang="en-US" dirty="0">
                <a:solidFill>
                  <a:srgbClr val="333333"/>
                </a:solidFill>
              </a:rPr>
              <a:t>, and </a:t>
            </a:r>
            <a:r>
              <a:rPr lang="en-US" dirty="0" smtClean="0">
                <a:solidFill>
                  <a:srgbClr val="333333"/>
                </a:solidFill>
              </a:rPr>
              <a:t>we have also shown that, first derivative</a:t>
            </a:r>
            <a:r>
              <a:rPr lang="en-US" dirty="0">
                <a:solidFill>
                  <a:srgbClr val="333333"/>
                </a:solidFill>
              </a:rPr>
              <a:t> </a:t>
            </a:r>
            <a:r>
              <a:rPr lang="en-US" dirty="0" smtClean="0">
                <a:solidFill>
                  <a:srgbClr val="2A2A2A"/>
                </a:solidFill>
              </a:rPr>
              <a:t>σ’</a:t>
            </a:r>
            <a:r>
              <a:rPr lang="en-US" baseline="30000" dirty="0" smtClean="0">
                <a:solidFill>
                  <a:srgbClr val="2A2A2A"/>
                </a:solidFill>
              </a:rPr>
              <a:t> </a:t>
            </a:r>
            <a:r>
              <a:rPr lang="en-US" dirty="0" smtClean="0">
                <a:solidFill>
                  <a:srgbClr val="2A2A2A"/>
                </a:solidFill>
              </a:rPr>
              <a:t>(</a:t>
            </a:r>
            <a:r>
              <a:rPr lang="en-US" dirty="0">
                <a:solidFill>
                  <a:srgbClr val="2A2A2A"/>
                </a:solidFill>
              </a:rPr>
              <a:t>z)=σ(z</a:t>
            </a:r>
            <a:r>
              <a:rPr lang="en-US" dirty="0" smtClean="0">
                <a:solidFill>
                  <a:srgbClr val="2A2A2A"/>
                </a:solidFill>
              </a:rPr>
              <a:t>)(</a:t>
            </a:r>
            <a:r>
              <a:rPr lang="en-US" dirty="0">
                <a:solidFill>
                  <a:srgbClr val="2A2A2A"/>
                </a:solidFill>
              </a:rPr>
              <a:t>1−σ(z</a:t>
            </a:r>
            <a:r>
              <a:rPr lang="en-US" dirty="0" smtClean="0">
                <a:solidFill>
                  <a:srgbClr val="2A2A2A"/>
                </a:solidFill>
              </a:rPr>
              <a:t>))</a:t>
            </a:r>
            <a:r>
              <a:rPr lang="en-US" dirty="0" smtClean="0"/>
              <a:t>, </a:t>
            </a:r>
            <a:r>
              <a:rPr lang="en-US" dirty="0" smtClean="0">
                <a:solidFill>
                  <a:srgbClr val="333333"/>
                </a:solidFill>
              </a:rPr>
              <a:t>we </a:t>
            </a:r>
            <a:r>
              <a:rPr lang="en-US" dirty="0">
                <a:solidFill>
                  <a:srgbClr val="333333"/>
                </a:solidFill>
              </a:rPr>
              <a:t>see that the </a:t>
            </a:r>
            <a:r>
              <a:rPr lang="en-US" dirty="0" smtClean="0">
                <a:solidFill>
                  <a:srgbClr val="2A2A2A"/>
                </a:solidFill>
              </a:rPr>
              <a:t>σ′(</a:t>
            </a:r>
            <a:r>
              <a:rPr lang="en-US" dirty="0">
                <a:solidFill>
                  <a:srgbClr val="2A2A2A"/>
                </a:solidFill>
              </a:rPr>
              <a:t>z)</a:t>
            </a:r>
            <a:r>
              <a:rPr lang="en-US" dirty="0">
                <a:solidFill>
                  <a:srgbClr val="333333"/>
                </a:solidFill>
              </a:rPr>
              <a:t> and </a:t>
            </a:r>
            <a:r>
              <a:rPr lang="en-US" dirty="0" smtClean="0">
                <a:solidFill>
                  <a:srgbClr val="2A2A2A"/>
                </a:solidFill>
              </a:rPr>
              <a:t>σ(z)(</a:t>
            </a:r>
            <a:r>
              <a:rPr lang="en-US" dirty="0">
                <a:solidFill>
                  <a:srgbClr val="2A2A2A"/>
                </a:solidFill>
              </a:rPr>
              <a:t>1−σ(z))</a:t>
            </a:r>
            <a:r>
              <a:rPr lang="en-US" dirty="0">
                <a:solidFill>
                  <a:srgbClr val="333333"/>
                </a:solidFill>
              </a:rPr>
              <a:t> terms cancel in the equation just above, and it simplifies to become</a:t>
            </a:r>
            <a:r>
              <a:rPr lang="en-US" dirty="0"/>
              <a:t> </a:t>
            </a:r>
          </a:p>
          <a:p>
            <a:endParaRPr lang="en-US" sz="3200" dirty="0">
              <a:latin typeface="Arial" panose="020B0604020202020204" pitchFamily="34" charset="0"/>
            </a:endParaRP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5177308" y="2410154"/>
            <a:ext cx="4057650" cy="1314450"/>
          </a:xfrm>
          <a:prstGeom prst="rect">
            <a:avLst/>
          </a:prstGeom>
        </p:spPr>
      </p:pic>
      <p:pic>
        <p:nvPicPr>
          <p:cNvPr id="5" name="Picture 4"/>
          <p:cNvPicPr>
            <a:picLocks noChangeAspect="1"/>
          </p:cNvPicPr>
          <p:nvPr/>
        </p:nvPicPr>
        <p:blipFill>
          <a:blip r:embed="rId3"/>
          <a:stretch>
            <a:fillRect/>
          </a:stretch>
        </p:blipFill>
        <p:spPr>
          <a:xfrm>
            <a:off x="1609188" y="2625433"/>
            <a:ext cx="2797132" cy="883892"/>
          </a:xfrm>
          <a:prstGeom prst="rect">
            <a:avLst/>
          </a:prstGeom>
        </p:spPr>
      </p:pic>
      <p:pic>
        <p:nvPicPr>
          <p:cNvPr id="6" name="Picture 5"/>
          <p:cNvPicPr>
            <a:picLocks noChangeAspect="1"/>
          </p:cNvPicPr>
          <p:nvPr/>
        </p:nvPicPr>
        <p:blipFill>
          <a:blip r:embed="rId4"/>
          <a:stretch>
            <a:fillRect/>
          </a:stretch>
        </p:blipFill>
        <p:spPr>
          <a:xfrm>
            <a:off x="5177308" y="3661269"/>
            <a:ext cx="3619500" cy="781050"/>
          </a:xfrm>
          <a:prstGeom prst="rect">
            <a:avLst/>
          </a:prstGeom>
        </p:spPr>
      </p:pic>
      <p:pic>
        <p:nvPicPr>
          <p:cNvPr id="9" name="Picture 8"/>
          <p:cNvPicPr>
            <a:picLocks noChangeAspect="1"/>
          </p:cNvPicPr>
          <p:nvPr/>
        </p:nvPicPr>
        <p:blipFill>
          <a:blip r:embed="rId5"/>
          <a:stretch>
            <a:fillRect/>
          </a:stretch>
        </p:blipFill>
        <p:spPr>
          <a:xfrm>
            <a:off x="5177308" y="5607654"/>
            <a:ext cx="3000375" cy="695325"/>
          </a:xfrm>
          <a:prstGeom prst="rect">
            <a:avLst/>
          </a:prstGeom>
        </p:spPr>
      </p:pic>
    </p:spTree>
    <p:extLst>
      <p:ext uri="{BB962C8B-B14F-4D97-AF65-F5344CB8AC3E}">
        <p14:creationId xmlns:p14="http://schemas.microsoft.com/office/powerpoint/2010/main" val="1763936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184822"/>
            <a:ext cx="10515600" cy="1325563"/>
          </a:xfrm>
        </p:spPr>
        <p:txBody>
          <a:bodyPr/>
          <a:lstStyle/>
          <a:p>
            <a:r>
              <a:rPr lang="en-US" dirty="0">
                <a:solidFill>
                  <a:srgbClr val="FF0000"/>
                </a:solidFill>
              </a:rPr>
              <a:t>Cross Entropy Cost Function (Cont..)</a:t>
            </a:r>
            <a:endParaRPr lang="en-US" dirty="0"/>
          </a:p>
        </p:txBody>
      </p:sp>
      <p:sp>
        <p:nvSpPr>
          <p:cNvPr id="4" name="Rectangle 1"/>
          <p:cNvSpPr>
            <a:spLocks noGrp="1" noChangeArrowheads="1"/>
          </p:cNvSpPr>
          <p:nvPr>
            <p:ph idx="1"/>
          </p:nvPr>
        </p:nvSpPr>
        <p:spPr bwMode="auto">
          <a:xfrm>
            <a:off x="735169" y="1630248"/>
            <a:ext cx="10894454"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US" dirty="0">
                <a:solidFill>
                  <a:srgbClr val="333333"/>
                </a:solidFill>
                <a:latin typeface="Georgia" panose="02040502050405020303" pitchFamily="18" charset="0"/>
              </a:rPr>
              <a:t>This is a beautiful expression. </a:t>
            </a:r>
            <a:endParaRPr lang="en-US" dirty="0" smtClean="0">
              <a:solidFill>
                <a:srgbClr val="333333"/>
              </a:solidFill>
              <a:latin typeface="Georgia" panose="02040502050405020303" pitchFamily="18" charset="0"/>
            </a:endParaRPr>
          </a:p>
          <a:p>
            <a:pPr>
              <a:lnSpc>
                <a:spcPct val="100000"/>
              </a:lnSpc>
            </a:pPr>
            <a:endParaRPr lang="en-US" dirty="0" smtClean="0">
              <a:solidFill>
                <a:srgbClr val="333333"/>
              </a:solidFill>
              <a:latin typeface="Georgia" panose="02040502050405020303" pitchFamily="18" charset="0"/>
            </a:endParaRPr>
          </a:p>
          <a:p>
            <a:pPr>
              <a:lnSpc>
                <a:spcPct val="100000"/>
              </a:lnSpc>
            </a:pPr>
            <a:r>
              <a:rPr lang="en-US" dirty="0" smtClean="0">
                <a:solidFill>
                  <a:srgbClr val="333333"/>
                </a:solidFill>
                <a:latin typeface="Georgia" panose="02040502050405020303" pitchFamily="18" charset="0"/>
              </a:rPr>
              <a:t>It </a:t>
            </a:r>
            <a:r>
              <a:rPr lang="en-US" dirty="0">
                <a:solidFill>
                  <a:srgbClr val="333333"/>
                </a:solidFill>
                <a:latin typeface="Georgia" panose="02040502050405020303" pitchFamily="18" charset="0"/>
              </a:rPr>
              <a:t>tells us that the rate at which the weight learns is controlled by </a:t>
            </a:r>
            <a:r>
              <a:rPr lang="en-US" dirty="0">
                <a:solidFill>
                  <a:srgbClr val="2A2A2A"/>
                </a:solidFill>
                <a:latin typeface="MathJax_Math-italic"/>
              </a:rPr>
              <a:t>σ</a:t>
            </a:r>
            <a:r>
              <a:rPr lang="en-US" dirty="0">
                <a:solidFill>
                  <a:srgbClr val="2A2A2A"/>
                </a:solidFill>
                <a:latin typeface="MathJax_Main"/>
              </a:rPr>
              <a:t>(</a:t>
            </a:r>
            <a:r>
              <a:rPr lang="en-US" dirty="0">
                <a:solidFill>
                  <a:srgbClr val="2A2A2A"/>
                </a:solidFill>
                <a:latin typeface="MathJax_Math-italic"/>
              </a:rPr>
              <a:t>z</a:t>
            </a:r>
            <a:r>
              <a:rPr lang="en-US" dirty="0">
                <a:solidFill>
                  <a:srgbClr val="2A2A2A"/>
                </a:solidFill>
                <a:latin typeface="MathJax_Main"/>
              </a:rPr>
              <a:t>)−</a:t>
            </a:r>
            <a:r>
              <a:rPr lang="en-US" dirty="0" smtClean="0">
                <a:solidFill>
                  <a:srgbClr val="2A2A2A"/>
                </a:solidFill>
                <a:latin typeface="MathJax_Math-italic"/>
              </a:rPr>
              <a:t>y</a:t>
            </a:r>
            <a:r>
              <a:rPr lang="en-US" dirty="0" smtClean="0">
                <a:solidFill>
                  <a:srgbClr val="333333"/>
                </a:solidFill>
                <a:latin typeface="Georgia" panose="02040502050405020303" pitchFamily="18" charset="0"/>
              </a:rPr>
              <a:t>, </a:t>
            </a:r>
            <a:r>
              <a:rPr lang="en-US" dirty="0">
                <a:solidFill>
                  <a:srgbClr val="333333"/>
                </a:solidFill>
                <a:latin typeface="Georgia" panose="02040502050405020303" pitchFamily="18" charset="0"/>
              </a:rPr>
              <a:t>i.e., by the error in the output. </a:t>
            </a:r>
            <a:endParaRPr lang="en-US" dirty="0" smtClean="0">
              <a:solidFill>
                <a:srgbClr val="333333"/>
              </a:solidFill>
              <a:latin typeface="Georgia" panose="02040502050405020303" pitchFamily="18" charset="0"/>
            </a:endParaRPr>
          </a:p>
          <a:p>
            <a:pPr>
              <a:lnSpc>
                <a:spcPct val="100000"/>
              </a:lnSpc>
            </a:pPr>
            <a:endParaRPr lang="en-US" dirty="0">
              <a:solidFill>
                <a:srgbClr val="333333"/>
              </a:solidFill>
              <a:latin typeface="Georgia" panose="02040502050405020303" pitchFamily="18" charset="0"/>
            </a:endParaRPr>
          </a:p>
          <a:p>
            <a:pPr>
              <a:lnSpc>
                <a:spcPct val="100000"/>
              </a:lnSpc>
            </a:pPr>
            <a:r>
              <a:rPr lang="en-US" dirty="0" smtClean="0">
                <a:solidFill>
                  <a:srgbClr val="333333"/>
                </a:solidFill>
                <a:latin typeface="Georgia" panose="02040502050405020303" pitchFamily="18" charset="0"/>
              </a:rPr>
              <a:t>The </a:t>
            </a:r>
            <a:r>
              <a:rPr lang="en-US" dirty="0">
                <a:solidFill>
                  <a:srgbClr val="333333"/>
                </a:solidFill>
                <a:latin typeface="Georgia" panose="02040502050405020303" pitchFamily="18" charset="0"/>
              </a:rPr>
              <a:t>larger the error, the faster the neuron will learn. This is just what we'd intuitively expect. </a:t>
            </a:r>
            <a:endParaRPr lang="en-US" dirty="0" smtClean="0">
              <a:solidFill>
                <a:srgbClr val="333333"/>
              </a:solidFill>
              <a:latin typeface="Georgia" panose="02040502050405020303" pitchFamily="18" charset="0"/>
            </a:endParaRPr>
          </a:p>
          <a:p>
            <a:pPr>
              <a:lnSpc>
                <a:spcPct val="100000"/>
              </a:lnSpc>
            </a:pPr>
            <a:endParaRPr lang="en-US" dirty="0">
              <a:solidFill>
                <a:srgbClr val="333333"/>
              </a:solidFill>
              <a:latin typeface="Georgia" panose="02040502050405020303" pitchFamily="18" charset="0"/>
            </a:endParaRPr>
          </a:p>
          <a:p>
            <a:pPr>
              <a:lnSpc>
                <a:spcPct val="100000"/>
              </a:lnSpc>
            </a:pPr>
            <a:r>
              <a:rPr lang="en-US" dirty="0" smtClean="0">
                <a:solidFill>
                  <a:srgbClr val="333333"/>
                </a:solidFill>
                <a:latin typeface="Georgia" panose="02040502050405020303" pitchFamily="18" charset="0"/>
              </a:rPr>
              <a:t>In </a:t>
            </a:r>
            <a:r>
              <a:rPr lang="en-US" dirty="0">
                <a:solidFill>
                  <a:srgbClr val="333333"/>
                </a:solidFill>
                <a:latin typeface="Georgia" panose="02040502050405020303" pitchFamily="18" charset="0"/>
              </a:rPr>
              <a:t>particular, it avoids the learning slowdown caused by the </a:t>
            </a:r>
            <a:r>
              <a:rPr lang="en-US" dirty="0">
                <a:solidFill>
                  <a:srgbClr val="2A2A2A"/>
                </a:solidFill>
                <a:latin typeface="MathJax_Math-italic"/>
              </a:rPr>
              <a:t>σ</a:t>
            </a:r>
            <a:r>
              <a:rPr lang="en-US" dirty="0">
                <a:solidFill>
                  <a:srgbClr val="2A2A2A"/>
                </a:solidFill>
                <a:latin typeface="MathJax_Main"/>
              </a:rPr>
              <a:t>′(</a:t>
            </a:r>
            <a:r>
              <a:rPr lang="en-US" dirty="0" smtClean="0">
                <a:solidFill>
                  <a:srgbClr val="2A2A2A"/>
                </a:solidFill>
                <a:latin typeface="MathJax_Math-italic"/>
              </a:rPr>
              <a:t>z</a:t>
            </a:r>
            <a:r>
              <a:rPr lang="en-US" dirty="0" smtClean="0">
                <a:solidFill>
                  <a:srgbClr val="2A2A2A"/>
                </a:solidFill>
                <a:latin typeface="MathJax_Main"/>
              </a:rPr>
              <a:t>)</a:t>
            </a:r>
            <a:r>
              <a:rPr lang="en-US" dirty="0" smtClean="0">
                <a:solidFill>
                  <a:srgbClr val="333333"/>
                </a:solidFill>
                <a:latin typeface="Georgia" panose="02040502050405020303" pitchFamily="18" charset="0"/>
              </a:rPr>
              <a:t>term </a:t>
            </a:r>
            <a:r>
              <a:rPr lang="en-US" dirty="0">
                <a:solidFill>
                  <a:srgbClr val="333333"/>
                </a:solidFill>
                <a:latin typeface="Georgia" panose="02040502050405020303" pitchFamily="18" charset="0"/>
              </a:rPr>
              <a:t>in the analogous equation for the quadratic cost, </a:t>
            </a:r>
            <a:r>
              <a:rPr lang="en-US" dirty="0" smtClean="0">
                <a:solidFill>
                  <a:srgbClr val="333333"/>
                </a:solidFill>
                <a:latin typeface="Georgia" panose="02040502050405020303" pitchFamily="18" charset="0"/>
              </a:rPr>
              <a:t>. </a:t>
            </a:r>
            <a:r>
              <a:rPr lang="en-US" dirty="0">
                <a:solidFill>
                  <a:srgbClr val="333333"/>
                </a:solidFill>
                <a:latin typeface="Georgia" panose="02040502050405020303" pitchFamily="18" charset="0"/>
              </a:rPr>
              <a:t>When we use the cross-entropy, the </a:t>
            </a:r>
            <a:r>
              <a:rPr lang="en-US" dirty="0" smtClean="0">
                <a:solidFill>
                  <a:srgbClr val="2A2A2A"/>
                </a:solidFill>
                <a:latin typeface="Georgia" panose="02040502050405020303" pitchFamily="18" charset="0"/>
              </a:rPr>
              <a:t>σ</a:t>
            </a:r>
            <a:r>
              <a:rPr lang="en-US" dirty="0">
                <a:solidFill>
                  <a:srgbClr val="2A2A2A"/>
                </a:solidFill>
                <a:latin typeface="Georgia" panose="02040502050405020303" pitchFamily="18" charset="0"/>
              </a:rPr>
              <a:t>′(z)</a:t>
            </a:r>
            <a:r>
              <a:rPr lang="en-US" dirty="0">
                <a:solidFill>
                  <a:srgbClr val="333333"/>
                </a:solidFill>
                <a:latin typeface="Georgia" panose="02040502050405020303" pitchFamily="18" charset="0"/>
              </a:rPr>
              <a:t> term gets canceled out</a:t>
            </a:r>
            <a:r>
              <a:rPr lang="en-US"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42817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60097"/>
            <a:ext cx="10515600" cy="1325563"/>
          </a:xfrm>
        </p:spPr>
        <p:txBody>
          <a:bodyPr/>
          <a:lstStyle/>
          <a:p>
            <a:r>
              <a:rPr lang="en-US" dirty="0" smtClean="0">
                <a:solidFill>
                  <a:srgbClr val="FF0000"/>
                </a:solidFill>
              </a:rPr>
              <a:t>Stochastic Gradient Descent and Mini Batch</a:t>
            </a:r>
            <a:endParaRPr lang="en-US" dirty="0">
              <a:solidFill>
                <a:srgbClr val="FF0000"/>
              </a:solidFill>
            </a:endParaRPr>
          </a:p>
        </p:txBody>
      </p:sp>
      <p:sp>
        <p:nvSpPr>
          <p:cNvPr id="3" name="Content Placeholder 2"/>
          <p:cNvSpPr>
            <a:spLocks noGrp="1"/>
          </p:cNvSpPr>
          <p:nvPr>
            <p:ph idx="1"/>
          </p:nvPr>
        </p:nvSpPr>
        <p:spPr>
          <a:xfrm>
            <a:off x="657896" y="1210614"/>
            <a:ext cx="10942342" cy="5647386"/>
          </a:xfrm>
        </p:spPr>
        <p:txBody>
          <a:bodyPr>
            <a:normAutofit fontScale="85000" lnSpcReduction="20000"/>
          </a:bodyPr>
          <a:lstStyle/>
          <a:p>
            <a:pPr lvl="0"/>
            <a:r>
              <a:rPr lang="en-US" dirty="0" smtClean="0">
                <a:solidFill>
                  <a:srgbClr val="333333"/>
                </a:solidFill>
                <a:latin typeface="Georgia" panose="02040502050405020303" pitchFamily="18" charset="0"/>
              </a:rPr>
              <a:t>Cost </a:t>
            </a:r>
            <a:r>
              <a:rPr lang="en-US" dirty="0">
                <a:solidFill>
                  <a:srgbClr val="333333"/>
                </a:solidFill>
                <a:latin typeface="Georgia" panose="02040502050405020303" pitchFamily="18" charset="0"/>
              </a:rPr>
              <a:t>function has the form </a:t>
            </a:r>
            <a:r>
              <a:rPr lang="en-US" dirty="0" smtClean="0">
                <a:solidFill>
                  <a:srgbClr val="333333"/>
                </a:solidFill>
                <a:latin typeface="Georgia" panose="02040502050405020303" pitchFamily="18" charset="0"/>
              </a:rPr>
              <a:t> </a:t>
            </a:r>
            <a:r>
              <a:rPr lang="en-US" dirty="0">
                <a:solidFill>
                  <a:srgbClr val="333333"/>
                </a:solidFill>
                <a:latin typeface="Georgia" panose="02040502050405020303" pitchFamily="18" charset="0"/>
              </a:rPr>
              <a:t>that is, </a:t>
            </a:r>
            <a:r>
              <a:rPr lang="en-US" dirty="0" smtClean="0">
                <a:solidFill>
                  <a:srgbClr val="333333"/>
                </a:solidFill>
                <a:latin typeface="Georgia" panose="02040502050405020303" pitchFamily="18" charset="0"/>
              </a:rPr>
              <a:t> it's </a:t>
            </a:r>
            <a:r>
              <a:rPr lang="en-US" dirty="0">
                <a:solidFill>
                  <a:srgbClr val="333333"/>
                </a:solidFill>
                <a:latin typeface="Georgia" panose="02040502050405020303" pitchFamily="18" charset="0"/>
              </a:rPr>
              <a:t>an </a:t>
            </a:r>
            <a:r>
              <a:rPr lang="en-US" dirty="0" smtClean="0">
                <a:solidFill>
                  <a:srgbClr val="333333"/>
                </a:solidFill>
                <a:latin typeface="Georgia" panose="02040502050405020303" pitchFamily="18" charset="0"/>
              </a:rPr>
              <a:t>average                            </a:t>
            </a:r>
            <a:r>
              <a:rPr lang="en-US" dirty="0">
                <a:solidFill>
                  <a:srgbClr val="333333"/>
                </a:solidFill>
                <a:latin typeface="Georgia" panose="02040502050405020303" pitchFamily="18" charset="0"/>
              </a:rPr>
              <a:t>over </a:t>
            </a:r>
            <a:r>
              <a:rPr lang="en-US" dirty="0" smtClean="0">
                <a:solidFill>
                  <a:srgbClr val="333333"/>
                </a:solidFill>
                <a:latin typeface="Georgia" panose="02040502050405020303" pitchFamily="18" charset="0"/>
              </a:rPr>
              <a:t>costs  for </a:t>
            </a:r>
            <a:r>
              <a:rPr lang="en-US" dirty="0">
                <a:solidFill>
                  <a:srgbClr val="333333"/>
                </a:solidFill>
                <a:latin typeface="Georgia" panose="02040502050405020303" pitchFamily="18" charset="0"/>
              </a:rPr>
              <a:t>individual training </a:t>
            </a:r>
            <a:r>
              <a:rPr lang="en-US" dirty="0" smtClean="0">
                <a:solidFill>
                  <a:srgbClr val="333333"/>
                </a:solidFill>
                <a:latin typeface="Georgia" panose="02040502050405020303" pitchFamily="18" charset="0"/>
              </a:rPr>
              <a:t>examples, where</a:t>
            </a:r>
            <a:endParaRPr lang="en-US" sz="3200" dirty="0">
              <a:latin typeface="Arial" panose="020B0604020202020204" pitchFamily="34" charset="0"/>
            </a:endParaRPr>
          </a:p>
          <a:p>
            <a:endParaRPr lang="en-US" dirty="0" smtClean="0"/>
          </a:p>
          <a:p>
            <a:pPr lvl="0"/>
            <a:endParaRPr lang="en-US" dirty="0" smtClean="0">
              <a:solidFill>
                <a:srgbClr val="333333"/>
              </a:solidFill>
              <a:latin typeface="Georgia" panose="02040502050405020303" pitchFamily="18" charset="0"/>
            </a:endParaRPr>
          </a:p>
          <a:p>
            <a:pPr lvl="0"/>
            <a:r>
              <a:rPr lang="en-US" dirty="0" smtClean="0">
                <a:solidFill>
                  <a:srgbClr val="333333"/>
                </a:solidFill>
                <a:latin typeface="Georgia" panose="02040502050405020303" pitchFamily="18" charset="0"/>
              </a:rPr>
              <a:t>In </a:t>
            </a:r>
            <a:r>
              <a:rPr lang="en-US" dirty="0">
                <a:solidFill>
                  <a:srgbClr val="333333"/>
                </a:solidFill>
                <a:latin typeface="Georgia" panose="02040502050405020303" pitchFamily="18" charset="0"/>
              </a:rPr>
              <a:t>practice, to compute the </a:t>
            </a:r>
            <a:r>
              <a:rPr lang="en-US" dirty="0" smtClean="0">
                <a:solidFill>
                  <a:srgbClr val="333333"/>
                </a:solidFill>
                <a:latin typeface="Georgia" panose="02040502050405020303" pitchFamily="18" charset="0"/>
              </a:rPr>
              <a:t>gradient </a:t>
            </a:r>
            <a:r>
              <a:rPr lang="en-US" dirty="0" smtClean="0">
                <a:solidFill>
                  <a:srgbClr val="2A2A2A"/>
                </a:solidFill>
                <a:latin typeface="Georgia" panose="02040502050405020303" pitchFamily="18" charset="0"/>
              </a:rPr>
              <a:t>∇</a:t>
            </a:r>
            <a:r>
              <a:rPr lang="en-US" dirty="0">
                <a:solidFill>
                  <a:srgbClr val="2A2A2A"/>
                </a:solidFill>
                <a:latin typeface="Georgia" panose="02040502050405020303" pitchFamily="18" charset="0"/>
              </a:rPr>
              <a:t>C</a:t>
            </a:r>
            <a:r>
              <a:rPr lang="en-US" dirty="0">
                <a:solidFill>
                  <a:srgbClr val="333333"/>
                </a:solidFill>
                <a:latin typeface="Georgia" panose="02040502050405020303" pitchFamily="18" charset="0"/>
              </a:rPr>
              <a:t> we need to compute the gradients </a:t>
            </a:r>
            <a:r>
              <a:rPr lang="en-US" dirty="0">
                <a:solidFill>
                  <a:srgbClr val="2A2A2A"/>
                </a:solidFill>
                <a:latin typeface="MathJax_Main"/>
              </a:rPr>
              <a:t>∇</a:t>
            </a:r>
            <a:r>
              <a:rPr lang="en-US" dirty="0" err="1" smtClean="0">
                <a:solidFill>
                  <a:srgbClr val="2A2A2A"/>
                </a:solidFill>
                <a:latin typeface="MathJax_Math-italic"/>
              </a:rPr>
              <a:t>C</a:t>
            </a:r>
            <a:r>
              <a:rPr lang="en-US" sz="1400" dirty="0" err="1" smtClean="0">
                <a:solidFill>
                  <a:srgbClr val="2A2A2A"/>
                </a:solidFill>
                <a:latin typeface="MathJax_Math-italic"/>
              </a:rPr>
              <a:t>x</a:t>
            </a:r>
            <a:r>
              <a:rPr lang="en-US" dirty="0">
                <a:solidFill>
                  <a:srgbClr val="333333"/>
                </a:solidFill>
                <a:latin typeface="Georgia" panose="02040502050405020303" pitchFamily="18" charset="0"/>
              </a:rPr>
              <a:t> separately for each training input, </a:t>
            </a:r>
            <a:r>
              <a:rPr lang="en-US" dirty="0" smtClean="0">
                <a:solidFill>
                  <a:srgbClr val="2A2A2A"/>
                </a:solidFill>
                <a:latin typeface="MathJax_Math-italic"/>
              </a:rPr>
              <a:t>x</a:t>
            </a:r>
            <a:r>
              <a:rPr lang="en-US" dirty="0" smtClean="0">
                <a:solidFill>
                  <a:srgbClr val="333333"/>
                </a:solidFill>
                <a:latin typeface="Georgia" panose="02040502050405020303" pitchFamily="18" charset="0"/>
              </a:rPr>
              <a:t>, </a:t>
            </a:r>
            <a:r>
              <a:rPr lang="en-US" dirty="0">
                <a:solidFill>
                  <a:srgbClr val="333333"/>
                </a:solidFill>
                <a:latin typeface="Georgia" panose="02040502050405020303" pitchFamily="18" charset="0"/>
              </a:rPr>
              <a:t>and then average them</a:t>
            </a:r>
            <a:r>
              <a:rPr lang="en-US" sz="1800" dirty="0"/>
              <a:t> </a:t>
            </a:r>
            <a:endParaRPr lang="en-US" sz="3200" dirty="0">
              <a:latin typeface="Arial" panose="020B0604020202020204" pitchFamily="34" charset="0"/>
            </a:endParaRPr>
          </a:p>
          <a:p>
            <a:endParaRPr lang="en-US" dirty="0" smtClean="0"/>
          </a:p>
          <a:p>
            <a:endParaRPr lang="en-US" dirty="0" smtClean="0">
              <a:latin typeface="Georgia" panose="02040502050405020303" pitchFamily="18" charset="0"/>
            </a:endParaRPr>
          </a:p>
          <a:p>
            <a:r>
              <a:rPr lang="en-US" dirty="0" smtClean="0">
                <a:latin typeface="Georgia" panose="02040502050405020303" pitchFamily="18" charset="0"/>
              </a:rPr>
              <a:t>Unfortunately</a:t>
            </a:r>
            <a:r>
              <a:rPr lang="en-US" dirty="0">
                <a:latin typeface="Georgia" panose="02040502050405020303" pitchFamily="18" charset="0"/>
              </a:rPr>
              <a:t>, when the number of training inputs is very large this can take a long time, and learning thus occurs </a:t>
            </a:r>
            <a:r>
              <a:rPr lang="en-US" dirty="0" smtClean="0">
                <a:latin typeface="Georgia" panose="02040502050405020303" pitchFamily="18" charset="0"/>
              </a:rPr>
              <a:t>slowly</a:t>
            </a:r>
          </a:p>
          <a:p>
            <a:pPr lvl="0"/>
            <a:r>
              <a:rPr lang="en-US" dirty="0" smtClean="0">
                <a:solidFill>
                  <a:srgbClr val="333333"/>
                </a:solidFill>
                <a:latin typeface="Georgia" panose="02040502050405020303" pitchFamily="18" charset="0"/>
              </a:rPr>
              <a:t>An </a:t>
            </a:r>
            <a:r>
              <a:rPr lang="en-US" dirty="0">
                <a:solidFill>
                  <a:srgbClr val="333333"/>
                </a:solidFill>
                <a:latin typeface="Georgia" panose="02040502050405020303" pitchFamily="18" charset="0"/>
              </a:rPr>
              <a:t>idea called </a:t>
            </a:r>
            <a:r>
              <a:rPr lang="en-US" i="1" dirty="0">
                <a:solidFill>
                  <a:srgbClr val="333333"/>
                </a:solidFill>
                <a:latin typeface="Georgia" panose="02040502050405020303" pitchFamily="18" charset="0"/>
              </a:rPr>
              <a:t>stochastic gradient descent</a:t>
            </a:r>
            <a:r>
              <a:rPr lang="en-US" dirty="0">
                <a:solidFill>
                  <a:srgbClr val="333333"/>
                </a:solidFill>
                <a:latin typeface="Georgia" panose="02040502050405020303" pitchFamily="18" charset="0"/>
              </a:rPr>
              <a:t> can be used to speed up learning. The idea is to estimate the gradient </a:t>
            </a:r>
            <a:r>
              <a:rPr lang="en-US" dirty="0">
                <a:solidFill>
                  <a:srgbClr val="2A2A2A"/>
                </a:solidFill>
                <a:latin typeface="MathJax_Main"/>
              </a:rPr>
              <a:t>∇</a:t>
            </a:r>
            <a:r>
              <a:rPr lang="en-US" dirty="0" smtClean="0">
                <a:solidFill>
                  <a:srgbClr val="2A2A2A"/>
                </a:solidFill>
                <a:latin typeface="MathJax_Math-italic"/>
              </a:rPr>
              <a:t>C</a:t>
            </a:r>
            <a:r>
              <a:rPr lang="en-US" dirty="0">
                <a:solidFill>
                  <a:srgbClr val="333333"/>
                </a:solidFill>
                <a:latin typeface="Georgia" panose="02040502050405020303" pitchFamily="18" charset="0"/>
              </a:rPr>
              <a:t> by computing </a:t>
            </a:r>
            <a:r>
              <a:rPr lang="en-US" dirty="0" smtClean="0">
                <a:solidFill>
                  <a:srgbClr val="2A2A2A"/>
                </a:solidFill>
                <a:latin typeface="Georgia" panose="02040502050405020303" pitchFamily="18" charset="0"/>
              </a:rPr>
              <a:t>∇</a:t>
            </a:r>
            <a:r>
              <a:rPr lang="en-US" dirty="0" err="1" smtClean="0">
                <a:solidFill>
                  <a:srgbClr val="2A2A2A"/>
                </a:solidFill>
                <a:latin typeface="Georgia" panose="02040502050405020303" pitchFamily="18" charset="0"/>
              </a:rPr>
              <a:t>Cx</a:t>
            </a:r>
            <a:r>
              <a:rPr lang="en-US" dirty="0" smtClean="0">
                <a:solidFill>
                  <a:srgbClr val="2A2A2A"/>
                </a:solidFill>
                <a:latin typeface="Georgia" panose="02040502050405020303" pitchFamily="18" charset="0"/>
              </a:rPr>
              <a:t> </a:t>
            </a:r>
            <a:r>
              <a:rPr lang="en-US" dirty="0" smtClean="0">
                <a:solidFill>
                  <a:srgbClr val="333333"/>
                </a:solidFill>
                <a:latin typeface="Georgia" panose="02040502050405020303" pitchFamily="18" charset="0"/>
              </a:rPr>
              <a:t>for </a:t>
            </a:r>
            <a:r>
              <a:rPr lang="en-US" dirty="0">
                <a:solidFill>
                  <a:srgbClr val="333333"/>
                </a:solidFill>
                <a:latin typeface="Georgia" panose="02040502050405020303" pitchFamily="18" charset="0"/>
              </a:rPr>
              <a:t>a small sample of randomly chosen training inputs. </a:t>
            </a:r>
            <a:endParaRPr lang="en-US" dirty="0" smtClean="0">
              <a:solidFill>
                <a:srgbClr val="333333"/>
              </a:solidFill>
              <a:latin typeface="Georgia" panose="02040502050405020303" pitchFamily="18" charset="0"/>
            </a:endParaRPr>
          </a:p>
          <a:p>
            <a:pPr lvl="0"/>
            <a:r>
              <a:rPr lang="en-US" dirty="0" smtClean="0">
                <a:solidFill>
                  <a:srgbClr val="333333"/>
                </a:solidFill>
                <a:latin typeface="Georgia" panose="02040502050405020303" pitchFamily="18" charset="0"/>
              </a:rPr>
              <a:t>By </a:t>
            </a:r>
            <a:r>
              <a:rPr lang="en-US" dirty="0">
                <a:solidFill>
                  <a:srgbClr val="333333"/>
                </a:solidFill>
                <a:latin typeface="Georgia" panose="02040502050405020303" pitchFamily="18" charset="0"/>
              </a:rPr>
              <a:t>averaging over this small sample it turns out that we can quickly get a good estimate of the true gradient </a:t>
            </a:r>
            <a:r>
              <a:rPr lang="en-US" dirty="0">
                <a:solidFill>
                  <a:srgbClr val="2A2A2A"/>
                </a:solidFill>
                <a:latin typeface="MathJax_Main"/>
              </a:rPr>
              <a:t>∇</a:t>
            </a:r>
            <a:r>
              <a:rPr lang="en-US" dirty="0" smtClean="0">
                <a:solidFill>
                  <a:srgbClr val="2A2A2A"/>
                </a:solidFill>
                <a:latin typeface="MathJax_Math-italic"/>
              </a:rPr>
              <a:t>C</a:t>
            </a:r>
            <a:r>
              <a:rPr lang="en-US" dirty="0" smtClean="0">
                <a:solidFill>
                  <a:srgbClr val="333333"/>
                </a:solidFill>
                <a:latin typeface="Georgia" panose="02040502050405020303" pitchFamily="18" charset="0"/>
              </a:rPr>
              <a:t>, </a:t>
            </a:r>
            <a:r>
              <a:rPr lang="en-US" dirty="0">
                <a:solidFill>
                  <a:srgbClr val="333333"/>
                </a:solidFill>
                <a:latin typeface="Georgia" panose="02040502050405020303" pitchFamily="18" charset="0"/>
              </a:rPr>
              <a:t>and this helps speed up gradient descent, and thus learning.</a:t>
            </a:r>
            <a:r>
              <a:rPr lang="en-US" sz="1800" dirty="0"/>
              <a:t> </a:t>
            </a:r>
            <a:endParaRPr lang="en-US" sz="3200" dirty="0">
              <a:latin typeface="Arial" panose="020B0604020202020204" pitchFamily="34" charset="0"/>
            </a:endParaRPr>
          </a:p>
          <a:p>
            <a:endParaRPr lang="en-US" dirty="0" smtClean="0">
              <a:latin typeface="Georgia" panose="02040502050405020303" pitchFamily="18" charset="0"/>
            </a:endParaRPr>
          </a:p>
          <a:p>
            <a:endParaRPr lang="en-US" dirty="0">
              <a:latin typeface="Georgia" panose="02040502050405020303" pitchFamily="18" charset="0"/>
            </a:endParaRPr>
          </a:p>
        </p:txBody>
      </p:sp>
      <p:pic>
        <p:nvPicPr>
          <p:cNvPr id="5" name="Picture 4"/>
          <p:cNvPicPr>
            <a:picLocks noChangeAspect="1"/>
          </p:cNvPicPr>
          <p:nvPr/>
        </p:nvPicPr>
        <p:blipFill>
          <a:blip r:embed="rId2"/>
          <a:stretch>
            <a:fillRect/>
          </a:stretch>
        </p:blipFill>
        <p:spPr>
          <a:xfrm>
            <a:off x="7847458" y="1210614"/>
            <a:ext cx="1193510" cy="437882"/>
          </a:xfrm>
          <a:prstGeom prst="rect">
            <a:avLst/>
          </a:prstGeom>
        </p:spPr>
      </p:pic>
      <p:sp>
        <p:nvSpPr>
          <p:cNvPr id="6" name="Rectangle 2"/>
          <p:cNvSpPr>
            <a:spLocks noChangeArrowheads="1"/>
          </p:cNvSpPr>
          <p:nvPr/>
        </p:nvSpPr>
        <p:spPr bwMode="auto">
          <a:xfrm>
            <a:off x="0" y="-300082"/>
            <a:ext cx="23115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333333"/>
                </a:solidFill>
                <a:effectLst/>
                <a:latin typeface="Georgia" panose="02040502050405020303" pitchFamily="18" charset="0"/>
              </a:rPr>
              <a:t> </a:t>
            </a:r>
            <a:r>
              <a:rPr kumimoji="0" lang="en-US" sz="1500" b="0" i="0" u="none" strike="noStrike" cap="none" normalizeH="0" baseline="0" dirty="0" smtClean="0">
                <a:ln>
                  <a:noFill/>
                </a:ln>
                <a:solidFill>
                  <a:srgbClr val="2A2A2A"/>
                </a:solidFill>
                <a:effectLst/>
                <a:latin typeface="Georgia" panose="02040502050405020303" pitchFamily="18" charset="0"/>
              </a:rPr>
              <a:t/>
            </a:r>
            <a:br>
              <a:rPr kumimoji="0" lang="en-US" sz="1500" b="0" i="0" u="none" strike="noStrike" cap="none" normalizeH="0" baseline="0" dirty="0" smtClean="0">
                <a:ln>
                  <a:noFill/>
                </a:ln>
                <a:solidFill>
                  <a:srgbClr val="2A2A2A"/>
                </a:solidFill>
                <a:effectLst/>
                <a:latin typeface="Georgia" panose="02040502050405020303" pitchFamily="18"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4568278" y="1905113"/>
            <a:ext cx="1411813" cy="631064"/>
          </a:xfrm>
          <a:prstGeom prst="rect">
            <a:avLst/>
          </a:prstGeom>
        </p:spPr>
      </p:pic>
      <p:pic>
        <p:nvPicPr>
          <p:cNvPr id="9" name="Picture 8"/>
          <p:cNvPicPr>
            <a:picLocks noChangeAspect="1"/>
          </p:cNvPicPr>
          <p:nvPr/>
        </p:nvPicPr>
        <p:blipFill>
          <a:blip r:embed="rId4"/>
          <a:stretch>
            <a:fillRect/>
          </a:stretch>
        </p:blipFill>
        <p:spPr>
          <a:xfrm>
            <a:off x="3911622" y="3335363"/>
            <a:ext cx="1883872" cy="422416"/>
          </a:xfrm>
          <a:prstGeom prst="rect">
            <a:avLst/>
          </a:prstGeom>
        </p:spPr>
      </p:pic>
      <p:sp>
        <p:nvSpPr>
          <p:cNvPr id="10" name="Rectangle 4"/>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1571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3" y="365127"/>
            <a:ext cx="10812887" cy="1325563"/>
          </a:xfrm>
        </p:spPr>
        <p:txBody>
          <a:bodyPr/>
          <a:lstStyle/>
          <a:p>
            <a:r>
              <a:rPr lang="en-US" dirty="0">
                <a:solidFill>
                  <a:srgbClr val="FF0000"/>
                </a:solidFill>
              </a:rPr>
              <a:t>Stochastic Gradient Descent and Mini </a:t>
            </a:r>
            <a:r>
              <a:rPr lang="en-US" dirty="0" smtClean="0">
                <a:solidFill>
                  <a:srgbClr val="FF0000"/>
                </a:solidFill>
              </a:rPr>
              <a:t>Batch (cont..)</a:t>
            </a:r>
            <a:endParaRPr lang="en-US" dirty="0"/>
          </a:p>
        </p:txBody>
      </p:sp>
      <p:sp>
        <p:nvSpPr>
          <p:cNvPr id="3" name="Content Placeholder 2"/>
          <p:cNvSpPr>
            <a:spLocks noGrp="1"/>
          </p:cNvSpPr>
          <p:nvPr>
            <p:ph idx="1"/>
          </p:nvPr>
        </p:nvSpPr>
        <p:spPr/>
        <p:txBody>
          <a:bodyPr/>
          <a:lstStyle/>
          <a:p>
            <a:r>
              <a:rPr lang="en-US" dirty="0">
                <a:latin typeface="Georgia" panose="02040502050405020303" pitchFamily="18" charset="0"/>
              </a:rPr>
              <a:t>To make these ideas more precise, stochastic gradient descent works by randomly picking out a small number m of randomly chosen training inputs. We'll label those random training inputs X1,X2,…,</a:t>
            </a:r>
            <a:r>
              <a:rPr lang="en-US" dirty="0" err="1">
                <a:latin typeface="Georgia" panose="02040502050405020303" pitchFamily="18" charset="0"/>
              </a:rPr>
              <a:t>Xm</a:t>
            </a:r>
            <a:r>
              <a:rPr lang="en-US" dirty="0">
                <a:latin typeface="Georgia" panose="02040502050405020303" pitchFamily="18" charset="0"/>
              </a:rPr>
              <a:t>, and refer to them as a </a:t>
            </a:r>
            <a:r>
              <a:rPr lang="en-US" i="1" dirty="0" smtClean="0">
                <a:latin typeface="Georgia" panose="02040502050405020303" pitchFamily="18" charset="0"/>
              </a:rPr>
              <a:t>mini-batch.</a:t>
            </a:r>
          </a:p>
          <a:p>
            <a:endParaRPr lang="en-US" i="1" dirty="0" smtClean="0">
              <a:latin typeface="Georgia" panose="02040502050405020303" pitchFamily="18" charset="0"/>
            </a:endParaRPr>
          </a:p>
          <a:p>
            <a:pPr lvl="0"/>
            <a:r>
              <a:rPr lang="en-US" dirty="0">
                <a:solidFill>
                  <a:srgbClr val="333333"/>
                </a:solidFill>
                <a:latin typeface="Georgia" panose="02040502050405020303" pitchFamily="18" charset="0"/>
              </a:rPr>
              <a:t>Provided the sample size </a:t>
            </a:r>
            <a:r>
              <a:rPr lang="en-US" dirty="0" smtClean="0">
                <a:solidFill>
                  <a:srgbClr val="2A2A2A"/>
                </a:solidFill>
                <a:latin typeface="MathJax_Math-italic"/>
              </a:rPr>
              <a:t>m</a:t>
            </a:r>
            <a:r>
              <a:rPr lang="en-US" dirty="0">
                <a:solidFill>
                  <a:srgbClr val="333333"/>
                </a:solidFill>
                <a:latin typeface="Georgia" panose="02040502050405020303" pitchFamily="18" charset="0"/>
              </a:rPr>
              <a:t> is large enough we expect that the average value of the </a:t>
            </a:r>
            <a:r>
              <a:rPr lang="en-US" dirty="0">
                <a:solidFill>
                  <a:srgbClr val="2A2A2A"/>
                </a:solidFill>
                <a:latin typeface="MathJax_Main"/>
              </a:rPr>
              <a:t>∇</a:t>
            </a:r>
            <a:r>
              <a:rPr lang="en-US" dirty="0" err="1" smtClean="0">
                <a:solidFill>
                  <a:srgbClr val="2A2A2A"/>
                </a:solidFill>
                <a:latin typeface="MathJax_Math-italic"/>
              </a:rPr>
              <a:t>C</a:t>
            </a:r>
            <a:r>
              <a:rPr lang="en-US" sz="1400" dirty="0" err="1" smtClean="0">
                <a:solidFill>
                  <a:srgbClr val="2A2A2A"/>
                </a:solidFill>
                <a:latin typeface="MathJax_Math-italic"/>
              </a:rPr>
              <a:t>X</a:t>
            </a:r>
            <a:r>
              <a:rPr lang="en-US" sz="800" dirty="0" err="1" smtClean="0">
                <a:solidFill>
                  <a:srgbClr val="2A2A2A"/>
                </a:solidFill>
                <a:latin typeface="MathJax_Math-italic"/>
              </a:rPr>
              <a:t>j</a:t>
            </a:r>
            <a:r>
              <a:rPr lang="en-US" dirty="0" err="1" smtClean="0">
                <a:solidFill>
                  <a:srgbClr val="333333"/>
                </a:solidFill>
                <a:latin typeface="Georgia" panose="02040502050405020303" pitchFamily="18" charset="0"/>
              </a:rPr>
              <a:t>will</a:t>
            </a:r>
            <a:r>
              <a:rPr lang="en-US" dirty="0" smtClean="0">
                <a:solidFill>
                  <a:srgbClr val="333333"/>
                </a:solidFill>
                <a:latin typeface="Georgia" panose="02040502050405020303" pitchFamily="18" charset="0"/>
              </a:rPr>
              <a:t> </a:t>
            </a:r>
            <a:r>
              <a:rPr lang="en-US" dirty="0">
                <a:solidFill>
                  <a:srgbClr val="333333"/>
                </a:solidFill>
                <a:latin typeface="Georgia" panose="02040502050405020303" pitchFamily="18" charset="0"/>
              </a:rPr>
              <a:t>be roughly equal to the average over all </a:t>
            </a:r>
            <a:r>
              <a:rPr lang="en-US" dirty="0" smtClean="0">
                <a:solidFill>
                  <a:srgbClr val="2A2A2A"/>
                </a:solidFill>
                <a:latin typeface="Georgia" panose="02040502050405020303" pitchFamily="18" charset="0"/>
              </a:rPr>
              <a:t>∇</a:t>
            </a:r>
            <a:r>
              <a:rPr lang="en-US" dirty="0" err="1">
                <a:solidFill>
                  <a:srgbClr val="2A2A2A"/>
                </a:solidFill>
                <a:latin typeface="Georgia" panose="02040502050405020303" pitchFamily="18" charset="0"/>
              </a:rPr>
              <a:t>Cx</a:t>
            </a:r>
            <a:r>
              <a:rPr lang="en-US" dirty="0">
                <a:solidFill>
                  <a:srgbClr val="333333"/>
                </a:solidFill>
                <a:latin typeface="Georgia" panose="02040502050405020303" pitchFamily="18" charset="0"/>
              </a:rPr>
              <a:t>, that </a:t>
            </a:r>
            <a:r>
              <a:rPr lang="en-US" dirty="0" smtClean="0">
                <a:solidFill>
                  <a:srgbClr val="333333"/>
                </a:solidFill>
                <a:latin typeface="Georgia" panose="02040502050405020303" pitchFamily="18" charset="0"/>
              </a:rPr>
              <a:t>is:</a:t>
            </a:r>
            <a:r>
              <a:rPr lang="en-US" sz="1800" dirty="0" smtClean="0"/>
              <a:t> </a:t>
            </a:r>
            <a:endParaRPr lang="en-US" sz="3200" dirty="0">
              <a:latin typeface="Arial" panose="020B0604020202020204" pitchFamily="34" charset="0"/>
            </a:endParaRPr>
          </a:p>
          <a:p>
            <a:endParaRPr lang="en-US" dirty="0"/>
          </a:p>
        </p:txBody>
      </p:sp>
      <p:pic>
        <p:nvPicPr>
          <p:cNvPr id="5" name="Picture 4"/>
          <p:cNvPicPr>
            <a:picLocks noChangeAspect="1"/>
          </p:cNvPicPr>
          <p:nvPr/>
        </p:nvPicPr>
        <p:blipFill>
          <a:blip r:embed="rId2"/>
          <a:stretch>
            <a:fillRect/>
          </a:stretch>
        </p:blipFill>
        <p:spPr>
          <a:xfrm>
            <a:off x="3959113" y="5194545"/>
            <a:ext cx="3114675" cy="847725"/>
          </a:xfrm>
          <a:prstGeom prst="rect">
            <a:avLst/>
          </a:prstGeom>
        </p:spPr>
      </p:pic>
    </p:spTree>
    <p:extLst>
      <p:ext uri="{BB962C8B-B14F-4D97-AF65-F5344CB8AC3E}">
        <p14:creationId xmlns:p14="http://schemas.microsoft.com/office/powerpoint/2010/main" val="27797367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Mini-batch</a:t>
            </a:r>
            <a:endParaRPr lang="zh-TW" altLang="en-US" dirty="0">
              <a:solidFill>
                <a:srgbClr val="FF0000"/>
              </a:solidFill>
            </a:endParaRPr>
          </a:p>
        </p:txBody>
      </p:sp>
      <p:grpSp>
        <p:nvGrpSpPr>
          <p:cNvPr id="4" name="群組 3"/>
          <p:cNvGrpSpPr/>
          <p:nvPr/>
        </p:nvGrpSpPr>
        <p:grpSpPr>
          <a:xfrm>
            <a:off x="2782865" y="1778497"/>
            <a:ext cx="421911" cy="671513"/>
            <a:chOff x="510563" y="3417283"/>
            <a:chExt cx="421911" cy="671513"/>
          </a:xfrm>
        </p:grpSpPr>
        <p:sp>
          <p:nvSpPr>
            <p:cNvPr id="5" name="矩形 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 name="矩形 5"/>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sp>
        <p:nvSpPr>
          <p:cNvPr id="13" name="矩形 12"/>
          <p:cNvSpPr/>
          <p:nvPr/>
        </p:nvSpPr>
        <p:spPr>
          <a:xfrm>
            <a:off x="3582790" y="178106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17" name="文字方塊 16"/>
          <p:cNvSpPr txBox="1"/>
          <p:nvPr/>
        </p:nvSpPr>
        <p:spPr>
          <a:xfrm rot="5400000">
            <a:off x="3805308" y="332380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8" name="直線單箭頭接點 17"/>
          <p:cNvCxnSpPr/>
          <p:nvPr/>
        </p:nvCxnSpPr>
        <p:spPr>
          <a:xfrm flipV="1">
            <a:off x="3151407" y="211425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4551656" y="210904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4950171" y="1778497"/>
            <a:ext cx="428323" cy="671513"/>
            <a:chOff x="507357" y="3417283"/>
            <a:chExt cx="428323" cy="671513"/>
          </a:xfrm>
        </p:grpSpPr>
        <p:sp>
          <p:nvSpPr>
            <p:cNvPr id="25" name="矩形 2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26" name="矩形 25"/>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sp>
        <p:nvSpPr>
          <p:cNvPr id="33" name="矩形 32"/>
          <p:cNvSpPr/>
          <p:nvPr/>
        </p:nvSpPr>
        <p:spPr>
          <a:xfrm>
            <a:off x="5968215" y="1778497"/>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36" name="文字方塊 35"/>
              <p:cNvSpPr txBox="1"/>
              <p:nvPr/>
            </p:nvSpPr>
            <p:spPr>
              <a:xfrm>
                <a:off x="5957773" y="1952099"/>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5957773" y="1952099"/>
                <a:ext cx="391454" cy="369332"/>
              </a:xfrm>
              <a:prstGeom prst="rect">
                <a:avLst/>
              </a:prstGeom>
              <a:blipFill rotWithShape="0">
                <a:blip r:embed="rId3"/>
                <a:stretch>
                  <a:fillRect l="-18462" t="-16393" r="-47692" b="-24590"/>
                </a:stretch>
              </a:blipFill>
            </p:spPr>
            <p:txBody>
              <a:bodyPr/>
              <a:lstStyle/>
              <a:p>
                <a:r>
                  <a:rPr lang="en-US">
                    <a:noFill/>
                  </a:rPr>
                  <a:t> </a:t>
                </a:r>
              </a:p>
            </p:txBody>
          </p:sp>
        </mc:Fallback>
      </mc:AlternateContent>
      <p:sp>
        <p:nvSpPr>
          <p:cNvPr id="39" name="左-右雙向箭號 38"/>
          <p:cNvSpPr/>
          <p:nvPr/>
        </p:nvSpPr>
        <p:spPr>
          <a:xfrm>
            <a:off x="5309800" y="2070471"/>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2" name="文字方塊 41"/>
              <p:cNvSpPr txBox="1"/>
              <p:nvPr/>
            </p:nvSpPr>
            <p:spPr>
              <a:xfrm>
                <a:off x="5451374" y="2265204"/>
                <a:ext cx="4072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5451374" y="2265204"/>
                <a:ext cx="407291" cy="369332"/>
              </a:xfrm>
              <a:prstGeom prst="rect">
                <a:avLst/>
              </a:prstGeom>
              <a:blipFill rotWithShape="0">
                <a:blip r:embed="rId4"/>
                <a:stretch>
                  <a:fillRect l="-16418" t="-1667" r="-5970" b="-6667"/>
                </a:stretch>
              </a:blipFill>
            </p:spPr>
            <p:txBody>
              <a:bodyPr/>
              <a:lstStyle/>
              <a:p>
                <a:r>
                  <a:rPr lang="en-US">
                    <a:noFill/>
                  </a:rPr>
                  <a:t> </a:t>
                </a:r>
              </a:p>
            </p:txBody>
          </p:sp>
        </mc:Fallback>
      </mc:AlternateContent>
      <p:grpSp>
        <p:nvGrpSpPr>
          <p:cNvPr id="47" name="群組 46"/>
          <p:cNvGrpSpPr/>
          <p:nvPr/>
        </p:nvGrpSpPr>
        <p:grpSpPr>
          <a:xfrm>
            <a:off x="2733850" y="2586462"/>
            <a:ext cx="526106" cy="671513"/>
            <a:chOff x="458466" y="3417283"/>
            <a:chExt cx="526106" cy="671513"/>
          </a:xfrm>
        </p:grpSpPr>
        <p:sp>
          <p:nvSpPr>
            <p:cNvPr id="48" name="矩形 47"/>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31</a:t>
              </a:r>
              <a:endParaRPr lang="zh-TW" altLang="en-US" sz="2400" baseline="30000" dirty="0"/>
            </a:p>
          </p:txBody>
        </p:sp>
      </p:grpSp>
      <p:sp>
        <p:nvSpPr>
          <p:cNvPr id="50" name="矩形 49"/>
          <p:cNvSpPr/>
          <p:nvPr/>
        </p:nvSpPr>
        <p:spPr>
          <a:xfrm>
            <a:off x="3585874" y="258063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51" name="直線單箭頭接點 50"/>
          <p:cNvCxnSpPr/>
          <p:nvPr/>
        </p:nvCxnSpPr>
        <p:spPr>
          <a:xfrm flipV="1">
            <a:off x="3151530" y="2922216"/>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4551779" y="291700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群組 52"/>
          <p:cNvGrpSpPr/>
          <p:nvPr/>
        </p:nvGrpSpPr>
        <p:grpSpPr>
          <a:xfrm>
            <a:off x="4901157" y="2586462"/>
            <a:ext cx="532518" cy="671513"/>
            <a:chOff x="455261" y="3417283"/>
            <a:chExt cx="532518" cy="671513"/>
          </a:xfrm>
        </p:grpSpPr>
        <p:sp>
          <p:nvSpPr>
            <p:cNvPr id="54" name="矩形 53"/>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55" name="矩形 54"/>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31</a:t>
              </a:r>
              <a:endParaRPr lang="zh-TW" altLang="en-US" sz="2400" baseline="30000" dirty="0"/>
            </a:p>
          </p:txBody>
        </p:sp>
      </p:grpSp>
      <p:sp>
        <p:nvSpPr>
          <p:cNvPr id="56" name="矩形 55"/>
          <p:cNvSpPr/>
          <p:nvPr/>
        </p:nvSpPr>
        <p:spPr>
          <a:xfrm>
            <a:off x="5971298" y="2586462"/>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7" name="文字方塊 56"/>
              <p:cNvSpPr txBox="1"/>
              <p:nvPr/>
            </p:nvSpPr>
            <p:spPr>
              <a:xfrm>
                <a:off x="5971298" y="2748469"/>
                <a:ext cx="5279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31</m:t>
                          </m:r>
                        </m:sup>
                      </m:sSup>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5971298" y="2748469"/>
                <a:ext cx="527901" cy="369332"/>
              </a:xfrm>
              <a:prstGeom prst="rect">
                <a:avLst/>
              </a:prstGeom>
              <a:blipFill rotWithShape="0">
                <a:blip r:embed="rId5"/>
                <a:stretch>
                  <a:fillRect l="-13953" t="-18333" r="-33721" b="-26667"/>
                </a:stretch>
              </a:blipFill>
            </p:spPr>
            <p:txBody>
              <a:bodyPr/>
              <a:lstStyle/>
              <a:p>
                <a:r>
                  <a:rPr lang="en-US">
                    <a:noFill/>
                  </a:rPr>
                  <a:t> </a:t>
                </a:r>
              </a:p>
            </p:txBody>
          </p:sp>
        </mc:Fallback>
      </mc:AlternateContent>
      <p:sp>
        <p:nvSpPr>
          <p:cNvPr id="58" name="左-右雙向箭號 57"/>
          <p:cNvSpPr/>
          <p:nvPr/>
        </p:nvSpPr>
        <p:spPr>
          <a:xfrm>
            <a:off x="5307522" y="2852031"/>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9" name="文字方塊 58"/>
              <p:cNvSpPr txBox="1"/>
              <p:nvPr/>
            </p:nvSpPr>
            <p:spPr>
              <a:xfrm>
                <a:off x="5450812" y="3109079"/>
                <a:ext cx="543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i="1">
                              <a:latin typeface="Cambria Math" panose="02040503050406030204" pitchFamily="18" charset="0"/>
                            </a:rPr>
                            <m:t>31</m:t>
                          </m:r>
                        </m:sup>
                      </m:sSup>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5450812" y="3109079"/>
                <a:ext cx="543739" cy="369332"/>
              </a:xfrm>
              <a:prstGeom prst="rect">
                <a:avLst/>
              </a:prstGeom>
              <a:blipFill rotWithShape="0">
                <a:blip r:embed="rId6"/>
                <a:stretch>
                  <a:fillRect l="-12360" r="-4494" b="-6557"/>
                </a:stretch>
              </a:blipFill>
            </p:spPr>
            <p:txBody>
              <a:bodyPr/>
              <a:lstStyle/>
              <a:p>
                <a:r>
                  <a:rPr lang="en-US">
                    <a:noFill/>
                  </a:rPr>
                  <a:t> </a:t>
                </a:r>
              </a:p>
            </p:txBody>
          </p:sp>
        </mc:Fallback>
      </mc:AlternateContent>
      <p:pic>
        <p:nvPicPr>
          <p:cNvPr id="60" name="圖片 59"/>
          <p:cNvPicPr preferRelativeResize="0">
            <a:picLocks/>
          </p:cNvPicPr>
          <p:nvPr/>
        </p:nvPicPr>
        <p:blipFill>
          <a:blip r:embed="rId7"/>
          <a:stretch>
            <a:fillRect/>
          </a:stretch>
        </p:blipFill>
        <p:spPr>
          <a:xfrm>
            <a:off x="2377541" y="1961431"/>
            <a:ext cx="360000" cy="360000"/>
          </a:xfrm>
          <a:prstGeom prst="rect">
            <a:avLst/>
          </a:prstGeom>
          <a:ln w="38100">
            <a:solidFill>
              <a:schemeClr val="tx1"/>
            </a:solidFill>
          </a:ln>
        </p:spPr>
      </p:pic>
      <p:pic>
        <p:nvPicPr>
          <p:cNvPr id="61" name="圖片 60"/>
          <p:cNvPicPr preferRelativeResize="0">
            <a:picLocks/>
          </p:cNvPicPr>
          <p:nvPr/>
        </p:nvPicPr>
        <p:blipFill>
          <a:blip r:embed="rId8"/>
          <a:stretch>
            <a:fillRect/>
          </a:stretch>
        </p:blipFill>
        <p:spPr>
          <a:xfrm>
            <a:off x="2335991" y="4331374"/>
            <a:ext cx="360000" cy="360000"/>
          </a:xfrm>
          <a:prstGeom prst="rect">
            <a:avLst/>
          </a:prstGeom>
          <a:ln w="38100">
            <a:solidFill>
              <a:schemeClr val="tx1"/>
            </a:solidFill>
          </a:ln>
        </p:spPr>
      </p:pic>
      <p:pic>
        <p:nvPicPr>
          <p:cNvPr id="62" name="圖片 61"/>
          <p:cNvPicPr preferRelativeResize="0">
            <a:picLocks/>
          </p:cNvPicPr>
          <p:nvPr/>
        </p:nvPicPr>
        <p:blipFill>
          <a:blip r:embed="rId9"/>
          <a:stretch>
            <a:fillRect/>
          </a:stretch>
        </p:blipFill>
        <p:spPr>
          <a:xfrm>
            <a:off x="2348563" y="2718563"/>
            <a:ext cx="360000" cy="360000"/>
          </a:xfrm>
          <a:prstGeom prst="rect">
            <a:avLst/>
          </a:prstGeom>
          <a:ln w="38100">
            <a:solidFill>
              <a:schemeClr val="tx1"/>
            </a:solidFill>
          </a:ln>
        </p:spPr>
      </p:pic>
      <p:pic>
        <p:nvPicPr>
          <p:cNvPr id="63" name="圖片 62"/>
          <p:cNvPicPr preferRelativeResize="0">
            <a:picLocks/>
          </p:cNvPicPr>
          <p:nvPr/>
        </p:nvPicPr>
        <p:blipFill>
          <a:blip r:embed="rId10"/>
          <a:stretch>
            <a:fillRect/>
          </a:stretch>
        </p:blipFill>
        <p:spPr>
          <a:xfrm>
            <a:off x="2302436" y="5322008"/>
            <a:ext cx="360000" cy="360000"/>
          </a:xfrm>
          <a:prstGeom prst="rect">
            <a:avLst/>
          </a:prstGeom>
          <a:ln w="38100">
            <a:solidFill>
              <a:schemeClr val="tx1"/>
            </a:solidFill>
          </a:ln>
        </p:spPr>
      </p:pic>
      <p:grpSp>
        <p:nvGrpSpPr>
          <p:cNvPr id="65" name="群組 64"/>
          <p:cNvGrpSpPr/>
          <p:nvPr/>
        </p:nvGrpSpPr>
        <p:grpSpPr>
          <a:xfrm>
            <a:off x="2768871" y="4218356"/>
            <a:ext cx="421910" cy="671513"/>
            <a:chOff x="510564" y="3417283"/>
            <a:chExt cx="421910" cy="671513"/>
          </a:xfrm>
        </p:grpSpPr>
        <p:sp>
          <p:nvSpPr>
            <p:cNvPr id="66" name="矩形 65"/>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7" name="矩形 66"/>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sp>
        <p:nvSpPr>
          <p:cNvPr id="68" name="矩形 67"/>
          <p:cNvSpPr/>
          <p:nvPr/>
        </p:nvSpPr>
        <p:spPr>
          <a:xfrm>
            <a:off x="3568796" y="422092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69" name="文字方塊 68"/>
          <p:cNvSpPr txBox="1"/>
          <p:nvPr/>
        </p:nvSpPr>
        <p:spPr>
          <a:xfrm rot="5400000">
            <a:off x="3790553" y="590866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0" name="直線單箭頭接點 69"/>
          <p:cNvCxnSpPr/>
          <p:nvPr/>
        </p:nvCxnSpPr>
        <p:spPr>
          <a:xfrm flipV="1">
            <a:off x="3137413" y="455411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4537662" y="4548903"/>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71"/>
          <p:cNvGrpSpPr/>
          <p:nvPr/>
        </p:nvGrpSpPr>
        <p:grpSpPr>
          <a:xfrm>
            <a:off x="4936177" y="4218356"/>
            <a:ext cx="428322" cy="671513"/>
            <a:chOff x="507358" y="3417283"/>
            <a:chExt cx="428322" cy="671513"/>
          </a:xfrm>
        </p:grpSpPr>
        <p:sp>
          <p:nvSpPr>
            <p:cNvPr id="73" name="矩形 72"/>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4" name="矩形 73"/>
            <p:cNvSpPr/>
            <p:nvPr/>
          </p:nvSpPr>
          <p:spPr>
            <a:xfrm>
              <a:off x="507358" y="3522206"/>
              <a:ext cx="428322"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sp>
        <p:nvSpPr>
          <p:cNvPr id="75" name="矩形 74"/>
          <p:cNvSpPr/>
          <p:nvPr/>
        </p:nvSpPr>
        <p:spPr>
          <a:xfrm>
            <a:off x="5954221" y="4218356"/>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6" name="文字方塊 75"/>
              <p:cNvSpPr txBox="1"/>
              <p:nvPr/>
            </p:nvSpPr>
            <p:spPr>
              <a:xfrm>
                <a:off x="5943779" y="4391958"/>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5943779" y="4391958"/>
                <a:ext cx="398058" cy="369332"/>
              </a:xfrm>
              <a:prstGeom prst="rect">
                <a:avLst/>
              </a:prstGeom>
              <a:blipFill rotWithShape="0">
                <a:blip r:embed="rId11"/>
                <a:stretch>
                  <a:fillRect l="-18462" t="-16393" r="-49231" b="-24590"/>
                </a:stretch>
              </a:blipFill>
            </p:spPr>
            <p:txBody>
              <a:bodyPr/>
              <a:lstStyle/>
              <a:p>
                <a:r>
                  <a:rPr lang="en-US">
                    <a:noFill/>
                  </a:rPr>
                  <a:t> </a:t>
                </a:r>
              </a:p>
            </p:txBody>
          </p:sp>
        </mc:Fallback>
      </mc:AlternateContent>
      <p:sp>
        <p:nvSpPr>
          <p:cNvPr id="77" name="左-右雙向箭號 76"/>
          <p:cNvSpPr/>
          <p:nvPr/>
        </p:nvSpPr>
        <p:spPr>
          <a:xfrm>
            <a:off x="5295806" y="451033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8" name="文字方塊 77"/>
              <p:cNvSpPr txBox="1"/>
              <p:nvPr/>
            </p:nvSpPr>
            <p:spPr>
              <a:xfrm>
                <a:off x="5437379" y="4705063"/>
                <a:ext cx="4138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5437379" y="4705063"/>
                <a:ext cx="413896" cy="369332"/>
              </a:xfrm>
              <a:prstGeom prst="rect">
                <a:avLst/>
              </a:prstGeom>
              <a:blipFill rotWithShape="0">
                <a:blip r:embed="rId12"/>
                <a:stretch>
                  <a:fillRect l="-17647" r="-5882" b="-6667"/>
                </a:stretch>
              </a:blipFill>
            </p:spPr>
            <p:txBody>
              <a:bodyPr/>
              <a:lstStyle/>
              <a:p>
                <a:r>
                  <a:rPr lang="en-US">
                    <a:noFill/>
                  </a:rPr>
                  <a:t> </a:t>
                </a:r>
              </a:p>
            </p:txBody>
          </p:sp>
        </mc:Fallback>
      </mc:AlternateContent>
      <p:grpSp>
        <p:nvGrpSpPr>
          <p:cNvPr id="79" name="群組 78"/>
          <p:cNvGrpSpPr/>
          <p:nvPr/>
        </p:nvGrpSpPr>
        <p:grpSpPr>
          <a:xfrm>
            <a:off x="2734370" y="5171461"/>
            <a:ext cx="526106" cy="671513"/>
            <a:chOff x="458466" y="3417283"/>
            <a:chExt cx="526106" cy="671513"/>
          </a:xfrm>
        </p:grpSpPr>
        <p:sp>
          <p:nvSpPr>
            <p:cNvPr id="80" name="矩形 79"/>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81" name="矩形 80"/>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16</a:t>
              </a:r>
              <a:endParaRPr lang="zh-TW" altLang="en-US" sz="2400" baseline="30000" dirty="0"/>
            </a:p>
          </p:txBody>
        </p:sp>
      </p:grpSp>
      <p:sp>
        <p:nvSpPr>
          <p:cNvPr id="82" name="矩形 81"/>
          <p:cNvSpPr/>
          <p:nvPr/>
        </p:nvSpPr>
        <p:spPr>
          <a:xfrm>
            <a:off x="3586394" y="516563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83" name="直線單箭頭接點 82"/>
          <p:cNvCxnSpPr/>
          <p:nvPr/>
        </p:nvCxnSpPr>
        <p:spPr>
          <a:xfrm flipV="1">
            <a:off x="3152050" y="5507215"/>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4552299" y="5502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4901677" y="5171461"/>
            <a:ext cx="532518" cy="671513"/>
            <a:chOff x="455261" y="3417283"/>
            <a:chExt cx="532518" cy="671513"/>
          </a:xfrm>
        </p:grpSpPr>
        <p:sp>
          <p:nvSpPr>
            <p:cNvPr id="86" name="矩形 85"/>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87" name="矩形 86"/>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16</a:t>
              </a:r>
              <a:endParaRPr lang="zh-TW" altLang="en-US" sz="2400" baseline="30000" dirty="0"/>
            </a:p>
          </p:txBody>
        </p:sp>
      </p:grpSp>
      <p:sp>
        <p:nvSpPr>
          <p:cNvPr id="88" name="矩形 87"/>
          <p:cNvSpPr/>
          <p:nvPr/>
        </p:nvSpPr>
        <p:spPr>
          <a:xfrm>
            <a:off x="5971818" y="5171461"/>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89" name="文字方塊 88"/>
              <p:cNvSpPr txBox="1"/>
              <p:nvPr/>
            </p:nvSpPr>
            <p:spPr>
              <a:xfrm>
                <a:off x="5971818" y="5333468"/>
                <a:ext cx="5212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16</m:t>
                          </m:r>
                        </m:sup>
                      </m:sSup>
                    </m:oMath>
                  </m:oMathPara>
                </a14:m>
                <a:endParaRPr lang="zh-TW" altLang="en-US" sz="2400" dirty="0"/>
              </a:p>
            </p:txBody>
          </p:sp>
        </mc:Choice>
        <mc:Fallback xmlns="">
          <p:sp>
            <p:nvSpPr>
              <p:cNvPr id="89" name="文字方塊 88"/>
              <p:cNvSpPr txBox="1">
                <a:spLocks noRot="1" noChangeAspect="1" noMove="1" noResize="1" noEditPoints="1" noAdjustHandles="1" noChangeArrowheads="1" noChangeShapeType="1" noTextEdit="1"/>
              </p:cNvSpPr>
              <p:nvPr/>
            </p:nvSpPr>
            <p:spPr>
              <a:xfrm>
                <a:off x="5971818" y="5333468"/>
                <a:ext cx="521297" cy="369332"/>
              </a:xfrm>
              <a:prstGeom prst="rect">
                <a:avLst/>
              </a:prstGeom>
              <a:blipFill rotWithShape="0">
                <a:blip r:embed="rId13"/>
                <a:stretch>
                  <a:fillRect l="-14118" t="-18333" r="-35294" b="-26667"/>
                </a:stretch>
              </a:blipFill>
            </p:spPr>
            <p:txBody>
              <a:bodyPr/>
              <a:lstStyle/>
              <a:p>
                <a:r>
                  <a:rPr lang="en-US">
                    <a:noFill/>
                  </a:rPr>
                  <a:t> </a:t>
                </a:r>
              </a:p>
            </p:txBody>
          </p:sp>
        </mc:Fallback>
      </mc:AlternateContent>
      <p:sp>
        <p:nvSpPr>
          <p:cNvPr id="90" name="左-右雙向箭號 89"/>
          <p:cNvSpPr/>
          <p:nvPr/>
        </p:nvSpPr>
        <p:spPr>
          <a:xfrm>
            <a:off x="5308042" y="543703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1" name="文字方塊 90"/>
              <p:cNvSpPr txBox="1"/>
              <p:nvPr/>
            </p:nvSpPr>
            <p:spPr>
              <a:xfrm>
                <a:off x="5451332" y="5694078"/>
                <a:ext cx="5371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i="1">
                              <a:latin typeface="Cambria Math" panose="02040503050406030204" pitchFamily="18" charset="0"/>
                            </a:rPr>
                            <m:t>16</m:t>
                          </m:r>
                        </m:sup>
                      </m:sSup>
                    </m:oMath>
                  </m:oMathPara>
                </a14:m>
                <a:endParaRPr lang="zh-TW" altLang="en-US" sz="2400" dirty="0"/>
              </a:p>
            </p:txBody>
          </p:sp>
        </mc:Choice>
        <mc:Fallback xmlns="">
          <p:sp>
            <p:nvSpPr>
              <p:cNvPr id="91" name="文字方塊 90"/>
              <p:cNvSpPr txBox="1">
                <a:spLocks noRot="1" noChangeAspect="1" noMove="1" noResize="1" noEditPoints="1" noAdjustHandles="1" noChangeArrowheads="1" noChangeShapeType="1" noTextEdit="1"/>
              </p:cNvSpPr>
              <p:nvPr/>
            </p:nvSpPr>
            <p:spPr>
              <a:xfrm>
                <a:off x="5451332" y="5694078"/>
                <a:ext cx="537135" cy="369332"/>
              </a:xfrm>
              <a:prstGeom prst="rect">
                <a:avLst/>
              </a:prstGeom>
              <a:blipFill rotWithShape="0">
                <a:blip r:embed="rId14"/>
                <a:stretch>
                  <a:fillRect l="-12500" r="-4545" b="-6557"/>
                </a:stretch>
              </a:blipFill>
            </p:spPr>
            <p:txBody>
              <a:bodyPr/>
              <a:lstStyle/>
              <a:p>
                <a:r>
                  <a:rPr lang="en-US">
                    <a:noFill/>
                  </a:rPr>
                  <a:t> </a:t>
                </a:r>
              </a:p>
            </p:txBody>
          </p:sp>
        </mc:Fallback>
      </mc:AlternateContent>
      <p:sp>
        <p:nvSpPr>
          <p:cNvPr id="94" name="文字方塊 93"/>
          <p:cNvSpPr txBox="1"/>
          <p:nvPr/>
        </p:nvSpPr>
        <p:spPr>
          <a:xfrm>
            <a:off x="6725055" y="1834083"/>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1</a:t>
            </a:r>
            <a:r>
              <a:rPr lang="en-US" altLang="zh-TW" sz="2400" baseline="30000" dirty="0"/>
              <a:t>st</a:t>
            </a:r>
            <a:r>
              <a:rPr lang="en-US" altLang="zh-TW" sz="2400" dirty="0"/>
              <a:t> batch</a:t>
            </a:r>
            <a:endParaRPr lang="zh-TW" altLang="en-US" sz="2400" baseline="30000" dirty="0"/>
          </a:p>
        </p:txBody>
      </p:sp>
      <mc:AlternateContent xmlns:mc="http://schemas.openxmlformats.org/markup-compatibility/2006" xmlns:a14="http://schemas.microsoft.com/office/drawing/2010/main">
        <mc:Choice Requires="a14">
          <p:sp>
            <p:nvSpPr>
              <p:cNvPr id="95" name="文字方塊 94"/>
              <p:cNvSpPr txBox="1"/>
              <p:nvPr/>
            </p:nvSpPr>
            <p:spPr>
              <a:xfrm>
                <a:off x="6690387" y="1371723"/>
                <a:ext cx="3438906"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Randomly initialize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30000" dirty="0"/>
              </a:p>
            </p:txBody>
          </p:sp>
        </mc:Choice>
        <mc:Fallback xmlns="">
          <p:sp>
            <p:nvSpPr>
              <p:cNvPr id="95" name="文字方塊 94"/>
              <p:cNvSpPr txBox="1">
                <a:spLocks noRot="1" noChangeAspect="1" noMove="1" noResize="1" noEditPoints="1" noAdjustHandles="1" noChangeArrowheads="1" noChangeShapeType="1" noTextEdit="1"/>
              </p:cNvSpPr>
              <p:nvPr/>
            </p:nvSpPr>
            <p:spPr>
              <a:xfrm>
                <a:off x="6690387" y="1371723"/>
                <a:ext cx="3438906" cy="461665"/>
              </a:xfrm>
              <a:prstGeom prst="rect">
                <a:avLst/>
              </a:prstGeom>
              <a:blipFill rotWithShape="0">
                <a:blip r:embed="rId15"/>
                <a:stretch>
                  <a:fillRect l="-248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文字方塊 95"/>
              <p:cNvSpPr txBox="1"/>
              <p:nvPr/>
            </p:nvSpPr>
            <p:spPr>
              <a:xfrm>
                <a:off x="7326640" y="2782316"/>
                <a:ext cx="26541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r>
                        <a:rPr lang="en-US" altLang="zh-TW" sz="2400" i="1">
                          <a:latin typeface="Cambria Math" panose="02040503050406030204" pitchFamily="18" charset="0"/>
                        </a:rPr>
                        <m:t>−</m:t>
                      </m:r>
                      <m:r>
                        <a:rPr lang="zh-TW" altLang="en-US" sz="2400" i="1">
                          <a:latin typeface="Cambria Math" panose="02040503050406030204" pitchFamily="18" charset="0"/>
                        </a:rPr>
                        <m:t>𝜂𝛻</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dirty="0"/>
              </a:p>
            </p:txBody>
          </p:sp>
        </mc:Choice>
        <mc:Fallback xmlns="">
          <p:sp>
            <p:nvSpPr>
              <p:cNvPr id="96" name="文字方塊 95"/>
              <p:cNvSpPr txBox="1">
                <a:spLocks noRot="1" noChangeAspect="1" noMove="1" noResize="1" noEditPoints="1" noAdjustHandles="1" noChangeArrowheads="1" noChangeShapeType="1" noTextEdit="1"/>
              </p:cNvSpPr>
              <p:nvPr/>
            </p:nvSpPr>
            <p:spPr>
              <a:xfrm>
                <a:off x="7326640" y="2782316"/>
                <a:ext cx="2654188" cy="369332"/>
              </a:xfrm>
              <a:prstGeom prst="rect">
                <a:avLst/>
              </a:prstGeom>
              <a:blipFill rotWithShape="0">
                <a:blip r:embed="rId16"/>
                <a:stretch>
                  <a:fillRect l="-2299" b="-32787"/>
                </a:stretch>
              </a:blipFill>
            </p:spPr>
            <p:txBody>
              <a:bodyPr/>
              <a:lstStyle/>
              <a:p>
                <a:r>
                  <a:rPr lang="en-US">
                    <a:noFill/>
                  </a:rPr>
                  <a:t> </a:t>
                </a:r>
              </a:p>
            </p:txBody>
          </p:sp>
        </mc:Fallback>
      </mc:AlternateContent>
      <p:sp>
        <p:nvSpPr>
          <p:cNvPr id="97" name="文字方塊 96"/>
          <p:cNvSpPr txBox="1"/>
          <p:nvPr/>
        </p:nvSpPr>
        <p:spPr>
          <a:xfrm>
            <a:off x="6738991" y="3136166"/>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2</a:t>
            </a:r>
            <a:r>
              <a:rPr lang="en-US" altLang="zh-TW" sz="2400" baseline="30000" dirty="0"/>
              <a:t>nd</a:t>
            </a:r>
            <a:r>
              <a:rPr lang="en-US" altLang="zh-TW" sz="2400" dirty="0"/>
              <a:t> batch</a:t>
            </a:r>
            <a:endParaRPr lang="zh-TW" altLang="en-US" sz="2400" baseline="30000" dirty="0"/>
          </a:p>
        </p:txBody>
      </p:sp>
      <mc:AlternateContent xmlns:mc="http://schemas.openxmlformats.org/markup-compatibility/2006" xmlns:a14="http://schemas.microsoft.com/office/drawing/2010/main">
        <mc:Choice Requires="a14">
          <p:sp>
            <p:nvSpPr>
              <p:cNvPr id="98" name="文字方塊 97"/>
              <p:cNvSpPr txBox="1"/>
              <p:nvPr/>
            </p:nvSpPr>
            <p:spPr>
              <a:xfrm>
                <a:off x="7319308" y="4100090"/>
                <a:ext cx="26475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2</m:t>
                          </m:r>
                        </m:sup>
                      </m:sSup>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zh-TW" altLang="en-US" sz="2400" i="1">
                          <a:latin typeface="Cambria Math" panose="02040503050406030204" pitchFamily="18" charset="0"/>
                        </a:rPr>
                        <m:t>𝜂𝛻</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e>
                      </m:d>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319308" y="4100090"/>
                <a:ext cx="2647584" cy="369332"/>
              </a:xfrm>
              <a:prstGeom prst="rect">
                <a:avLst/>
              </a:prstGeom>
              <a:blipFill rotWithShape="0">
                <a:blip r:embed="rId17"/>
                <a:stretch>
                  <a:fillRect l="-2304" t="-1667" b="-35000"/>
                </a:stretch>
              </a:blipFill>
            </p:spPr>
            <p:txBody>
              <a:bodyPr/>
              <a:lstStyle/>
              <a:p>
                <a:r>
                  <a:rPr lang="en-US">
                    <a:noFill/>
                  </a:rPr>
                  <a:t> </a:t>
                </a:r>
              </a:p>
            </p:txBody>
          </p:sp>
        </mc:Fallback>
      </mc:AlternateContent>
      <p:sp>
        <p:nvSpPr>
          <p:cNvPr id="101" name="文字方塊 100"/>
          <p:cNvSpPr txBox="1"/>
          <p:nvPr/>
        </p:nvSpPr>
        <p:spPr>
          <a:xfrm>
            <a:off x="6752849" y="4734288"/>
            <a:ext cx="3537276" cy="830997"/>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Until all mini-batches have been picked</a:t>
            </a:r>
            <a:endParaRPr lang="zh-TW" altLang="en-US" sz="2400" baseline="30000" dirty="0"/>
          </a:p>
        </p:txBody>
      </p:sp>
      <p:sp>
        <p:nvSpPr>
          <p:cNvPr id="102" name="文字方塊 101"/>
          <p:cNvSpPr txBox="1"/>
          <p:nvPr/>
        </p:nvSpPr>
        <p:spPr>
          <a:xfrm rot="5400000">
            <a:off x="8047363" y="4589260"/>
            <a:ext cx="751076" cy="461665"/>
          </a:xfrm>
          <a:prstGeom prst="rect">
            <a:avLst/>
          </a:prstGeom>
          <a:noFill/>
        </p:spPr>
        <p:txBody>
          <a:bodyPr wrap="square" rtlCol="0">
            <a:spAutoFit/>
          </a:bodyPr>
          <a:lstStyle/>
          <a:p>
            <a:r>
              <a:rPr lang="en-US" altLang="zh-TW" sz="2400" dirty="0"/>
              <a:t>…</a:t>
            </a:r>
            <a:endParaRPr lang="zh-TW" altLang="en-US" sz="2400" baseline="30000" dirty="0"/>
          </a:p>
        </p:txBody>
      </p:sp>
      <p:sp>
        <p:nvSpPr>
          <p:cNvPr id="103" name="矩形 102"/>
          <p:cNvSpPr/>
          <p:nvPr/>
        </p:nvSpPr>
        <p:spPr>
          <a:xfrm>
            <a:off x="7373734" y="5596571"/>
            <a:ext cx="2209169" cy="44716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one epoch</a:t>
            </a:r>
            <a:endParaRPr lang="zh-TW" altLang="en-US" sz="2400" dirty="0"/>
          </a:p>
        </p:txBody>
      </p:sp>
      <p:sp>
        <p:nvSpPr>
          <p:cNvPr id="104" name="矩形 103"/>
          <p:cNvSpPr/>
          <p:nvPr/>
        </p:nvSpPr>
        <p:spPr>
          <a:xfrm>
            <a:off x="6709680" y="1883419"/>
            <a:ext cx="3537276" cy="372802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矩形 104"/>
          <p:cNvSpPr/>
          <p:nvPr/>
        </p:nvSpPr>
        <p:spPr>
          <a:xfrm>
            <a:off x="5794487" y="655262"/>
            <a:ext cx="1420711" cy="5684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800" dirty="0"/>
              <a:t>Faster</a:t>
            </a:r>
            <a:endParaRPr lang="zh-TW" altLang="en-US" sz="2800" dirty="0"/>
          </a:p>
        </p:txBody>
      </p:sp>
      <p:sp>
        <p:nvSpPr>
          <p:cNvPr id="106" name="矩形 105"/>
          <p:cNvSpPr/>
          <p:nvPr/>
        </p:nvSpPr>
        <p:spPr>
          <a:xfrm>
            <a:off x="7357872" y="655262"/>
            <a:ext cx="1420711" cy="5684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Better!</a:t>
            </a:r>
            <a:endParaRPr lang="zh-TW" altLang="en-US" sz="2800" dirty="0"/>
          </a:p>
        </p:txBody>
      </p:sp>
      <p:sp>
        <p:nvSpPr>
          <p:cNvPr id="107" name="文字方塊 106"/>
          <p:cNvSpPr txBox="1"/>
          <p:nvPr/>
        </p:nvSpPr>
        <p:spPr>
          <a:xfrm rot="16200000">
            <a:off x="1044335" y="2468682"/>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8" name="文字方塊 107"/>
          <p:cNvSpPr txBox="1"/>
          <p:nvPr/>
        </p:nvSpPr>
        <p:spPr>
          <a:xfrm rot="16200000">
            <a:off x="1035624" y="4939477"/>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9" name="矩形 108"/>
          <p:cNvSpPr/>
          <p:nvPr/>
        </p:nvSpPr>
        <p:spPr>
          <a:xfrm>
            <a:off x="2172662" y="1634943"/>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2172662" y="4132045"/>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110"/>
          <p:cNvSpPr/>
          <p:nvPr/>
        </p:nvSpPr>
        <p:spPr>
          <a:xfrm>
            <a:off x="6760214" y="6141504"/>
            <a:ext cx="3436207" cy="51835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400" dirty="0"/>
              <a:t>Repeat the above process</a:t>
            </a:r>
            <a:endParaRPr lang="zh-TW" altLang="en-US" sz="2400" dirty="0"/>
          </a:p>
        </p:txBody>
      </p:sp>
      <mc:AlternateContent xmlns:mc="http://schemas.openxmlformats.org/markup-compatibility/2006" xmlns:a14="http://schemas.microsoft.com/office/drawing/2010/main">
        <mc:Choice Requires="a14">
          <p:sp>
            <p:nvSpPr>
              <p:cNvPr id="112" name="文字方塊 111"/>
              <p:cNvSpPr txBox="1"/>
              <p:nvPr/>
            </p:nvSpPr>
            <p:spPr>
              <a:xfrm>
                <a:off x="7319309" y="2319763"/>
                <a:ext cx="247516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𝐶</m:t>
                      </m:r>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i="1">
                              <a:latin typeface="Cambria Math" panose="02040503050406030204" pitchFamily="18" charset="0"/>
                            </a:rPr>
                            <m:t>31</m:t>
                          </m:r>
                        </m:sup>
                      </m:sSup>
                      <m:r>
                        <a:rPr lang="en-US" altLang="zh-TW" sz="2400" i="1">
                          <a:latin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319309" y="2319763"/>
                <a:ext cx="2475165" cy="369332"/>
              </a:xfrm>
              <a:prstGeom prst="rect">
                <a:avLst/>
              </a:prstGeom>
              <a:blipFill rotWithShape="0">
                <a:blip r:embed="rId18"/>
                <a:stretch>
                  <a:fillRect l="-2463" t="-1667" r="-49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文字方塊 112"/>
              <p:cNvSpPr txBox="1"/>
              <p:nvPr/>
            </p:nvSpPr>
            <p:spPr>
              <a:xfrm>
                <a:off x="7333245" y="3664294"/>
                <a:ext cx="247516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𝐶</m:t>
                      </m:r>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i="1">
                              <a:latin typeface="Cambria Math" panose="02040503050406030204" pitchFamily="18" charset="0"/>
                            </a:rPr>
                            <m:t>16</m:t>
                          </m:r>
                        </m:sup>
                      </m:sSup>
                      <m:r>
                        <a:rPr lang="en-US" altLang="zh-TW" sz="2400" i="1">
                          <a:latin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3" name="文字方塊 112"/>
              <p:cNvSpPr txBox="1">
                <a:spLocks noRot="1" noChangeAspect="1" noMove="1" noResize="1" noEditPoints="1" noAdjustHandles="1" noChangeArrowheads="1" noChangeShapeType="1" noTextEdit="1"/>
              </p:cNvSpPr>
              <p:nvPr/>
            </p:nvSpPr>
            <p:spPr>
              <a:xfrm>
                <a:off x="7333245" y="3664294"/>
                <a:ext cx="2475165" cy="369332"/>
              </a:xfrm>
              <a:prstGeom prst="rect">
                <a:avLst/>
              </a:prstGeom>
              <a:blipFill rotWithShape="0">
                <a:blip r:embed="rId19"/>
                <a:stretch>
                  <a:fillRect l="-2463" r="-493" b="-6557"/>
                </a:stretch>
              </a:blipFill>
            </p:spPr>
            <p:txBody>
              <a:bodyPr/>
              <a:lstStyle/>
              <a:p>
                <a:r>
                  <a:rPr lang="en-US">
                    <a:noFill/>
                  </a:rPr>
                  <a:t> </a:t>
                </a:r>
              </a:p>
            </p:txBody>
          </p:sp>
        </mc:Fallback>
      </mc:AlternateContent>
    </p:spTree>
    <p:extLst>
      <p:ext uri="{BB962C8B-B14F-4D97-AF65-F5344CB8AC3E}">
        <p14:creationId xmlns:p14="http://schemas.microsoft.com/office/powerpoint/2010/main" val="370695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3" grpId="0" animBg="1"/>
      <p:bldP spid="104" grpId="0" animBg="1"/>
      <p:bldP spid="105" grpId="0" animBg="1"/>
      <p:bldP spid="106" grpId="0" animBg="1"/>
      <p:bldP spid="1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接點 42"/>
          <p:cNvCxnSpPr/>
          <p:nvPr/>
        </p:nvCxnSpPr>
        <p:spPr>
          <a:xfrm>
            <a:off x="8001914" y="5086227"/>
            <a:ext cx="0" cy="72709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7670877" y="476970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p:nvPr/>
        </p:nvCxnSpPr>
        <p:spPr>
          <a:xfrm>
            <a:off x="6066662" y="4062410"/>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4331794" y="4050708"/>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2826268" y="2964487"/>
            <a:ext cx="0" cy="28800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2934328" y="5813320"/>
            <a:ext cx="67697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29782" y="41173"/>
            <a:ext cx="10515600" cy="1325563"/>
          </a:xfrm>
        </p:spPr>
        <p:txBody>
          <a:bodyPr>
            <a:normAutofit/>
          </a:bodyPr>
          <a:lstStyle/>
          <a:p>
            <a:r>
              <a:rPr lang="en-US" altLang="zh-TW" sz="3200" dirty="0" smtClean="0">
                <a:solidFill>
                  <a:srgbClr val="FF0000"/>
                </a:solidFill>
              </a:rPr>
              <a:t>Besides local minima ……</a:t>
            </a:r>
            <a:endParaRPr lang="zh-TW" altLang="en-US" sz="3200" dirty="0">
              <a:solidFill>
                <a:srgbClr val="FF0000"/>
              </a:solidFill>
            </a:endParaRPr>
          </a:p>
        </p:txBody>
      </p:sp>
      <p:sp>
        <p:nvSpPr>
          <p:cNvPr id="6" name="手繪多邊形 5"/>
          <p:cNvSpPr/>
          <p:nvPr/>
        </p:nvSpPr>
        <p:spPr>
          <a:xfrm>
            <a:off x="2138729" y="1878661"/>
            <a:ext cx="7914542"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5750140" y="3972511"/>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p:cNvCxnSpPr/>
          <p:nvPr/>
        </p:nvCxnSpPr>
        <p:spPr>
          <a:xfrm>
            <a:off x="1935176" y="5955032"/>
            <a:ext cx="84280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353408" y="1801391"/>
            <a:ext cx="0" cy="43628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445269" y="1755205"/>
            <a:ext cx="762000" cy="461665"/>
          </a:xfrm>
          <a:prstGeom prst="rect">
            <a:avLst/>
          </a:prstGeom>
          <a:noFill/>
        </p:spPr>
        <p:txBody>
          <a:bodyPr wrap="square" rtlCol="0">
            <a:spAutoFit/>
          </a:bodyPr>
          <a:lstStyle/>
          <a:p>
            <a:pPr algn="ctr"/>
            <a:r>
              <a:rPr lang="en-US" altLang="zh-TW" sz="2400" dirty="0"/>
              <a:t>cost</a:t>
            </a:r>
            <a:endParaRPr lang="zh-TW" altLang="en-US" sz="2400" dirty="0"/>
          </a:p>
        </p:txBody>
      </p:sp>
      <p:sp>
        <p:nvSpPr>
          <p:cNvPr id="17" name="文字方塊 16"/>
          <p:cNvSpPr txBox="1"/>
          <p:nvPr/>
        </p:nvSpPr>
        <p:spPr>
          <a:xfrm>
            <a:off x="4843577" y="6050225"/>
            <a:ext cx="2545741" cy="461665"/>
          </a:xfrm>
          <a:prstGeom prst="rect">
            <a:avLst/>
          </a:prstGeom>
          <a:noFill/>
        </p:spPr>
        <p:txBody>
          <a:bodyPr wrap="square" rtlCol="0">
            <a:spAutoFit/>
          </a:bodyPr>
          <a:lstStyle/>
          <a:p>
            <a:pPr algn="ctr"/>
            <a:r>
              <a:rPr lang="en-US" altLang="zh-TW" sz="2400" dirty="0"/>
              <a:t>parameter space</a:t>
            </a:r>
            <a:endParaRPr lang="zh-TW" altLang="en-US" sz="2400" dirty="0"/>
          </a:p>
        </p:txBody>
      </p:sp>
      <p:sp>
        <p:nvSpPr>
          <p:cNvPr id="11" name="文字方塊 10"/>
          <p:cNvSpPr txBox="1"/>
          <p:nvPr/>
        </p:nvSpPr>
        <p:spPr>
          <a:xfrm>
            <a:off x="3737390" y="1945245"/>
            <a:ext cx="2549506"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Very slow at the </a:t>
            </a:r>
            <a:r>
              <a:rPr lang="en-US" altLang="zh-TW" sz="2800" b="1" dirty="0"/>
              <a:t>plateau</a:t>
            </a:r>
            <a:endParaRPr lang="zh-TW" altLang="en-US" sz="2800" dirty="0"/>
          </a:p>
        </p:txBody>
      </p:sp>
      <p:sp>
        <p:nvSpPr>
          <p:cNvPr id="22" name="文字方塊 21"/>
          <p:cNvSpPr txBox="1"/>
          <p:nvPr/>
        </p:nvSpPr>
        <p:spPr>
          <a:xfrm>
            <a:off x="7243185" y="3608094"/>
            <a:ext cx="335024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Stuck at local minima</a:t>
            </a:r>
            <a:endParaRPr lang="zh-TW" altLang="en-US" sz="2800" dirty="0"/>
          </a:p>
        </p:txBody>
      </p:sp>
      <p:sp>
        <p:nvSpPr>
          <p:cNvPr id="21" name="橢圓 20"/>
          <p:cNvSpPr/>
          <p:nvPr/>
        </p:nvSpPr>
        <p:spPr>
          <a:xfrm>
            <a:off x="2533471" y="264796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8231566" y="5250880"/>
                <a:ext cx="1053142" cy="81394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r>
                            <a:rPr lang="zh-TW" altLang="en-US" sz="2400" i="1">
                              <a:latin typeface="Cambria Math" panose="02040503050406030204" pitchFamily="18" charset="0"/>
                            </a:rPr>
                            <m:t>𝜃</m:t>
                          </m:r>
                        </m:e>
                      </m:d>
                      <m:r>
                        <a:rPr lang="en-US" altLang="zh-TW" sz="2400" i="1">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8231566" y="5250880"/>
                <a:ext cx="1053142" cy="813941"/>
              </a:xfrm>
              <a:prstGeom prst="rect">
                <a:avLst/>
              </a:prstGeom>
              <a:blipFill rotWithShape="0">
                <a:blip r:embed="rId3"/>
                <a:stretch>
                  <a:fillRect/>
                </a:stretch>
              </a:blipFill>
            </p:spPr>
            <p:txBody>
              <a:bodyPr/>
              <a:lstStyle/>
              <a:p>
                <a:r>
                  <a:rPr lang="en-US">
                    <a:noFill/>
                  </a:rPr>
                  <a:t> </a:t>
                </a:r>
              </a:p>
            </p:txBody>
          </p:sp>
        </mc:Fallback>
      </mc:AlternateContent>
      <p:sp>
        <p:nvSpPr>
          <p:cNvPr id="30" name="橢圓 29"/>
          <p:cNvSpPr/>
          <p:nvPr/>
        </p:nvSpPr>
        <p:spPr>
          <a:xfrm>
            <a:off x="4015271" y="384731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5844922" y="2819014"/>
            <a:ext cx="3350240"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800" dirty="0"/>
              <a:t>Stuck at saddle point</a:t>
            </a:r>
            <a:endParaRPr lang="zh-TW" altLang="en-US" sz="2800" dirty="0"/>
          </a:p>
        </p:txBody>
      </p:sp>
      <p:cxnSp>
        <p:nvCxnSpPr>
          <p:cNvPr id="34" name="直線單箭頭接點 33"/>
          <p:cNvCxnSpPr>
            <a:stCxn id="24" idx="7"/>
          </p:cNvCxnSpPr>
          <p:nvPr/>
        </p:nvCxnSpPr>
        <p:spPr>
          <a:xfrm flipV="1">
            <a:off x="8211216" y="4131315"/>
            <a:ext cx="342234" cy="7310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6227879" y="3281011"/>
            <a:ext cx="344940" cy="76969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0" idx="7"/>
            <a:endCxn id="11" idx="2"/>
          </p:cNvCxnSpPr>
          <p:nvPr/>
        </p:nvCxnSpPr>
        <p:spPr>
          <a:xfrm flipV="1">
            <a:off x="4555611" y="2899351"/>
            <a:ext cx="456533" cy="104067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6262592" y="5212031"/>
                <a:ext cx="1053142" cy="81394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r>
                            <a:rPr lang="zh-TW" altLang="en-US" sz="2400" i="1">
                              <a:latin typeface="Cambria Math" panose="02040503050406030204" pitchFamily="18" charset="0"/>
                            </a:rPr>
                            <m:t>𝜃</m:t>
                          </m:r>
                        </m:e>
                      </m:d>
                      <m:r>
                        <a:rPr lang="en-US" altLang="zh-TW" sz="2400" i="1">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6262592" y="5212031"/>
                <a:ext cx="1053142" cy="81394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4512708" y="5227199"/>
                <a:ext cx="1053142" cy="81394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r>
                            <a:rPr lang="zh-TW" altLang="en-US" sz="2400" i="1">
                              <a:latin typeface="Cambria Math" panose="02040503050406030204" pitchFamily="18" charset="0"/>
                            </a:rPr>
                            <m:t>𝜃</m:t>
                          </m:r>
                        </m:e>
                      </m:d>
                      <m:r>
                        <a:rPr lang="en-US" altLang="zh-TW" sz="2400" i="1">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4512708" y="5227199"/>
                <a:ext cx="1053142" cy="813941"/>
              </a:xfrm>
              <a:prstGeom prst="rect">
                <a:avLst/>
              </a:prstGeom>
              <a:blipFill rotWithShape="0">
                <a:blip r:embed="rId5"/>
                <a:stretch>
                  <a:fillRect/>
                </a:stretch>
              </a:blipFill>
            </p:spPr>
            <p:txBody>
              <a:bodyPr/>
              <a:lstStyle/>
              <a:p>
                <a:r>
                  <a:rPr lang="en-US">
                    <a:noFill/>
                  </a:rPr>
                  <a:t> </a:t>
                </a:r>
              </a:p>
            </p:txBody>
          </p:sp>
        </mc:Fallback>
      </mc:AlternateContent>
      <p:sp>
        <p:nvSpPr>
          <p:cNvPr id="35" name="橢圓 34"/>
          <p:cNvSpPr/>
          <p:nvPr/>
        </p:nvSpPr>
        <p:spPr>
          <a:xfrm>
            <a:off x="2718211" y="584697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p:nvSpPr>
        <p:spPr>
          <a:xfrm>
            <a:off x="4230139" y="5841275"/>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5958605" y="5816827"/>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7899850" y="5825023"/>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TextBox 3"/>
          <p:cNvSpPr txBox="1"/>
          <p:nvPr/>
        </p:nvSpPr>
        <p:spPr>
          <a:xfrm>
            <a:off x="4931187" y="229506"/>
            <a:ext cx="4916261" cy="1477328"/>
          </a:xfrm>
          <a:prstGeom prst="rect">
            <a:avLst/>
          </a:prstGeom>
          <a:noFill/>
        </p:spPr>
        <p:txBody>
          <a:bodyPr wrap="square" rtlCol="0">
            <a:spAutoFit/>
          </a:bodyPr>
          <a:lstStyle/>
          <a:p>
            <a:pPr algn="just"/>
            <a:r>
              <a:rPr lang="en-US" dirty="0"/>
              <a:t>In mathematics, a </a:t>
            </a:r>
            <a:r>
              <a:rPr lang="en-US" b="1" dirty="0"/>
              <a:t>saddle point</a:t>
            </a:r>
            <a:r>
              <a:rPr lang="en-US" dirty="0"/>
              <a:t> or </a:t>
            </a:r>
            <a:r>
              <a:rPr lang="en-US" dirty="0" err="1"/>
              <a:t>minimax</a:t>
            </a:r>
            <a:r>
              <a:rPr lang="en-US" dirty="0"/>
              <a:t> </a:t>
            </a:r>
            <a:r>
              <a:rPr lang="en-US" b="1" dirty="0"/>
              <a:t>point</a:t>
            </a:r>
            <a:r>
              <a:rPr lang="en-US" dirty="0"/>
              <a:t> is </a:t>
            </a:r>
            <a:r>
              <a:rPr lang="en-US" dirty="0" smtClean="0"/>
              <a:t>a </a:t>
            </a:r>
            <a:r>
              <a:rPr lang="en-US" b="1" dirty="0" smtClean="0"/>
              <a:t>point</a:t>
            </a:r>
            <a:r>
              <a:rPr lang="en-US" dirty="0"/>
              <a:t> on the surface of the graph of a function where the slopes (derivatives) in orthogonal directions are both zero (a critical </a:t>
            </a:r>
            <a:r>
              <a:rPr lang="en-US" b="1" dirty="0"/>
              <a:t>point</a:t>
            </a:r>
            <a:r>
              <a:rPr lang="en-US" dirty="0"/>
              <a:t>), but which is not a </a:t>
            </a:r>
            <a:r>
              <a:rPr lang="en-US" b="1" dirty="0"/>
              <a:t>local</a:t>
            </a:r>
            <a:r>
              <a:rPr lang="en-US" dirty="0"/>
              <a:t> </a:t>
            </a:r>
            <a:r>
              <a:rPr lang="en-US" dirty="0" err="1"/>
              <a:t>extremum</a:t>
            </a:r>
            <a:r>
              <a:rPr lang="en-US" dirty="0"/>
              <a:t> of the function.</a:t>
            </a:r>
            <a:endParaRPr lang="en-US" dirty="0"/>
          </a:p>
        </p:txBody>
      </p:sp>
      <p:pic>
        <p:nvPicPr>
          <p:cNvPr id="12" name="Picture 11"/>
          <p:cNvPicPr>
            <a:picLocks noChangeAspect="1"/>
          </p:cNvPicPr>
          <p:nvPr/>
        </p:nvPicPr>
        <p:blipFill>
          <a:blip r:embed="rId6"/>
          <a:stretch>
            <a:fillRect/>
          </a:stretch>
        </p:blipFill>
        <p:spPr>
          <a:xfrm>
            <a:off x="9813549" y="1229312"/>
            <a:ext cx="2396571" cy="2175069"/>
          </a:xfrm>
          <a:prstGeom prst="rect">
            <a:avLst/>
          </a:prstGeom>
        </p:spPr>
      </p:pic>
    </p:spTree>
    <p:extLst>
      <p:ext uri="{BB962C8B-B14F-4D97-AF65-F5344CB8AC3E}">
        <p14:creationId xmlns:p14="http://schemas.microsoft.com/office/powerpoint/2010/main" val="60805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1" grpId="0" animBg="1"/>
      <p:bldP spid="22" grpId="0" animBg="1"/>
      <p:bldP spid="28" grpId="0" animBg="1"/>
      <p:bldP spid="30" grpId="0" animBg="1"/>
      <p:bldP spid="33" grpId="0" animBg="1"/>
      <p:bldP spid="26" grpId="0" animBg="1"/>
      <p:bldP spid="29" grpId="0" animBg="1"/>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0"/>
            <a:ext cx="10515600" cy="1325563"/>
          </a:xfrm>
        </p:spPr>
        <p:txBody>
          <a:bodyPr/>
          <a:lstStyle/>
          <a:p>
            <a:r>
              <a:rPr lang="en-US" dirty="0" smtClean="0">
                <a:solidFill>
                  <a:srgbClr val="FF0000"/>
                </a:solidFill>
              </a:rPr>
              <a:t>Basic Ideas of CNN</a:t>
            </a:r>
            <a:endParaRPr lang="en-US" dirty="0">
              <a:solidFill>
                <a:srgbClr val="FF0000"/>
              </a:solidFill>
            </a:endParaRPr>
          </a:p>
        </p:txBody>
      </p:sp>
      <p:sp>
        <p:nvSpPr>
          <p:cNvPr id="3" name="Content Placeholder 2"/>
          <p:cNvSpPr>
            <a:spLocks noGrp="1"/>
          </p:cNvSpPr>
          <p:nvPr>
            <p:ph idx="1"/>
          </p:nvPr>
        </p:nvSpPr>
        <p:spPr>
          <a:xfrm>
            <a:off x="368135" y="1094704"/>
            <a:ext cx="11416034" cy="5563673"/>
          </a:xfrm>
        </p:spPr>
        <p:txBody>
          <a:bodyPr>
            <a:normAutofit/>
          </a:bodyPr>
          <a:lstStyle/>
          <a:p>
            <a:pPr marL="0" indent="0" algn="just">
              <a:buNone/>
            </a:pPr>
            <a:r>
              <a:rPr lang="en-US" dirty="0"/>
              <a:t>Convolutional neural networks use three basic ideas: </a:t>
            </a:r>
            <a:endParaRPr lang="en-US" dirty="0" smtClean="0"/>
          </a:p>
          <a:p>
            <a:pPr marL="0" indent="0" algn="just">
              <a:buNone/>
            </a:pPr>
            <a:r>
              <a:rPr lang="en-US" i="1" dirty="0" smtClean="0"/>
              <a:t>1. local </a:t>
            </a:r>
            <a:r>
              <a:rPr lang="en-US" i="1" dirty="0"/>
              <a:t>receptive fields</a:t>
            </a:r>
            <a:r>
              <a:rPr lang="en-US" dirty="0"/>
              <a:t>, </a:t>
            </a:r>
            <a:endParaRPr lang="en-US" dirty="0" smtClean="0"/>
          </a:p>
          <a:p>
            <a:pPr marL="0" indent="0" algn="just">
              <a:buNone/>
            </a:pPr>
            <a:r>
              <a:rPr lang="en-US" i="1" dirty="0" smtClean="0"/>
              <a:t>2. shared </a:t>
            </a:r>
            <a:r>
              <a:rPr lang="en-US" i="1" dirty="0"/>
              <a:t>weights</a:t>
            </a:r>
            <a:r>
              <a:rPr lang="en-US" dirty="0"/>
              <a:t>, and </a:t>
            </a:r>
            <a:endParaRPr lang="en-US" dirty="0" smtClean="0"/>
          </a:p>
          <a:p>
            <a:pPr marL="0" indent="0" algn="just">
              <a:buNone/>
            </a:pPr>
            <a:r>
              <a:rPr lang="en-US" i="1" dirty="0" smtClean="0"/>
              <a:t>3. pooling</a:t>
            </a:r>
            <a:r>
              <a:rPr lang="en-US" b="1" dirty="0" smtClean="0"/>
              <a:t>.</a:t>
            </a:r>
          </a:p>
        </p:txBody>
      </p:sp>
    </p:spTree>
    <p:extLst>
      <p:ext uri="{BB962C8B-B14F-4D97-AF65-F5344CB8AC3E}">
        <p14:creationId xmlns:p14="http://schemas.microsoft.com/office/powerpoint/2010/main" val="3606474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FF0000"/>
                </a:solidFill>
              </a:rPr>
              <a:t>In physical </a:t>
            </a:r>
            <a:r>
              <a:rPr lang="en-US" altLang="zh-TW" dirty="0" smtClean="0">
                <a:solidFill>
                  <a:srgbClr val="FF0000"/>
                </a:solidFill>
              </a:rPr>
              <a:t>world</a:t>
            </a:r>
            <a:r>
              <a:rPr lang="zh-TW" altLang="en-US" dirty="0" smtClean="0">
                <a:solidFill>
                  <a:srgbClr val="FF0000"/>
                </a:solidFill>
              </a:rPr>
              <a:t> </a:t>
            </a:r>
            <a:r>
              <a:rPr lang="en-US" altLang="zh-TW" dirty="0" smtClean="0">
                <a:solidFill>
                  <a:srgbClr val="FF0000"/>
                </a:solidFill>
              </a:rPr>
              <a:t>……</a:t>
            </a:r>
            <a:endParaRPr lang="zh-TW" altLang="en-US" dirty="0">
              <a:solidFill>
                <a:srgbClr val="FF0000"/>
              </a:solidFill>
            </a:endParaRPr>
          </a:p>
        </p:txBody>
      </p:sp>
      <p:sp>
        <p:nvSpPr>
          <p:cNvPr id="3" name="內容版面配置區 2"/>
          <p:cNvSpPr>
            <a:spLocks noGrp="1"/>
          </p:cNvSpPr>
          <p:nvPr>
            <p:ph idx="1"/>
          </p:nvPr>
        </p:nvSpPr>
        <p:spPr/>
        <p:txBody>
          <a:bodyPr/>
          <a:lstStyle/>
          <a:p>
            <a:r>
              <a:rPr lang="en-US" altLang="zh-TW" dirty="0"/>
              <a:t>Momentum</a:t>
            </a:r>
            <a:endParaRPr lang="zh-TW" altLang="en-US" dirty="0"/>
          </a:p>
        </p:txBody>
      </p:sp>
      <p:sp>
        <p:nvSpPr>
          <p:cNvPr id="6" name="手繪多邊形 5"/>
          <p:cNvSpPr/>
          <p:nvPr/>
        </p:nvSpPr>
        <p:spPr>
          <a:xfrm>
            <a:off x="2420815" y="2519137"/>
            <a:ext cx="775481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36685" y="1896208"/>
                  <a:pt x="1019908" y="2356339"/>
                </a:cubicBezTo>
                <a:cubicBezTo>
                  <a:pt x="1603131" y="2816470"/>
                  <a:pt x="2872154" y="2631831"/>
                  <a:pt x="3499339" y="2760785"/>
                </a:cubicBezTo>
                <a:cubicBezTo>
                  <a:pt x="4126524" y="2889739"/>
                  <a:pt x="4396154" y="3156439"/>
                  <a:pt x="4783016" y="3130062"/>
                </a:cubicBezTo>
                <a:cubicBezTo>
                  <a:pt x="5169878" y="3103685"/>
                  <a:pt x="5506916" y="2725615"/>
                  <a:pt x="5820508" y="2602523"/>
                </a:cubicBezTo>
                <a:cubicBezTo>
                  <a:pt x="6134100" y="2479431"/>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2579076" y="2384200"/>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4120661" y="4470908"/>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7179650" y="462326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a:off x="3053861" y="3152183"/>
            <a:ext cx="316523" cy="110783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4952996" y="4892428"/>
            <a:ext cx="800646" cy="648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7905011" y="4693610"/>
            <a:ext cx="495842" cy="14606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4952996" y="2812455"/>
            <a:ext cx="5086354" cy="954107"/>
          </a:xfrm>
          <a:prstGeom prst="rect">
            <a:avLst/>
          </a:prstGeom>
          <a:noFill/>
        </p:spPr>
        <p:txBody>
          <a:bodyPr wrap="square" rtlCol="0">
            <a:spAutoFit/>
          </a:bodyPr>
          <a:lstStyle/>
          <a:p>
            <a:r>
              <a:rPr lang="en-US" altLang="zh-TW" sz="2800" dirty="0"/>
              <a:t>How about put this phenomenon in gradient descent?</a:t>
            </a:r>
            <a:endParaRPr lang="zh-TW" altLang="en-US" sz="2800" dirty="0"/>
          </a:p>
        </p:txBody>
      </p:sp>
    </p:spTree>
    <p:extLst>
      <p:ext uri="{BB962C8B-B14F-4D97-AF65-F5344CB8AC3E}">
        <p14:creationId xmlns:p14="http://schemas.microsoft.com/office/powerpoint/2010/main" val="21183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850460" y="2383675"/>
            <a:ext cx="1856075" cy="4269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52" name="直線接點 51"/>
          <p:cNvCxnSpPr/>
          <p:nvPr/>
        </p:nvCxnSpPr>
        <p:spPr>
          <a:xfrm>
            <a:off x="8769157" y="4307839"/>
            <a:ext cx="0" cy="132041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a:off x="4871542" y="4307840"/>
            <a:ext cx="0" cy="133236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6969082" y="5035084"/>
            <a:ext cx="0" cy="60511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solidFill>
                  <a:srgbClr val="FF0000"/>
                </a:solidFill>
              </a:rPr>
              <a:t>Momentum</a:t>
            </a:r>
            <a:endParaRPr lang="zh-TW" altLang="en-US" dirty="0">
              <a:solidFill>
                <a:srgbClr val="FF0000"/>
              </a:solidFill>
            </a:endParaRPr>
          </a:p>
        </p:txBody>
      </p:sp>
      <p:sp>
        <p:nvSpPr>
          <p:cNvPr id="4" name="手繪多邊形 3"/>
          <p:cNvSpPr/>
          <p:nvPr/>
        </p:nvSpPr>
        <p:spPr>
          <a:xfrm>
            <a:off x="2682073" y="2112737"/>
            <a:ext cx="775481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70552" y="1888951"/>
                  <a:pt x="1019908" y="2356339"/>
                </a:cubicBezTo>
                <a:cubicBezTo>
                  <a:pt x="1569264" y="2823727"/>
                  <a:pt x="2748783" y="2663279"/>
                  <a:pt x="3296139" y="2804328"/>
                </a:cubicBezTo>
                <a:cubicBezTo>
                  <a:pt x="3843495" y="2945377"/>
                  <a:pt x="3781716" y="3192725"/>
                  <a:pt x="4304044" y="3202633"/>
                </a:cubicBezTo>
                <a:cubicBezTo>
                  <a:pt x="4826372" y="3212541"/>
                  <a:pt x="5427087" y="2737711"/>
                  <a:pt x="5820508" y="2602523"/>
                </a:cubicBezTo>
                <a:cubicBezTo>
                  <a:pt x="6213929" y="2467335"/>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2386066" y="5655280"/>
            <a:ext cx="80508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2386066" y="2144234"/>
            <a:ext cx="0" cy="35110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1972603" y="1698325"/>
            <a:ext cx="762000" cy="461665"/>
          </a:xfrm>
          <a:prstGeom prst="rect">
            <a:avLst/>
          </a:prstGeom>
          <a:noFill/>
        </p:spPr>
        <p:txBody>
          <a:bodyPr wrap="square" rtlCol="0">
            <a:spAutoFit/>
          </a:bodyPr>
          <a:lstStyle/>
          <a:p>
            <a:pPr algn="ctr"/>
            <a:r>
              <a:rPr lang="en-US" altLang="zh-TW" sz="2400" dirty="0"/>
              <a:t>cost</a:t>
            </a:r>
            <a:endParaRPr lang="zh-TW" altLang="en-US" sz="2400" dirty="0"/>
          </a:p>
        </p:txBody>
      </p:sp>
      <p:sp>
        <p:nvSpPr>
          <p:cNvPr id="15" name="橢圓 14"/>
          <p:cNvSpPr/>
          <p:nvPr/>
        </p:nvSpPr>
        <p:spPr>
          <a:xfrm>
            <a:off x="6657767" y="4718561"/>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2787133" y="214423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5164983" y="1994361"/>
            <a:ext cx="4568340" cy="830997"/>
          </a:xfrm>
          <a:prstGeom prst="rect">
            <a:avLst/>
          </a:prstGeom>
          <a:noFill/>
        </p:spPr>
        <p:txBody>
          <a:bodyPr wrap="square" rtlCol="0">
            <a:spAutoFit/>
          </a:bodyPr>
          <a:lstStyle/>
          <a:p>
            <a:r>
              <a:rPr lang="en-US" altLang="zh-TW" sz="2400" dirty="0"/>
              <a:t>Movement = </a:t>
            </a:r>
          </a:p>
          <a:p>
            <a:r>
              <a:rPr lang="en-US" altLang="zh-TW" sz="2400" dirty="0"/>
              <a:t>Negative of Gradient + Momentum </a:t>
            </a:r>
            <a:endParaRPr lang="zh-TW" altLang="en-US" sz="2400" dirty="0"/>
          </a:p>
        </p:txBody>
      </p:sp>
      <p:cxnSp>
        <p:nvCxnSpPr>
          <p:cNvPr id="34" name="直線單箭頭接點 33"/>
          <p:cNvCxnSpPr/>
          <p:nvPr/>
        </p:nvCxnSpPr>
        <p:spPr>
          <a:xfrm flipV="1">
            <a:off x="3214740" y="5818792"/>
            <a:ext cx="591707"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3214739" y="5498508"/>
            <a:ext cx="618998"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橢圓 54"/>
          <p:cNvSpPr/>
          <p:nvPr/>
        </p:nvSpPr>
        <p:spPr>
          <a:xfrm>
            <a:off x="8443863" y="3909680"/>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單箭頭接點 57"/>
          <p:cNvCxnSpPr/>
          <p:nvPr/>
        </p:nvCxnSpPr>
        <p:spPr>
          <a:xfrm flipH="1">
            <a:off x="8273242" y="5479503"/>
            <a:ext cx="459122"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8838392" y="5801394"/>
            <a:ext cx="342708" cy="419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8" name="文字方塊 67"/>
          <p:cNvSpPr txBox="1"/>
          <p:nvPr/>
        </p:nvSpPr>
        <p:spPr>
          <a:xfrm>
            <a:off x="6104244" y="6127081"/>
            <a:ext cx="1915705" cy="461665"/>
          </a:xfrm>
          <a:prstGeom prst="rect">
            <a:avLst/>
          </a:prstGeom>
          <a:noFill/>
        </p:spPr>
        <p:txBody>
          <a:bodyPr wrap="square" rtlCol="0">
            <a:spAutoFit/>
          </a:bodyPr>
          <a:lstStyle/>
          <a:p>
            <a:pPr algn="ctr"/>
            <a:r>
              <a:rPr lang="en-US" altLang="zh-TW" sz="2400" dirty="0">
                <a:solidFill>
                  <a:srgbClr val="FF0000"/>
                </a:solidFill>
              </a:rPr>
              <a:t>Gradient = 0</a:t>
            </a:r>
            <a:endParaRPr lang="zh-TW" altLang="en-US" sz="2400" dirty="0">
              <a:solidFill>
                <a:srgbClr val="FF0000"/>
              </a:solidFill>
            </a:endParaRPr>
          </a:p>
        </p:txBody>
      </p:sp>
      <p:sp>
        <p:nvSpPr>
          <p:cNvPr id="37" name="橢圓 36"/>
          <p:cNvSpPr/>
          <p:nvPr/>
        </p:nvSpPr>
        <p:spPr>
          <a:xfrm>
            <a:off x="4540322" y="4149426"/>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單箭頭接點 37"/>
          <p:cNvCxnSpPr/>
          <p:nvPr/>
        </p:nvCxnSpPr>
        <p:spPr>
          <a:xfrm>
            <a:off x="5007523" y="5482222"/>
            <a:ext cx="339830"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5347354" y="5479504"/>
            <a:ext cx="848453" cy="15695"/>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7100002" y="5833701"/>
            <a:ext cx="77724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a:off x="3084497" y="2731773"/>
            <a:ext cx="0" cy="303879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2998623" y="555244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p:cNvSpPr/>
          <p:nvPr/>
        </p:nvSpPr>
        <p:spPr>
          <a:xfrm>
            <a:off x="4763485" y="5552110"/>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6883886" y="5569402"/>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p:cNvSpPr/>
          <p:nvPr/>
        </p:nvSpPr>
        <p:spPr>
          <a:xfrm>
            <a:off x="8670440" y="5533777"/>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p:cNvSpPr txBox="1"/>
          <p:nvPr/>
        </p:nvSpPr>
        <p:spPr>
          <a:xfrm>
            <a:off x="5587842" y="307140"/>
            <a:ext cx="458640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Still not guarantee reaching global minima, but give some hope ……</a:t>
            </a:r>
            <a:endParaRPr lang="zh-TW" altLang="en-US" sz="2800" dirty="0"/>
          </a:p>
        </p:txBody>
      </p:sp>
      <p:grpSp>
        <p:nvGrpSpPr>
          <p:cNvPr id="78" name="群組 77"/>
          <p:cNvGrpSpPr/>
          <p:nvPr/>
        </p:nvGrpSpPr>
        <p:grpSpPr>
          <a:xfrm>
            <a:off x="5298185" y="2875253"/>
            <a:ext cx="3968486" cy="1363780"/>
            <a:chOff x="4244734" y="2308754"/>
            <a:chExt cx="3968486" cy="1363780"/>
          </a:xfrm>
        </p:grpSpPr>
        <p:cxnSp>
          <p:nvCxnSpPr>
            <p:cNvPr id="28" name="直線單箭頭接點 27"/>
            <p:cNvCxnSpPr/>
            <p:nvPr/>
          </p:nvCxnSpPr>
          <p:spPr>
            <a:xfrm>
              <a:off x="4257783" y="348273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4244734" y="2561247"/>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4947979" y="2308754"/>
              <a:ext cx="3265241" cy="461665"/>
            </a:xfrm>
            <a:prstGeom prst="rect">
              <a:avLst/>
            </a:prstGeom>
            <a:noFill/>
          </p:spPr>
          <p:txBody>
            <a:bodyPr wrap="square" rtlCol="0">
              <a:spAutoFit/>
            </a:bodyPr>
            <a:lstStyle/>
            <a:p>
              <a:r>
                <a:rPr lang="en-US" altLang="zh-TW" sz="2400" dirty="0"/>
                <a:t>Negative of Gradient</a:t>
              </a:r>
              <a:endParaRPr lang="zh-TW" altLang="en-US" sz="2400" dirty="0"/>
            </a:p>
          </p:txBody>
        </p:sp>
        <p:cxnSp>
          <p:nvCxnSpPr>
            <p:cNvPr id="32" name="直線單箭頭接點 31"/>
            <p:cNvCxnSpPr/>
            <p:nvPr/>
          </p:nvCxnSpPr>
          <p:spPr>
            <a:xfrm>
              <a:off x="4257783" y="3038871"/>
              <a:ext cx="69019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4955188" y="2754441"/>
              <a:ext cx="2561545" cy="461665"/>
            </a:xfrm>
            <a:prstGeom prst="rect">
              <a:avLst/>
            </a:prstGeom>
            <a:noFill/>
          </p:spPr>
          <p:txBody>
            <a:bodyPr wrap="square" rtlCol="0">
              <a:spAutoFit/>
            </a:bodyPr>
            <a:lstStyle/>
            <a:p>
              <a:r>
                <a:rPr lang="en-US" altLang="zh-TW" sz="2400" dirty="0"/>
                <a:t>Momentum</a:t>
              </a:r>
              <a:endParaRPr lang="zh-TW" altLang="en-US" sz="2400" dirty="0"/>
            </a:p>
          </p:txBody>
        </p:sp>
        <p:sp>
          <p:nvSpPr>
            <p:cNvPr id="54" name="文字方塊 53"/>
            <p:cNvSpPr txBox="1"/>
            <p:nvPr/>
          </p:nvSpPr>
          <p:spPr>
            <a:xfrm>
              <a:off x="4947979" y="3210869"/>
              <a:ext cx="2561545" cy="461665"/>
            </a:xfrm>
            <a:prstGeom prst="rect">
              <a:avLst/>
            </a:prstGeom>
            <a:noFill/>
          </p:spPr>
          <p:txBody>
            <a:bodyPr wrap="square" rtlCol="0">
              <a:spAutoFit/>
            </a:bodyPr>
            <a:lstStyle/>
            <a:p>
              <a:r>
                <a:rPr lang="en-US" altLang="zh-TW" sz="2400" dirty="0"/>
                <a:t>Real Movement</a:t>
              </a:r>
              <a:endParaRPr lang="zh-TW" altLang="en-US" sz="2400" dirty="0"/>
            </a:p>
          </p:txBody>
        </p:sp>
      </p:grpSp>
      <p:cxnSp>
        <p:nvCxnSpPr>
          <p:cNvPr id="62" name="直線單箭頭接點 61"/>
          <p:cNvCxnSpPr/>
          <p:nvPr/>
        </p:nvCxnSpPr>
        <p:spPr>
          <a:xfrm>
            <a:off x="7100002" y="5525983"/>
            <a:ext cx="77724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8814322" y="5476592"/>
            <a:ext cx="652424" cy="11198"/>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5038278" y="5823538"/>
            <a:ext cx="1157528"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58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8" grpId="0" animBg="1"/>
      <p:bldP spid="55" grpId="0" animBg="1"/>
      <p:bldP spid="68" grpId="0"/>
      <p:bldP spid="37" grpId="0" animBg="1"/>
      <p:bldP spid="46" grpId="0" animBg="1"/>
      <p:bldP spid="47" grpId="0" animBg="1"/>
      <p:bldP spid="49" grpId="0" animBg="1"/>
      <p:bldP spid="50" grpId="0" animBg="1"/>
      <p:bldP spid="5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群組 13"/>
          <p:cNvGrpSpPr/>
          <p:nvPr/>
        </p:nvGrpSpPr>
        <p:grpSpPr>
          <a:xfrm>
            <a:off x="2701575" y="1409291"/>
            <a:ext cx="7092867" cy="5319650"/>
            <a:chOff x="706835" y="2011916"/>
            <a:chExt cx="6113826" cy="4585368"/>
          </a:xfrm>
        </p:grpSpPr>
        <p:pic>
          <p:nvPicPr>
            <p:cNvPr id="15" name="圖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35" y="2011916"/>
              <a:ext cx="6113826" cy="4585368"/>
            </a:xfrm>
            <a:prstGeom prst="rect">
              <a:avLst/>
            </a:prstGeom>
          </p:spPr>
        </p:pic>
        <mc:AlternateContent xmlns:mc="http://schemas.openxmlformats.org/markup-compatibility/2006" xmlns:a14="http://schemas.microsoft.com/office/drawing/2010/main">
          <mc:Choice Requires="a14">
            <p:sp>
              <p:nvSpPr>
                <p:cNvPr id="16" name="文字方塊 15"/>
                <p:cNvSpPr txBox="1"/>
                <p:nvPr/>
              </p:nvSpPr>
              <p:spPr>
                <a:xfrm>
                  <a:off x="3675390" y="6267363"/>
                  <a:ext cx="363619" cy="318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3675390" y="6267363"/>
                  <a:ext cx="363619" cy="318352"/>
                </a:xfrm>
                <a:prstGeom prst="rect">
                  <a:avLst/>
                </a:prstGeom>
                <a:blipFill rotWithShape="0">
                  <a:blip r:embed="rId3"/>
                  <a:stretch>
                    <a:fillRect l="-8696" r="-5797"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843326" y="4119935"/>
                  <a:ext cx="369753" cy="318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2</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3326" y="4119935"/>
                  <a:ext cx="369753" cy="318352"/>
                </a:xfrm>
                <a:prstGeom prst="rect">
                  <a:avLst/>
                </a:prstGeom>
                <a:blipFill rotWithShape="0">
                  <a:blip r:embed="rId4"/>
                  <a:stretch>
                    <a:fillRect l="-8451" r="-4225" b="-13115"/>
                  </a:stretch>
                </a:blipFill>
              </p:spPr>
              <p:txBody>
                <a:bodyPr/>
                <a:lstStyle/>
                <a:p>
                  <a:r>
                    <a:rPr lang="en-US">
                      <a:noFill/>
                    </a:rPr>
                    <a:t> </a:t>
                  </a:r>
                </a:p>
              </p:txBody>
            </p:sp>
          </mc:Fallback>
        </mc:AlternateContent>
      </p:grpSp>
      <p:sp>
        <p:nvSpPr>
          <p:cNvPr id="18" name="橢圓 17"/>
          <p:cNvSpPr/>
          <p:nvPr/>
        </p:nvSpPr>
        <p:spPr>
          <a:xfrm>
            <a:off x="4153640" y="5334092"/>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p:cNvCxnSpPr/>
          <p:nvPr/>
        </p:nvCxnSpPr>
        <p:spPr>
          <a:xfrm flipV="1">
            <a:off x="4291489" y="4637121"/>
            <a:ext cx="224999" cy="7268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字方塊 20"/>
              <p:cNvSpPr txBox="1"/>
              <p:nvPr/>
            </p:nvSpPr>
            <p:spPr>
              <a:xfrm>
                <a:off x="4414146" y="5333516"/>
                <a:ext cx="458899" cy="46166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4414146" y="5333516"/>
                <a:ext cx="458899"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4689801" y="4567768"/>
                <a:ext cx="1265026" cy="369332"/>
              </a:xfrm>
              <a:prstGeom prst="rect">
                <a:avLst/>
              </a:prstGeom>
            </p:spPr>
            <p:style>
              <a:lnRef idx="0">
                <a:schemeClr val="accent4"/>
              </a:lnRef>
              <a:fillRef idx="3">
                <a:schemeClr val="accent4"/>
              </a:fillRef>
              <a:effectRef idx="3">
                <a:schemeClr val="accent4"/>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4689801" y="4567768"/>
                <a:ext cx="1265026" cy="369332"/>
              </a:xfrm>
              <a:prstGeom prst="rect">
                <a:avLst/>
              </a:prstGeom>
              <a:blipFill rotWithShape="0">
                <a:blip r:embed="rId6"/>
                <a:stretch>
                  <a:fillRect/>
                </a:stretch>
              </a:blipFill>
            </p:spPr>
            <p:txBody>
              <a:bodyPr/>
              <a:lstStyle/>
              <a:p>
                <a:r>
                  <a:rPr lang="en-US">
                    <a:noFill/>
                  </a:rPr>
                  <a:t> </a:t>
                </a:r>
              </a:p>
            </p:txBody>
          </p:sp>
        </mc:Fallback>
      </mc:AlternateContent>
      <p:sp>
        <p:nvSpPr>
          <p:cNvPr id="2" name="標題 1"/>
          <p:cNvSpPr>
            <a:spLocks noGrp="1"/>
          </p:cNvSpPr>
          <p:nvPr>
            <p:ph type="title"/>
          </p:nvPr>
        </p:nvSpPr>
        <p:spPr/>
        <p:txBody>
          <a:bodyPr/>
          <a:lstStyle/>
          <a:p>
            <a:r>
              <a:rPr lang="en-US" altLang="zh-TW" dirty="0">
                <a:solidFill>
                  <a:srgbClr val="FF0000"/>
                </a:solidFill>
              </a:rPr>
              <a:t>Learning Rate</a:t>
            </a:r>
            <a:endParaRPr lang="zh-TW" altLang="en-US" dirty="0">
              <a:solidFill>
                <a:srgbClr val="FF0000"/>
              </a:solidFill>
            </a:endParaRPr>
          </a:p>
        </p:txBody>
      </p:sp>
      <p:sp>
        <p:nvSpPr>
          <p:cNvPr id="7" name="文字方塊 6"/>
          <p:cNvSpPr txBox="1"/>
          <p:nvPr/>
        </p:nvSpPr>
        <p:spPr>
          <a:xfrm>
            <a:off x="6634901" y="2093408"/>
            <a:ext cx="3527934"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t>If learning rate is too large</a:t>
            </a:r>
            <a:endParaRPr lang="zh-TW" altLang="en-US" sz="2400" dirty="0"/>
          </a:p>
        </p:txBody>
      </p:sp>
      <p:sp>
        <p:nvSpPr>
          <p:cNvPr id="11" name="文字方塊 10"/>
          <p:cNvSpPr txBox="1"/>
          <p:nvPr/>
        </p:nvSpPr>
        <p:spPr>
          <a:xfrm>
            <a:off x="6634901" y="3148936"/>
            <a:ext cx="3527935"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t>Cost may not decrease after each update</a:t>
            </a:r>
            <a:endParaRPr lang="zh-TW" altLang="en-US" sz="2400" dirty="0"/>
          </a:p>
        </p:txBody>
      </p:sp>
      <p:sp>
        <p:nvSpPr>
          <p:cNvPr id="24" name="向右箭號 23"/>
          <p:cNvSpPr/>
          <p:nvPr/>
        </p:nvSpPr>
        <p:spPr>
          <a:xfrm>
            <a:off x="-2030153" y="7206362"/>
            <a:ext cx="618875" cy="361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965958" y="627154"/>
            <a:ext cx="2475620" cy="954107"/>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altLang="zh-TW" sz="2800" dirty="0"/>
              <a:t>Set the learning rate </a:t>
            </a:r>
            <a:r>
              <a:rPr lang="el-GR" altLang="zh-TW" sz="2800" dirty="0"/>
              <a:t>η</a:t>
            </a:r>
            <a:r>
              <a:rPr lang="en-US" altLang="zh-TW" sz="2800" dirty="0"/>
              <a:t> carefully</a:t>
            </a:r>
            <a:endParaRPr lang="zh-TW" altLang="en-US" sz="2800" dirty="0"/>
          </a:p>
        </p:txBody>
      </p:sp>
      <p:cxnSp>
        <p:nvCxnSpPr>
          <p:cNvPr id="25" name="直線單箭頭接點 24"/>
          <p:cNvCxnSpPr/>
          <p:nvPr/>
        </p:nvCxnSpPr>
        <p:spPr>
          <a:xfrm flipV="1">
            <a:off x="4277332" y="2141640"/>
            <a:ext cx="1007228" cy="32536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字方塊 26"/>
              <p:cNvSpPr txBox="1"/>
              <p:nvPr/>
            </p:nvSpPr>
            <p:spPr>
              <a:xfrm>
                <a:off x="3479656" y="2218786"/>
                <a:ext cx="1435971" cy="369332"/>
              </a:xfrm>
              <a:prstGeom prst="rect">
                <a:avLst/>
              </a:prstGeom>
            </p:spPr>
            <p:style>
              <a:lnRef idx="0">
                <a:schemeClr val="accent2"/>
              </a:lnRef>
              <a:fillRef idx="3">
                <a:schemeClr val="accent2"/>
              </a:fillRef>
              <a:effectRef idx="3">
                <a:schemeClr val="accent2"/>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zh-TW" altLang="en-US" sz="2400" i="1">
                          <a:latin typeface="Cambria Math" panose="02040503050406030204" pitchFamily="18" charset="0"/>
                        </a:rPr>
                        <m:t>𝜂𝛻</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3479656" y="2218786"/>
                <a:ext cx="1435971" cy="369332"/>
              </a:xfrm>
              <a:prstGeom prst="rect">
                <a:avLst/>
              </a:prstGeom>
              <a:blipFill rotWithShape="0">
                <a:blip r:embed="rId7"/>
                <a:stretch>
                  <a:fillRect/>
                </a:stretch>
              </a:blipFill>
            </p:spPr>
            <p:txBody>
              <a:bodyPr/>
              <a:lstStyle/>
              <a:p>
                <a:r>
                  <a:rPr lang="en-US">
                    <a:noFill/>
                  </a:rPr>
                  <a:t> </a:t>
                </a:r>
              </a:p>
            </p:txBody>
          </p:sp>
        </mc:Fallback>
      </mc:AlternateContent>
      <p:sp>
        <p:nvSpPr>
          <p:cNvPr id="28" name="橢圓 27"/>
          <p:cNvSpPr/>
          <p:nvPr/>
        </p:nvSpPr>
        <p:spPr>
          <a:xfrm>
            <a:off x="5214256" y="192552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向下箭號 28"/>
          <p:cNvSpPr/>
          <p:nvPr/>
        </p:nvSpPr>
        <p:spPr>
          <a:xfrm>
            <a:off x="8057338" y="2637287"/>
            <a:ext cx="683059" cy="4925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152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27" grpId="0" animBg="1"/>
      <p:bldP spid="28" grpId="0" animBg="1"/>
      <p:bldP spid="2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群組 13"/>
          <p:cNvGrpSpPr/>
          <p:nvPr/>
        </p:nvGrpSpPr>
        <p:grpSpPr>
          <a:xfrm>
            <a:off x="2701575" y="1409291"/>
            <a:ext cx="7092867" cy="5319650"/>
            <a:chOff x="706835" y="2011916"/>
            <a:chExt cx="6113826" cy="4585368"/>
          </a:xfrm>
        </p:grpSpPr>
        <p:pic>
          <p:nvPicPr>
            <p:cNvPr id="15" name="圖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35" y="2011916"/>
              <a:ext cx="6113826" cy="4585368"/>
            </a:xfrm>
            <a:prstGeom prst="rect">
              <a:avLst/>
            </a:prstGeom>
          </p:spPr>
        </p:pic>
        <mc:AlternateContent xmlns:mc="http://schemas.openxmlformats.org/markup-compatibility/2006" xmlns:a14="http://schemas.microsoft.com/office/drawing/2010/main">
          <mc:Choice Requires="a14">
            <p:sp>
              <p:nvSpPr>
                <p:cNvPr id="16" name="文字方塊 15"/>
                <p:cNvSpPr txBox="1"/>
                <p:nvPr/>
              </p:nvSpPr>
              <p:spPr>
                <a:xfrm>
                  <a:off x="3675390" y="6267363"/>
                  <a:ext cx="363619" cy="318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3675390" y="6267363"/>
                  <a:ext cx="363619" cy="318352"/>
                </a:xfrm>
                <a:prstGeom prst="rect">
                  <a:avLst/>
                </a:prstGeom>
                <a:blipFill rotWithShape="0">
                  <a:blip r:embed="rId3"/>
                  <a:stretch>
                    <a:fillRect l="-8696" r="-5797"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843326" y="4119935"/>
                  <a:ext cx="369753" cy="318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2</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3326" y="4119935"/>
                  <a:ext cx="369753" cy="318352"/>
                </a:xfrm>
                <a:prstGeom prst="rect">
                  <a:avLst/>
                </a:prstGeom>
                <a:blipFill rotWithShape="0">
                  <a:blip r:embed="rId4"/>
                  <a:stretch>
                    <a:fillRect l="-8451" r="-4225" b="-13115"/>
                  </a:stretch>
                </a:blipFill>
              </p:spPr>
              <p:txBody>
                <a:bodyPr/>
                <a:lstStyle/>
                <a:p>
                  <a:r>
                    <a:rPr lang="en-US">
                      <a:noFill/>
                    </a:rPr>
                    <a:t> </a:t>
                  </a:r>
                </a:p>
              </p:txBody>
            </p:sp>
          </mc:Fallback>
        </mc:AlternateContent>
      </p:grpSp>
      <p:sp>
        <p:nvSpPr>
          <p:cNvPr id="18" name="橢圓 17"/>
          <p:cNvSpPr/>
          <p:nvPr/>
        </p:nvSpPr>
        <p:spPr>
          <a:xfrm>
            <a:off x="4153640" y="5334092"/>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p:cNvCxnSpPr/>
          <p:nvPr/>
        </p:nvCxnSpPr>
        <p:spPr>
          <a:xfrm flipV="1">
            <a:off x="4291489" y="4637121"/>
            <a:ext cx="224999" cy="7268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字方塊 20"/>
              <p:cNvSpPr txBox="1"/>
              <p:nvPr/>
            </p:nvSpPr>
            <p:spPr>
              <a:xfrm>
                <a:off x="4414146" y="5333516"/>
                <a:ext cx="458899" cy="46166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4414146" y="5333516"/>
                <a:ext cx="458899"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4689801" y="4567768"/>
                <a:ext cx="1265026" cy="369332"/>
              </a:xfrm>
              <a:prstGeom prst="rect">
                <a:avLst/>
              </a:prstGeom>
            </p:spPr>
            <p:style>
              <a:lnRef idx="0">
                <a:schemeClr val="accent4"/>
              </a:lnRef>
              <a:fillRef idx="3">
                <a:schemeClr val="accent4"/>
              </a:fillRef>
              <a:effectRef idx="3">
                <a:schemeClr val="accent4"/>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4689801" y="4567768"/>
                <a:ext cx="1265026" cy="369332"/>
              </a:xfrm>
              <a:prstGeom prst="rect">
                <a:avLst/>
              </a:prstGeom>
              <a:blipFill rotWithShape="0">
                <a:blip r:embed="rId6"/>
                <a:stretch>
                  <a:fillRect/>
                </a:stretch>
              </a:blipFill>
            </p:spPr>
            <p:txBody>
              <a:bodyPr/>
              <a:lstStyle/>
              <a:p>
                <a:r>
                  <a:rPr lang="en-US">
                    <a:noFill/>
                  </a:rPr>
                  <a:t> </a:t>
                </a:r>
              </a:p>
            </p:txBody>
          </p:sp>
        </mc:Fallback>
      </mc:AlternateContent>
      <p:sp>
        <p:nvSpPr>
          <p:cNvPr id="2" name="標題 1"/>
          <p:cNvSpPr>
            <a:spLocks noGrp="1"/>
          </p:cNvSpPr>
          <p:nvPr>
            <p:ph type="title"/>
          </p:nvPr>
        </p:nvSpPr>
        <p:spPr/>
        <p:txBody>
          <a:bodyPr/>
          <a:lstStyle/>
          <a:p>
            <a:r>
              <a:rPr lang="en-US" altLang="zh-TW" dirty="0">
                <a:solidFill>
                  <a:srgbClr val="FF0000"/>
                </a:solidFill>
              </a:rPr>
              <a:t>Learning Rate</a:t>
            </a:r>
            <a:endParaRPr lang="zh-TW" altLang="en-US" dirty="0">
              <a:solidFill>
                <a:srgbClr val="FF0000"/>
              </a:solidFill>
            </a:endParaRPr>
          </a:p>
        </p:txBody>
      </p:sp>
      <p:sp>
        <p:nvSpPr>
          <p:cNvPr id="7" name="文字方塊 6"/>
          <p:cNvSpPr txBox="1"/>
          <p:nvPr/>
        </p:nvSpPr>
        <p:spPr>
          <a:xfrm>
            <a:off x="6634901" y="2093408"/>
            <a:ext cx="3527934"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t>If learning rate is too large</a:t>
            </a:r>
            <a:endParaRPr lang="zh-TW" altLang="en-US" sz="2400" dirty="0"/>
          </a:p>
        </p:txBody>
      </p:sp>
      <p:sp>
        <p:nvSpPr>
          <p:cNvPr id="11" name="文字方塊 10"/>
          <p:cNvSpPr txBox="1"/>
          <p:nvPr/>
        </p:nvSpPr>
        <p:spPr>
          <a:xfrm>
            <a:off x="6634901" y="3148936"/>
            <a:ext cx="3527935"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t>Cost may not decrease after each update</a:t>
            </a:r>
            <a:endParaRPr lang="zh-TW" altLang="en-US" sz="2400" dirty="0"/>
          </a:p>
        </p:txBody>
      </p:sp>
      <p:sp>
        <p:nvSpPr>
          <p:cNvPr id="12" name="矩形 11"/>
          <p:cNvSpPr/>
          <p:nvPr/>
        </p:nvSpPr>
        <p:spPr>
          <a:xfrm>
            <a:off x="6965958" y="627154"/>
            <a:ext cx="2475620" cy="954107"/>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altLang="zh-TW" sz="2800" dirty="0"/>
              <a:t>Set the learning rate </a:t>
            </a:r>
            <a:r>
              <a:rPr lang="el-GR" altLang="zh-TW" sz="2800" dirty="0"/>
              <a:t>η</a:t>
            </a:r>
            <a:r>
              <a:rPr lang="en-US" altLang="zh-TW" sz="2800" dirty="0"/>
              <a:t> carefully</a:t>
            </a:r>
            <a:endParaRPr lang="zh-TW" altLang="en-US" sz="2800" dirty="0"/>
          </a:p>
        </p:txBody>
      </p:sp>
      <p:cxnSp>
        <p:nvCxnSpPr>
          <p:cNvPr id="25" name="直線單箭頭接點 24"/>
          <p:cNvCxnSpPr/>
          <p:nvPr/>
        </p:nvCxnSpPr>
        <p:spPr>
          <a:xfrm flipV="1">
            <a:off x="4287696" y="5075254"/>
            <a:ext cx="103403" cy="3115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字方塊 26"/>
              <p:cNvSpPr txBox="1"/>
              <p:nvPr/>
            </p:nvSpPr>
            <p:spPr>
              <a:xfrm>
                <a:off x="2680233" y="4768774"/>
                <a:ext cx="1435971" cy="369332"/>
              </a:xfrm>
              <a:prstGeom prst="rect">
                <a:avLst/>
              </a:prstGeom>
            </p:spPr>
            <p:style>
              <a:lnRef idx="0">
                <a:schemeClr val="accent2"/>
              </a:lnRef>
              <a:fillRef idx="3">
                <a:schemeClr val="accent2"/>
              </a:fillRef>
              <a:effectRef idx="3">
                <a:schemeClr val="accent2"/>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zh-TW" altLang="en-US" sz="2400" i="1">
                          <a:latin typeface="Cambria Math" panose="02040503050406030204" pitchFamily="18" charset="0"/>
                        </a:rPr>
                        <m:t>𝜂𝛻</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2680233" y="4768774"/>
                <a:ext cx="1435971" cy="369332"/>
              </a:xfrm>
              <a:prstGeom prst="rect">
                <a:avLst/>
              </a:prstGeom>
              <a:blipFill rotWithShape="0">
                <a:blip r:embed="rId7"/>
                <a:stretch>
                  <a:fillRect/>
                </a:stretch>
              </a:blipFill>
            </p:spPr>
            <p:txBody>
              <a:bodyPr/>
              <a:lstStyle/>
              <a:p>
                <a:r>
                  <a:rPr lang="en-US">
                    <a:noFill/>
                  </a:rPr>
                  <a:t> </a:t>
                </a:r>
              </a:p>
            </p:txBody>
          </p:sp>
        </mc:Fallback>
      </mc:AlternateContent>
      <p:sp>
        <p:nvSpPr>
          <p:cNvPr id="28" name="橢圓 27"/>
          <p:cNvSpPr/>
          <p:nvPr/>
        </p:nvSpPr>
        <p:spPr>
          <a:xfrm>
            <a:off x="4300371" y="487726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向下箭號 28"/>
          <p:cNvSpPr/>
          <p:nvPr/>
        </p:nvSpPr>
        <p:spPr>
          <a:xfrm>
            <a:off x="8057338" y="2637287"/>
            <a:ext cx="683059" cy="4925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文字方塊 29"/>
          <p:cNvSpPr txBox="1"/>
          <p:nvPr/>
        </p:nvSpPr>
        <p:spPr>
          <a:xfrm>
            <a:off x="6640867" y="4304551"/>
            <a:ext cx="352793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If learning rate is too small</a:t>
            </a:r>
            <a:endParaRPr lang="zh-TW" altLang="en-US" sz="2400" dirty="0"/>
          </a:p>
        </p:txBody>
      </p:sp>
      <p:sp>
        <p:nvSpPr>
          <p:cNvPr id="31" name="文字方塊 30"/>
          <p:cNvSpPr txBox="1"/>
          <p:nvPr/>
        </p:nvSpPr>
        <p:spPr>
          <a:xfrm>
            <a:off x="6640867" y="5360079"/>
            <a:ext cx="352793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Training would be too slow</a:t>
            </a:r>
            <a:endParaRPr lang="zh-TW" altLang="en-US" sz="2400" dirty="0"/>
          </a:p>
        </p:txBody>
      </p:sp>
      <p:sp>
        <p:nvSpPr>
          <p:cNvPr id="32" name="向下箭號 31"/>
          <p:cNvSpPr/>
          <p:nvPr/>
        </p:nvSpPr>
        <p:spPr>
          <a:xfrm>
            <a:off x="8063304" y="4848430"/>
            <a:ext cx="683059" cy="4925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3" name="文字方塊 32"/>
          <p:cNvSpPr txBox="1"/>
          <p:nvPr/>
        </p:nvSpPr>
        <p:spPr>
          <a:xfrm>
            <a:off x="5954827" y="160428"/>
            <a:ext cx="4423440" cy="156966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3200" dirty="0"/>
              <a:t>Can we give different parameters different learning rates?</a:t>
            </a:r>
            <a:endParaRPr lang="zh-TW" altLang="en-US" sz="3200" dirty="0"/>
          </a:p>
        </p:txBody>
      </p:sp>
    </p:spTree>
    <p:extLst>
      <p:ext uri="{BB962C8B-B14F-4D97-AF65-F5344CB8AC3E}">
        <p14:creationId xmlns:p14="http://schemas.microsoft.com/office/powerpoint/2010/main" val="128728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31" grpId="0" animBg="1"/>
      <p:bldP spid="32" grpId="0" animBg="1"/>
      <p:bldP spid="3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2717"/>
            <a:ext cx="10515600" cy="1325563"/>
          </a:xfrm>
        </p:spPr>
        <p:txBody>
          <a:bodyPr/>
          <a:lstStyle/>
          <a:p>
            <a:r>
              <a:rPr lang="en-US" altLang="zh-TW" dirty="0" err="1" smtClean="0">
                <a:solidFill>
                  <a:srgbClr val="FF0000"/>
                </a:solidFill>
              </a:rPr>
              <a:t>Adagrad</a:t>
            </a:r>
            <a:endParaRPr lang="zh-TW" altLang="en-US" dirty="0">
              <a:solidFill>
                <a:srgbClr val="FF0000"/>
              </a:solidFill>
            </a:endParaRPr>
          </a:p>
        </p:txBody>
      </p:sp>
      <p:sp>
        <p:nvSpPr>
          <p:cNvPr id="6" name="文字方塊 5"/>
          <p:cNvSpPr txBox="1"/>
          <p:nvPr/>
        </p:nvSpPr>
        <p:spPr>
          <a:xfrm>
            <a:off x="6032649" y="3467393"/>
            <a:ext cx="3429524"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800" dirty="0"/>
              <a:t>Parameter dependent learning rate</a:t>
            </a:r>
          </a:p>
        </p:txBody>
      </p:sp>
      <mc:AlternateContent xmlns:mc="http://schemas.openxmlformats.org/markup-compatibility/2006" xmlns:a14="http://schemas.microsoft.com/office/drawing/2010/main">
        <mc:Choice Requires="a14">
          <p:sp>
            <p:nvSpPr>
              <p:cNvPr id="24" name="文字方塊 23"/>
              <p:cNvSpPr txBox="1"/>
              <p:nvPr/>
            </p:nvSpPr>
            <p:spPr>
              <a:xfrm>
                <a:off x="2645477" y="2651710"/>
                <a:ext cx="298748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i="1">
                              <a:latin typeface="Cambria Math" panose="02040503050406030204" pitchFamily="18" charset="0"/>
                              <a:ea typeface="Cambria Math" panose="02040503050406030204" pitchFamily="18" charset="0"/>
                            </a:rPr>
                            <m:t>𝑡</m:t>
                          </m:r>
                          <m:r>
                            <a:rPr lang="en-US" altLang="zh-TW" sz="2800" i="1">
                              <a:latin typeface="Cambria Math" panose="02040503050406030204" pitchFamily="18" charset="0"/>
                              <a:ea typeface="Cambria Math" panose="02040503050406030204" pitchFamily="18" charset="0"/>
                            </a:rPr>
                            <m:t>+1</m:t>
                          </m:r>
                        </m:sup>
                      </m:sSup>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i="1">
                              <a:latin typeface="Cambria Math" panose="02040503050406030204" pitchFamily="18" charset="0"/>
                              <a:ea typeface="Cambria Math" panose="02040503050406030204" pitchFamily="18" charset="0"/>
                            </a:rPr>
                            <m:t>𝑡</m:t>
                          </m:r>
                        </m:sup>
                      </m:sSup>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m:rPr>
                              <m:nor/>
                            </m:rPr>
                            <a:rPr lang="zh-TW" altLang="en-US" sz="2800">
                              <a:latin typeface="Cambria Math" panose="02040503050406030204" pitchFamily="18" charset="0"/>
                            </a:rPr>
                            <m:t>𝜂</m:t>
                          </m:r>
                        </m:e>
                        <m:sub>
                          <m:r>
                            <a:rPr lang="en-US" altLang="zh-TW" sz="2800" i="1">
                              <a:latin typeface="Cambria Math" panose="02040503050406030204" pitchFamily="18" charset="0"/>
                            </a:rPr>
                            <m:t>𝑤</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𝑡</m:t>
                          </m:r>
                        </m:sup>
                      </m:sSup>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2645477" y="2651710"/>
                <a:ext cx="2987485" cy="430887"/>
              </a:xfrm>
              <a:prstGeom prst="rect">
                <a:avLst/>
              </a:prstGeom>
              <a:blipFill rotWithShape="0">
                <a:blip r:embed="rId2"/>
                <a:stretch>
                  <a:fillRect/>
                </a:stretch>
              </a:blipFill>
            </p:spPr>
            <p:txBody>
              <a:bodyPr/>
              <a:lstStyle/>
              <a:p>
                <a:r>
                  <a:rPr lang="en-US">
                    <a:noFill/>
                  </a:rPr>
                  <a:t> </a:t>
                </a:r>
              </a:p>
            </p:txBody>
          </p:sp>
        </mc:Fallback>
      </mc:AlternateContent>
      <p:sp>
        <p:nvSpPr>
          <p:cNvPr id="13" name="文字方塊 12"/>
          <p:cNvSpPr txBox="1"/>
          <p:nvPr/>
        </p:nvSpPr>
        <p:spPr>
          <a:xfrm>
            <a:off x="6032650" y="4719206"/>
            <a:ext cx="1994461"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800" dirty="0"/>
              <a:t>constant</a:t>
            </a:r>
          </a:p>
        </p:txBody>
      </p:sp>
      <p:cxnSp>
        <p:nvCxnSpPr>
          <p:cNvPr id="8" name="直線單箭頭接點 7"/>
          <p:cNvCxnSpPr>
            <a:endCxn id="6" idx="1"/>
          </p:cNvCxnSpPr>
          <p:nvPr/>
        </p:nvCxnSpPr>
        <p:spPr>
          <a:xfrm>
            <a:off x="4937417" y="3176842"/>
            <a:ext cx="1095233" cy="7676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矩形 15"/>
              <p:cNvSpPr/>
              <p:nvPr/>
            </p:nvSpPr>
            <p:spPr>
              <a:xfrm>
                <a:off x="6071699" y="996440"/>
                <a:ext cx="33588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sup>
                      </m:sSup>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zh-TW" altLang="en-US" sz="2400" i="1">
                          <a:latin typeface="Cambria Math" panose="02040503050406030204" pitchFamily="18" charset="0"/>
                        </a:rPr>
                        <m:t>𝜂𝛻</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−1</m:t>
                              </m:r>
                            </m:sup>
                          </m:sSup>
                        </m:e>
                      </m:d>
                    </m:oMath>
                  </m:oMathPara>
                </a14:m>
                <a:endParaRPr lang="zh-TW"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071699" y="996440"/>
                <a:ext cx="3358868" cy="461665"/>
              </a:xfrm>
              <a:prstGeom prst="rect">
                <a:avLst/>
              </a:prstGeom>
              <a:blipFill rotWithShape="0">
                <a:blip r:embed="rId3"/>
                <a:stretch>
                  <a:fillRect b="-17105"/>
                </a:stretch>
              </a:blipFill>
            </p:spPr>
            <p:txBody>
              <a:bodyPr/>
              <a:lstStyle/>
              <a:p>
                <a:r>
                  <a:rPr lang="en-US">
                    <a:noFill/>
                  </a:rPr>
                  <a:t> </a:t>
                </a:r>
              </a:p>
            </p:txBody>
          </p:sp>
        </mc:Fallback>
      </mc:AlternateContent>
      <p:sp>
        <p:nvSpPr>
          <p:cNvPr id="17" name="文字方塊 16"/>
          <p:cNvSpPr txBox="1"/>
          <p:nvPr/>
        </p:nvSpPr>
        <p:spPr>
          <a:xfrm>
            <a:off x="5676769" y="448004"/>
            <a:ext cx="3397853" cy="461665"/>
          </a:xfrm>
          <a:prstGeom prst="rect">
            <a:avLst/>
          </a:prstGeom>
          <a:noFill/>
        </p:spPr>
        <p:txBody>
          <a:bodyPr wrap="none" rtlCol="0">
            <a:spAutoFit/>
          </a:bodyPr>
          <a:lstStyle/>
          <a:p>
            <a:r>
              <a:rPr lang="en-US" altLang="zh-TW" sz="2400" dirty="0"/>
              <a:t>Original Gradient Descent</a:t>
            </a:r>
            <a:endParaRPr lang="zh-TW" altLang="en-US" sz="2400" dirty="0"/>
          </a:p>
        </p:txBody>
      </p:sp>
      <p:sp>
        <p:nvSpPr>
          <p:cNvPr id="19" name="文字方塊 18"/>
          <p:cNvSpPr txBox="1"/>
          <p:nvPr/>
        </p:nvSpPr>
        <p:spPr>
          <a:xfrm>
            <a:off x="2311988" y="1766150"/>
            <a:ext cx="6641946" cy="523220"/>
          </a:xfrm>
          <a:prstGeom prst="rect">
            <a:avLst/>
          </a:prstGeom>
          <a:noFill/>
        </p:spPr>
        <p:txBody>
          <a:bodyPr wrap="none" rtlCol="0">
            <a:spAutoFit/>
          </a:bodyPr>
          <a:lstStyle/>
          <a:p>
            <a:r>
              <a:rPr lang="en-US" altLang="zh-TW" sz="2800" dirty="0"/>
              <a:t>Each parameter w are considered separately</a:t>
            </a:r>
            <a:endParaRPr lang="zh-TW" altLang="en-US" sz="2800" dirty="0"/>
          </a:p>
        </p:txBody>
      </p:sp>
      <mc:AlternateContent xmlns:mc="http://schemas.openxmlformats.org/markup-compatibility/2006" xmlns:a14="http://schemas.microsoft.com/office/drawing/2010/main">
        <mc:Choice Requires="a14">
          <p:sp>
            <p:nvSpPr>
              <p:cNvPr id="22" name="文字方塊 21"/>
              <p:cNvSpPr txBox="1"/>
              <p:nvPr/>
            </p:nvSpPr>
            <p:spPr>
              <a:xfrm>
                <a:off x="6376735" y="2364456"/>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𝑡</m:t>
                          </m:r>
                        </m:sup>
                      </m:sSup>
                      <m:r>
                        <a:rPr lang="en-US" altLang="zh-TW" sz="2800" i="1">
                          <a:latin typeface="Cambria Math" panose="02040503050406030204" pitchFamily="18" charset="0"/>
                        </a:rPr>
                        <m:t>=</m:t>
                      </m:r>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i="1">
                              <a:latin typeface="Cambria Math" panose="02040503050406030204" pitchFamily="18" charset="0"/>
                            </a:rPr>
                            <m:t>𝐶</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i="1">
                              <a:latin typeface="Cambria Math" panose="02040503050406030204" pitchFamily="18" charset="0"/>
                            </a:rPr>
                            <m:t>𝜕</m:t>
                          </m:r>
                          <m:r>
                            <a:rPr lang="en-US" altLang="zh-TW" sz="2800" i="1">
                              <a:latin typeface="Cambria Math" panose="02040503050406030204" pitchFamily="18" charset="0"/>
                            </a:rPr>
                            <m:t>𝑤</m:t>
                          </m:r>
                        </m:den>
                      </m:f>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6376735" y="2364456"/>
                <a:ext cx="1997918" cy="859338"/>
              </a:xfrm>
              <a:prstGeom prst="rect">
                <a:avLst/>
              </a:prstGeom>
              <a:blipFill rotWithShape="0">
                <a:blip r:embed="rId4"/>
                <a:stretch>
                  <a:fillRect/>
                </a:stretch>
              </a:blipFill>
            </p:spPr>
            <p:txBody>
              <a:bodyPr/>
              <a:lstStyle/>
              <a:p>
                <a:r>
                  <a:rPr lang="en-US">
                    <a:noFill/>
                  </a:rPr>
                  <a:t> </a:t>
                </a:r>
              </a:p>
            </p:txBody>
          </p:sp>
        </mc:Fallback>
      </mc:AlternateContent>
      <p:cxnSp>
        <p:nvCxnSpPr>
          <p:cNvPr id="12" name="直線接點 11"/>
          <p:cNvCxnSpPr/>
          <p:nvPr/>
        </p:nvCxnSpPr>
        <p:spPr>
          <a:xfrm>
            <a:off x="5236718" y="3098924"/>
            <a:ext cx="350491"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6402136" y="3082596"/>
            <a:ext cx="350491"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字方塊 27"/>
              <p:cNvSpPr txBox="1"/>
              <p:nvPr/>
            </p:nvSpPr>
            <p:spPr>
              <a:xfrm>
                <a:off x="2427206" y="4937495"/>
                <a:ext cx="32578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a:latin typeface="Cambria Math" panose="02040503050406030204" pitchFamily="18" charset="0"/>
                            </a:rPr>
                          </m:ctrlPr>
                        </m:sSubPr>
                        <m:e>
                          <m:r>
                            <m:rPr>
                              <m:nor/>
                            </m:rPr>
                            <a:rPr lang="zh-TW" altLang="en-US" sz="2800">
                              <a:latin typeface="Cambria Math" panose="02040503050406030204" pitchFamily="18" charset="0"/>
                            </a:rPr>
                            <m:t>𝜂</m:t>
                          </m:r>
                        </m:e>
                        <m:sub>
                          <m:r>
                            <a:rPr lang="en-US" altLang="zh-TW" sz="2800" i="1">
                              <a:latin typeface="Cambria Math" panose="02040503050406030204" pitchFamily="18" charset="0"/>
                            </a:rPr>
                            <m:t>𝑤</m:t>
                          </m:r>
                        </m:sub>
                      </m:sSub>
                      <m:r>
                        <a:rPr lang="en-US" altLang="zh-TW" sz="2800" i="1">
                          <a:latin typeface="Cambria Math" panose="02040503050406030204" pitchFamily="18" charset="0"/>
                        </a:rPr>
                        <m:t>=</m:t>
                      </m:r>
                      <m:f>
                        <m:fPr>
                          <m:ctrlPr>
                            <a:rPr lang="en-US" altLang="zh-TW" sz="2800" i="1">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2427206" y="4937495"/>
                <a:ext cx="3257876" cy="1273682"/>
              </a:xfrm>
              <a:prstGeom prst="rect">
                <a:avLst/>
              </a:prstGeom>
              <a:blipFill rotWithShape="0">
                <a:blip r:embed="rId5"/>
                <a:stretch>
                  <a:fillRect/>
                </a:stretch>
              </a:blipFill>
            </p:spPr>
            <p:txBody>
              <a:bodyPr/>
              <a:lstStyle/>
              <a:p>
                <a:r>
                  <a:rPr lang="en-US">
                    <a:noFill/>
                  </a:rPr>
                  <a:t> </a:t>
                </a:r>
              </a:p>
            </p:txBody>
          </p:sp>
        </mc:Fallback>
      </mc:AlternateContent>
      <p:sp>
        <p:nvSpPr>
          <p:cNvPr id="29" name="文字方塊 28"/>
          <p:cNvSpPr txBox="1"/>
          <p:nvPr/>
        </p:nvSpPr>
        <p:spPr>
          <a:xfrm>
            <a:off x="6032650" y="5448998"/>
            <a:ext cx="4291265"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Summation of the square of the previous derivatives</a:t>
            </a:r>
          </a:p>
        </p:txBody>
      </p:sp>
      <p:cxnSp>
        <p:nvCxnSpPr>
          <p:cNvPr id="31" name="直線單箭頭接點 30"/>
          <p:cNvCxnSpPr>
            <a:endCxn id="13" idx="1"/>
          </p:cNvCxnSpPr>
          <p:nvPr/>
        </p:nvCxnSpPr>
        <p:spPr>
          <a:xfrm flipV="1">
            <a:off x="4639733" y="4980816"/>
            <a:ext cx="1392916" cy="12519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5365036" y="5826666"/>
            <a:ext cx="730964" cy="99384"/>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877734" y="5515278"/>
            <a:ext cx="1487303" cy="585402"/>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4745637" y="2592703"/>
            <a:ext cx="423953" cy="5854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629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p:bldP spid="13" grpId="0" animBg="1"/>
      <p:bldP spid="19" grpId="0"/>
      <p:bldP spid="22" grpId="0"/>
      <p:bldP spid="28" grpId="0"/>
      <p:bldP spid="29" grpId="0" animBg="1"/>
      <p:bldP spid="35" grpId="0" animBg="1"/>
      <p:bldP spid="3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graphicFrame>
        <p:nvGraphicFramePr>
          <p:cNvPr id="18" name="表格 17"/>
          <p:cNvGraphicFramePr>
            <a:graphicFrameLocks noGrp="1"/>
          </p:cNvGraphicFramePr>
          <p:nvPr>
            <p:extLst/>
          </p:nvPr>
        </p:nvGraphicFramePr>
        <p:xfrm>
          <a:off x="2509464" y="1769268"/>
          <a:ext cx="3048000" cy="914400"/>
        </p:xfrm>
        <a:graphic>
          <a:graphicData uri="http://schemas.openxmlformats.org/drawingml/2006/table">
            <a:tbl>
              <a:tblPr firstRow="1" bandRow="1">
                <a:tableStyleId>{5C22544A-7EE6-4342-B048-85BDC9FD1C3A}</a:tableStyleId>
              </a:tblPr>
              <a:tblGrid>
                <a:gridCol w="1016000"/>
                <a:gridCol w="1016000"/>
                <a:gridCol w="1016000"/>
              </a:tblGrid>
              <a:tr h="370840">
                <a:tc>
                  <a:txBody>
                    <a:bodyPr/>
                    <a:lstStyle/>
                    <a:p>
                      <a:pPr algn="ctr"/>
                      <a:r>
                        <a:rPr lang="en-US" altLang="zh-TW" sz="2400" dirty="0" smtClean="0"/>
                        <a:t>g</a:t>
                      </a:r>
                      <a:r>
                        <a:rPr lang="en-US" altLang="zh-TW" sz="2400" baseline="30000" dirty="0" smtClean="0"/>
                        <a:t>0</a:t>
                      </a:r>
                      <a:endParaRPr lang="zh-TW" altLang="en-US" sz="2400" baseline="30000" dirty="0"/>
                    </a:p>
                  </a:txBody>
                  <a:tcPr anchor="ctr"/>
                </a:tc>
                <a:tc>
                  <a:txBody>
                    <a:bodyPr/>
                    <a:lstStyle/>
                    <a:p>
                      <a:pPr algn="ctr"/>
                      <a:r>
                        <a:rPr lang="en-US" altLang="zh-TW" sz="2400" dirty="0" smtClean="0"/>
                        <a:t>g</a:t>
                      </a:r>
                      <a:r>
                        <a:rPr lang="en-US" altLang="zh-TW" sz="2400" b="1" kern="1200" baseline="30000" dirty="0" smtClean="0">
                          <a:solidFill>
                            <a:schemeClr val="lt1"/>
                          </a:solidFill>
                          <a:latin typeface="+mn-lt"/>
                          <a:ea typeface="+mn-ea"/>
                          <a:cs typeface="+mn-cs"/>
                        </a:rPr>
                        <a:t>1</a:t>
                      </a:r>
                      <a:endParaRPr lang="zh-TW" altLang="en-US" sz="2400" b="1" kern="1200" baseline="30000" dirty="0">
                        <a:solidFill>
                          <a:schemeClr val="lt1"/>
                        </a:solidFill>
                        <a:latin typeface="+mn-lt"/>
                        <a:ea typeface="+mn-ea"/>
                        <a:cs typeface="+mn-cs"/>
                      </a:endParaRPr>
                    </a:p>
                  </a:txBody>
                  <a:tcPr anchor="ctr"/>
                </a:tc>
                <a:tc>
                  <a:txBody>
                    <a:bodyPr/>
                    <a:lstStyle/>
                    <a:p>
                      <a:pPr algn="ctr"/>
                      <a:r>
                        <a:rPr lang="en-US" altLang="zh-TW" sz="2400" dirty="0" smtClean="0"/>
                        <a:t>……</a:t>
                      </a:r>
                      <a:endParaRPr lang="zh-TW" altLang="en-US" sz="2400" dirty="0"/>
                    </a:p>
                  </a:txBody>
                  <a:tcPr anchor="ctr"/>
                </a:tc>
              </a:tr>
              <a:tr h="370840">
                <a:tc>
                  <a:txBody>
                    <a:bodyPr/>
                    <a:lstStyle/>
                    <a:p>
                      <a:pPr algn="ctr"/>
                      <a:r>
                        <a:rPr lang="en-US" altLang="zh-TW" sz="2400" dirty="0" smtClean="0"/>
                        <a:t>0.1</a:t>
                      </a:r>
                      <a:endParaRPr lang="zh-TW" altLang="en-US" sz="2400" dirty="0"/>
                    </a:p>
                  </a:txBody>
                  <a:tcPr anchor="ctr"/>
                </a:tc>
                <a:tc>
                  <a:txBody>
                    <a:bodyPr/>
                    <a:lstStyle/>
                    <a:p>
                      <a:pPr algn="ctr"/>
                      <a:r>
                        <a:rPr lang="en-US" altLang="zh-TW" sz="2400" dirty="0" smtClean="0"/>
                        <a:t>0.2</a:t>
                      </a:r>
                      <a:endParaRPr lang="zh-TW" altLang="en-US" sz="2400" dirty="0"/>
                    </a:p>
                  </a:txBody>
                  <a:tcPr anchor="ctr"/>
                </a:tc>
                <a:tc>
                  <a:txBody>
                    <a:bodyPr/>
                    <a:lstStyle/>
                    <a:p>
                      <a:pPr algn="ctr"/>
                      <a:r>
                        <a:rPr lang="en-US" altLang="zh-TW" sz="2400" dirty="0" smtClean="0"/>
                        <a:t>……</a:t>
                      </a:r>
                      <a:endParaRPr lang="zh-TW" altLang="en-US" sz="2400" dirty="0"/>
                    </a:p>
                  </a:txBody>
                  <a:tcPr anchor="ctr"/>
                </a:tc>
              </a:tr>
            </a:tbl>
          </a:graphicData>
        </a:graphic>
      </p:graphicFrame>
      <p:graphicFrame>
        <p:nvGraphicFramePr>
          <p:cNvPr id="10" name="表格 9"/>
          <p:cNvGraphicFramePr>
            <a:graphicFrameLocks noGrp="1"/>
          </p:cNvGraphicFramePr>
          <p:nvPr>
            <p:extLst/>
          </p:nvPr>
        </p:nvGraphicFramePr>
        <p:xfrm>
          <a:off x="6700590" y="1752794"/>
          <a:ext cx="3048000" cy="914400"/>
        </p:xfrm>
        <a:graphic>
          <a:graphicData uri="http://schemas.openxmlformats.org/drawingml/2006/table">
            <a:tbl>
              <a:tblPr firstRow="1" bandRow="1">
                <a:tableStyleId>{5C22544A-7EE6-4342-B048-85BDC9FD1C3A}</a:tableStyleId>
              </a:tblPr>
              <a:tblGrid>
                <a:gridCol w="1016000"/>
                <a:gridCol w="1016000"/>
                <a:gridCol w="1016000"/>
              </a:tblGrid>
              <a:tr h="370840">
                <a:tc>
                  <a:txBody>
                    <a:bodyPr/>
                    <a:lstStyle/>
                    <a:p>
                      <a:pPr algn="ctr"/>
                      <a:r>
                        <a:rPr lang="en-US" altLang="zh-TW" sz="2400" dirty="0" smtClean="0"/>
                        <a:t>g</a:t>
                      </a:r>
                      <a:r>
                        <a:rPr lang="en-US" altLang="zh-TW" sz="2400" baseline="30000" dirty="0" smtClean="0"/>
                        <a:t>0</a:t>
                      </a:r>
                      <a:endParaRPr lang="zh-TW" altLang="en-US" sz="2400" baseline="30000" dirty="0"/>
                    </a:p>
                  </a:txBody>
                  <a:tcPr anchor="ctr"/>
                </a:tc>
                <a:tc>
                  <a:txBody>
                    <a:bodyPr/>
                    <a:lstStyle/>
                    <a:p>
                      <a:pPr algn="ctr"/>
                      <a:r>
                        <a:rPr lang="en-US" altLang="zh-TW" sz="2400" dirty="0" smtClean="0"/>
                        <a:t>g</a:t>
                      </a:r>
                      <a:r>
                        <a:rPr lang="en-US" altLang="zh-TW" sz="2400" b="1" kern="1200" baseline="30000" dirty="0" smtClean="0">
                          <a:solidFill>
                            <a:schemeClr val="lt1"/>
                          </a:solidFill>
                          <a:latin typeface="+mn-lt"/>
                          <a:ea typeface="+mn-ea"/>
                          <a:cs typeface="+mn-cs"/>
                        </a:rPr>
                        <a:t>1</a:t>
                      </a:r>
                      <a:endParaRPr lang="zh-TW" altLang="en-US" sz="2400" b="1" kern="1200" baseline="30000" dirty="0">
                        <a:solidFill>
                          <a:schemeClr val="lt1"/>
                        </a:solidFill>
                        <a:latin typeface="+mn-lt"/>
                        <a:ea typeface="+mn-ea"/>
                        <a:cs typeface="+mn-cs"/>
                      </a:endParaRPr>
                    </a:p>
                  </a:txBody>
                  <a:tcPr anchor="ctr"/>
                </a:tc>
                <a:tc>
                  <a:txBody>
                    <a:bodyPr/>
                    <a:lstStyle/>
                    <a:p>
                      <a:pPr algn="ctr"/>
                      <a:r>
                        <a:rPr lang="en-US" altLang="zh-TW" sz="2400" dirty="0" smtClean="0"/>
                        <a:t>……</a:t>
                      </a:r>
                      <a:endParaRPr lang="zh-TW" altLang="en-US" sz="2400" dirty="0"/>
                    </a:p>
                  </a:txBody>
                  <a:tcPr anchor="ctr"/>
                </a:tc>
              </a:tr>
              <a:tr h="370840">
                <a:tc>
                  <a:txBody>
                    <a:bodyPr/>
                    <a:lstStyle/>
                    <a:p>
                      <a:pPr algn="ctr"/>
                      <a:r>
                        <a:rPr lang="en-US" altLang="zh-TW" sz="2400" dirty="0" smtClean="0"/>
                        <a:t>20.0</a:t>
                      </a:r>
                      <a:endParaRPr lang="zh-TW" altLang="en-US" sz="2400" dirty="0"/>
                    </a:p>
                  </a:txBody>
                  <a:tcPr anchor="ctr"/>
                </a:tc>
                <a:tc>
                  <a:txBody>
                    <a:bodyPr/>
                    <a:lstStyle/>
                    <a:p>
                      <a:pPr algn="ctr"/>
                      <a:r>
                        <a:rPr lang="en-US" altLang="zh-TW" sz="2400" dirty="0" smtClean="0"/>
                        <a:t>10.0</a:t>
                      </a:r>
                      <a:endParaRPr lang="zh-TW" altLang="en-US" sz="2400" dirty="0"/>
                    </a:p>
                  </a:txBody>
                  <a:tcPr anchor="ctr"/>
                </a:tc>
                <a:tc>
                  <a:txBody>
                    <a:bodyPr/>
                    <a:lstStyle/>
                    <a:p>
                      <a:pPr algn="ctr"/>
                      <a:r>
                        <a:rPr lang="en-US" altLang="zh-TW" sz="2400" dirty="0" smtClean="0"/>
                        <a:t>……</a:t>
                      </a:r>
                      <a:endParaRPr lang="zh-TW" altLang="en-US" sz="2400" dirty="0"/>
                    </a:p>
                  </a:txBody>
                  <a:tcPr anchor="ctr"/>
                </a:tc>
              </a:tr>
            </a:tbl>
          </a:graphicData>
        </a:graphic>
      </p:graphicFrame>
      <p:sp>
        <p:nvSpPr>
          <p:cNvPr id="4" name="文字方塊 3"/>
          <p:cNvSpPr txBox="1"/>
          <p:nvPr/>
        </p:nvSpPr>
        <p:spPr>
          <a:xfrm>
            <a:off x="1850782" y="4940093"/>
            <a:ext cx="2244859" cy="523220"/>
          </a:xfrm>
          <a:prstGeom prst="rect">
            <a:avLst/>
          </a:prstGeom>
          <a:noFill/>
        </p:spPr>
        <p:txBody>
          <a:bodyPr wrap="square" rtlCol="0">
            <a:spAutoFit/>
          </a:bodyPr>
          <a:lstStyle/>
          <a:p>
            <a:r>
              <a:rPr lang="en-US" altLang="zh-TW" sz="2800" b="1" i="1" u="sng" dirty="0"/>
              <a:t>Observation:</a:t>
            </a:r>
            <a:endParaRPr lang="zh-TW" altLang="en-US" sz="2800" b="1" i="1" u="sng" dirty="0"/>
          </a:p>
        </p:txBody>
      </p:sp>
      <p:sp>
        <p:nvSpPr>
          <p:cNvPr id="5" name="文字方塊 4"/>
          <p:cNvSpPr txBox="1"/>
          <p:nvPr/>
        </p:nvSpPr>
        <p:spPr>
          <a:xfrm>
            <a:off x="3965093" y="4944842"/>
            <a:ext cx="5486400" cy="954107"/>
          </a:xfrm>
          <a:prstGeom prst="rect">
            <a:avLst/>
          </a:prstGeom>
          <a:noFill/>
        </p:spPr>
        <p:txBody>
          <a:bodyPr wrap="square" rtlCol="0">
            <a:spAutoFit/>
          </a:bodyPr>
          <a:lstStyle/>
          <a:p>
            <a:r>
              <a:rPr lang="en-US" altLang="zh-TW" sz="2800" dirty="0"/>
              <a:t>1. Learning rate is smaller and smaller for all parameters</a:t>
            </a:r>
            <a:endParaRPr lang="zh-TW" altLang="en-US" sz="2800" dirty="0"/>
          </a:p>
        </p:txBody>
      </p:sp>
      <p:sp>
        <p:nvSpPr>
          <p:cNvPr id="13" name="文字方塊 12"/>
          <p:cNvSpPr txBox="1"/>
          <p:nvPr/>
        </p:nvSpPr>
        <p:spPr>
          <a:xfrm>
            <a:off x="3965093" y="5834846"/>
            <a:ext cx="5486400" cy="954107"/>
          </a:xfrm>
          <a:prstGeom prst="rect">
            <a:avLst/>
          </a:prstGeom>
          <a:noFill/>
        </p:spPr>
        <p:txBody>
          <a:bodyPr wrap="square" rtlCol="0">
            <a:spAutoFit/>
          </a:bodyPr>
          <a:lstStyle/>
          <a:p>
            <a:r>
              <a:rPr lang="en-US" altLang="zh-TW" sz="2800" dirty="0"/>
              <a:t>2. Smaller derivatives, larger learning rate, and vice versa</a:t>
            </a:r>
            <a:endParaRPr lang="zh-TW" altLang="en-US" sz="2800" dirty="0"/>
          </a:p>
        </p:txBody>
      </p:sp>
      <mc:AlternateContent xmlns:mc="http://schemas.openxmlformats.org/markup-compatibility/2006" xmlns:a14="http://schemas.microsoft.com/office/drawing/2010/main">
        <mc:Choice Requires="a14">
          <p:sp>
            <p:nvSpPr>
              <p:cNvPr id="16" name="文字方塊 15"/>
              <p:cNvSpPr txBox="1"/>
              <p:nvPr/>
            </p:nvSpPr>
            <p:spPr>
              <a:xfrm>
                <a:off x="2203897" y="3241635"/>
                <a:ext cx="1570652" cy="7014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𝜂</m:t>
                          </m:r>
                        </m:num>
                        <m:den>
                          <m:rad>
                            <m:radPr>
                              <m:degHide m:val="on"/>
                              <m:ctrlPr>
                                <a:rPr lang="en-US" altLang="zh-TW" sz="2400" i="1">
                                  <a:latin typeface="Cambria Math" panose="02040503050406030204" pitchFamily="18" charset="0"/>
                                </a:rPr>
                              </m:ctrlPr>
                            </m:radPr>
                            <m:deg/>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0.1</m:t>
                                  </m:r>
                                </m:e>
                                <m:sup>
                                  <m:r>
                                    <a:rPr lang="en-US" altLang="zh-TW" sz="2400" i="1">
                                      <a:latin typeface="Cambria Math" panose="02040503050406030204" pitchFamily="18" charset="0"/>
                                    </a:rPr>
                                    <m:t>2</m:t>
                                  </m:r>
                                </m:sup>
                              </m:sSup>
                            </m:e>
                          </m:rad>
                        </m:den>
                      </m:f>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2203897" y="3241635"/>
                <a:ext cx="1570652" cy="70147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2574136" y="4076512"/>
                <a:ext cx="1570652" cy="7014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𝜂</m:t>
                          </m:r>
                        </m:num>
                        <m:den>
                          <m:rad>
                            <m:radPr>
                              <m:degHide m:val="on"/>
                              <m:ctrlPr>
                                <a:rPr lang="en-US" altLang="zh-TW" sz="2400" i="1">
                                  <a:latin typeface="Cambria Math" panose="02040503050406030204" pitchFamily="18" charset="0"/>
                                </a:rPr>
                              </m:ctrlPr>
                            </m:radPr>
                            <m:deg/>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0.1</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0.2</m:t>
                                  </m:r>
                                </m:e>
                                <m:sup>
                                  <m:r>
                                    <a:rPr lang="en-US" altLang="zh-TW" sz="2400" i="1">
                                      <a:latin typeface="Cambria Math" panose="02040503050406030204" pitchFamily="18" charset="0"/>
                                    </a:rPr>
                                    <m:t>2</m:t>
                                  </m:r>
                                </m:sup>
                              </m:sSup>
                            </m:e>
                          </m:rad>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2574136" y="4076512"/>
                <a:ext cx="1570652" cy="701474"/>
              </a:xfrm>
              <a:prstGeom prst="rect">
                <a:avLst/>
              </a:prstGeom>
              <a:blipFill rotWithShape="0">
                <a:blip r:embed="rId4"/>
                <a:stretch>
                  <a:fillRect r="-50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690200" y="3294493"/>
                <a:ext cx="1570652" cy="7014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𝜂</m:t>
                          </m:r>
                        </m:num>
                        <m:den>
                          <m:rad>
                            <m:radPr>
                              <m:degHide m:val="on"/>
                              <m:ctrlPr>
                                <a:rPr lang="en-US" altLang="zh-TW" sz="2400" i="1">
                                  <a:latin typeface="Cambria Math" panose="02040503050406030204" pitchFamily="18" charset="0"/>
                                </a:rPr>
                              </m:ctrlPr>
                            </m:radPr>
                            <m:deg/>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20</m:t>
                                  </m:r>
                                </m:e>
                                <m:sup>
                                  <m:r>
                                    <a:rPr lang="en-US" altLang="zh-TW" sz="2400" i="1">
                                      <a:latin typeface="Cambria Math" panose="02040503050406030204" pitchFamily="18" charset="0"/>
                                    </a:rPr>
                                    <m:t>2</m:t>
                                  </m:r>
                                </m:sup>
                              </m:sSup>
                            </m:e>
                          </m:rad>
                        </m:den>
                      </m:f>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690200" y="3294493"/>
                <a:ext cx="1570652" cy="70147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7014662" y="4072036"/>
                <a:ext cx="1570652" cy="7014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𝜂</m:t>
                          </m:r>
                        </m:num>
                        <m:den>
                          <m:rad>
                            <m:radPr>
                              <m:degHide m:val="on"/>
                              <m:ctrlPr>
                                <a:rPr lang="en-US" altLang="zh-TW" sz="2400" i="1">
                                  <a:latin typeface="Cambria Math" panose="02040503050406030204" pitchFamily="18" charset="0"/>
                                </a:rPr>
                              </m:ctrlPr>
                            </m:radPr>
                            <m:deg/>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20</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10</m:t>
                                  </m:r>
                                </m:e>
                                <m:sup>
                                  <m:r>
                                    <a:rPr lang="en-US" altLang="zh-TW" sz="2400" i="1">
                                      <a:latin typeface="Cambria Math" panose="02040503050406030204" pitchFamily="18" charset="0"/>
                                    </a:rPr>
                                    <m:t>2</m:t>
                                  </m:r>
                                </m:sup>
                              </m:sSup>
                            </m:e>
                          </m:rad>
                        </m:den>
                      </m:f>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7014662" y="4072036"/>
                <a:ext cx="1570652" cy="70147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3972125" y="3291476"/>
                <a:ext cx="1570652" cy="6323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𝜂</m:t>
                          </m:r>
                        </m:num>
                        <m:den>
                          <m:r>
                            <a:rPr lang="en-US" altLang="zh-TW" sz="2400" i="1">
                              <a:latin typeface="Cambria Math" panose="02040503050406030204" pitchFamily="18" charset="0"/>
                            </a:rPr>
                            <m:t>0.1</m:t>
                          </m:r>
                        </m:den>
                      </m:f>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972125" y="3291476"/>
                <a:ext cx="1570652" cy="632353"/>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4063183" y="4134244"/>
                <a:ext cx="1570652" cy="6323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𝜂</m:t>
                          </m:r>
                        </m:num>
                        <m:den>
                          <m:r>
                            <a:rPr lang="en-US" altLang="zh-TW" sz="2400" i="1">
                              <a:latin typeface="Cambria Math" panose="02040503050406030204" pitchFamily="18" charset="0"/>
                            </a:rPr>
                            <m:t>0.22</m:t>
                          </m:r>
                        </m:den>
                      </m:f>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063183" y="4134244"/>
                <a:ext cx="1570652" cy="632353"/>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8235902" y="3343743"/>
                <a:ext cx="1570652" cy="6323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𝜂</m:t>
                          </m:r>
                        </m:num>
                        <m:den>
                          <m:r>
                            <a:rPr lang="en-US" altLang="zh-TW" sz="2400" i="1">
                              <a:latin typeface="Cambria Math" panose="02040503050406030204" pitchFamily="18" charset="0"/>
                            </a:rPr>
                            <m:t>20</m:t>
                          </m:r>
                        </m:den>
                      </m:f>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8235902" y="3343743"/>
                <a:ext cx="1570652" cy="632353"/>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8280478" y="4162884"/>
                <a:ext cx="1570652" cy="6323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𝜂</m:t>
                          </m:r>
                        </m:num>
                        <m:den>
                          <m:r>
                            <a:rPr lang="en-US" altLang="zh-TW" sz="2400" i="1">
                              <a:latin typeface="Cambria Math" panose="02040503050406030204" pitchFamily="18" charset="0"/>
                            </a:rPr>
                            <m:t>22</m:t>
                          </m:r>
                        </m:den>
                      </m:f>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8280478" y="4162884"/>
                <a:ext cx="1570652" cy="632353"/>
              </a:xfrm>
              <a:prstGeom prst="rect">
                <a:avLst/>
              </a:prstGeom>
              <a:blipFill rotWithShape="0">
                <a:blip r:embed="rId10"/>
                <a:stretch>
                  <a:fillRect/>
                </a:stretch>
              </a:blipFill>
            </p:spPr>
            <p:txBody>
              <a:bodyPr/>
              <a:lstStyle/>
              <a:p>
                <a:r>
                  <a:rPr lang="en-US">
                    <a:noFill/>
                  </a:rPr>
                  <a:t> </a:t>
                </a:r>
              </a:p>
            </p:txBody>
          </p:sp>
        </mc:Fallback>
      </mc:AlternateContent>
      <p:cxnSp>
        <p:nvCxnSpPr>
          <p:cNvPr id="7" name="直線單箭頭接點 6"/>
          <p:cNvCxnSpPr/>
          <p:nvPr/>
        </p:nvCxnSpPr>
        <p:spPr>
          <a:xfrm>
            <a:off x="5482305" y="3387139"/>
            <a:ext cx="0" cy="136979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9703022" y="3343742"/>
            <a:ext cx="0" cy="136979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H="1">
            <a:off x="5859678" y="4568011"/>
            <a:ext cx="870668" cy="0"/>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H="1">
            <a:off x="5887886" y="3710717"/>
            <a:ext cx="870668" cy="0"/>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40300" y="6034406"/>
            <a:ext cx="1262722" cy="5398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Why?</a:t>
            </a:r>
            <a:endParaRPr lang="zh-TW" altLang="en-US" sz="2800" dirty="0"/>
          </a:p>
        </p:txBody>
      </p:sp>
      <p:grpSp>
        <p:nvGrpSpPr>
          <p:cNvPr id="9" name="群組 8"/>
          <p:cNvGrpSpPr/>
          <p:nvPr/>
        </p:nvGrpSpPr>
        <p:grpSpPr>
          <a:xfrm>
            <a:off x="7386138" y="213100"/>
            <a:ext cx="3257876" cy="1468758"/>
            <a:chOff x="4572000" y="382381"/>
            <a:chExt cx="3257876" cy="1468758"/>
          </a:xfrm>
        </p:grpSpPr>
        <p:sp>
          <p:nvSpPr>
            <p:cNvPr id="14" name="矩形 13"/>
            <p:cNvSpPr/>
            <p:nvPr/>
          </p:nvSpPr>
          <p:spPr>
            <a:xfrm>
              <a:off x="5735230" y="382381"/>
              <a:ext cx="1913705" cy="14687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文字方塊 31"/>
                <p:cNvSpPr txBox="1"/>
                <p:nvPr/>
              </p:nvSpPr>
              <p:spPr>
                <a:xfrm>
                  <a:off x="4572000" y="537479"/>
                  <a:ext cx="32578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a:latin typeface="Cambria Math" panose="02040503050406030204" pitchFamily="18" charset="0"/>
                              </a:rPr>
                            </m:ctrlPr>
                          </m:sSubPr>
                          <m:e>
                            <m:r>
                              <m:rPr>
                                <m:nor/>
                              </m:rPr>
                              <a:rPr lang="zh-TW" altLang="en-US" sz="2800">
                                <a:latin typeface="Cambria Math" panose="02040503050406030204" pitchFamily="18" charset="0"/>
                              </a:rPr>
                              <m:t>𝜂</m:t>
                            </m:r>
                          </m:e>
                          <m:sub>
                            <m:r>
                              <a:rPr lang="en-US" altLang="zh-TW" sz="2800" i="1">
                                <a:latin typeface="Cambria Math" panose="02040503050406030204" pitchFamily="18" charset="0"/>
                              </a:rPr>
                              <m:t>𝑤</m:t>
                            </m:r>
                          </m:sub>
                        </m:sSub>
                        <m:r>
                          <a:rPr lang="en-US" altLang="zh-TW" sz="2800" i="1">
                            <a:latin typeface="Cambria Math" panose="02040503050406030204" pitchFamily="18" charset="0"/>
                          </a:rPr>
                          <m:t>=</m:t>
                        </m:r>
                        <m:f>
                          <m:fPr>
                            <m:ctrlPr>
                              <a:rPr lang="en-US" altLang="zh-TW" sz="2800" i="1">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oMath>
                    </m:oMathPara>
                  </a14:m>
                  <a:endParaRPr lang="zh-TW" altLang="en-US" sz="28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4572000" y="537479"/>
                  <a:ext cx="3257876" cy="1273682"/>
                </a:xfrm>
                <a:prstGeom prst="rect">
                  <a:avLst/>
                </a:prstGeom>
                <a:blipFill rotWithShape="0">
                  <a:blip r:embed="rId11"/>
                  <a:stretch>
                    <a:fillRect/>
                  </a:stretch>
                </a:blipFill>
              </p:spPr>
              <p:txBody>
                <a:bodyPr/>
                <a:lstStyle/>
                <a:p>
                  <a:r>
                    <a:rPr lang="en-US">
                      <a:noFill/>
                    </a:rPr>
                    <a:t> </a:t>
                  </a:r>
                </a:p>
              </p:txBody>
            </p:sp>
          </mc:Fallback>
        </mc:AlternateContent>
      </p:grpSp>
      <p:sp>
        <p:nvSpPr>
          <p:cNvPr id="11" name="文字方塊 10"/>
          <p:cNvSpPr txBox="1"/>
          <p:nvPr/>
        </p:nvSpPr>
        <p:spPr>
          <a:xfrm>
            <a:off x="1867715" y="2751791"/>
            <a:ext cx="2172681" cy="461665"/>
          </a:xfrm>
          <a:prstGeom prst="rect">
            <a:avLst/>
          </a:prstGeom>
          <a:noFill/>
        </p:spPr>
        <p:txBody>
          <a:bodyPr wrap="square" rtlCol="0">
            <a:spAutoFit/>
          </a:bodyPr>
          <a:lstStyle/>
          <a:p>
            <a:r>
              <a:rPr lang="en-US" altLang="zh-TW" sz="2400" dirty="0"/>
              <a:t>Learning rate:</a:t>
            </a:r>
            <a:endParaRPr lang="zh-TW" altLang="en-US" sz="2400" dirty="0"/>
          </a:p>
        </p:txBody>
      </p:sp>
      <p:sp>
        <p:nvSpPr>
          <p:cNvPr id="33" name="文字方塊 32"/>
          <p:cNvSpPr txBox="1"/>
          <p:nvPr/>
        </p:nvSpPr>
        <p:spPr>
          <a:xfrm>
            <a:off x="6376688" y="2785657"/>
            <a:ext cx="2172681" cy="461665"/>
          </a:xfrm>
          <a:prstGeom prst="rect">
            <a:avLst/>
          </a:prstGeom>
          <a:noFill/>
        </p:spPr>
        <p:txBody>
          <a:bodyPr wrap="square" rtlCol="0">
            <a:spAutoFit/>
          </a:bodyPr>
          <a:lstStyle/>
          <a:p>
            <a:r>
              <a:rPr lang="en-US" altLang="zh-TW" sz="2400" dirty="0"/>
              <a:t>Learning rate:</a:t>
            </a:r>
            <a:endParaRPr lang="zh-TW" altLang="en-US" sz="2400" dirty="0"/>
          </a:p>
        </p:txBody>
      </p:sp>
      <p:sp>
        <p:nvSpPr>
          <p:cNvPr id="12" name="矩形 11"/>
          <p:cNvSpPr/>
          <p:nvPr/>
        </p:nvSpPr>
        <p:spPr>
          <a:xfrm>
            <a:off x="3516476" y="1754806"/>
            <a:ext cx="2371411" cy="968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7667940" y="1736850"/>
            <a:ext cx="2371411" cy="968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5" name="文字方塊 34"/>
              <p:cNvSpPr txBox="1"/>
              <p:nvPr/>
            </p:nvSpPr>
            <p:spPr>
              <a:xfrm>
                <a:off x="1957291" y="1960685"/>
                <a:ext cx="4932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1</m:t>
                          </m:r>
                        </m:sub>
                      </m:sSub>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1957291" y="1960685"/>
                <a:ext cx="493212" cy="43088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6163224" y="1976311"/>
                <a:ext cx="5014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2</m:t>
                          </m:r>
                        </m:sub>
                      </m:sSub>
                    </m:oMath>
                  </m:oMathPara>
                </a14:m>
                <a:endParaRPr lang="zh-TW" altLang="en-US" sz="28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6163224" y="1976311"/>
                <a:ext cx="501484" cy="430887"/>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709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p:bldP spid="16" grpId="0"/>
      <p:bldP spid="19" grpId="0"/>
      <p:bldP spid="23" grpId="0"/>
      <p:bldP spid="24" grpId="0"/>
      <p:bldP spid="25" grpId="0"/>
      <p:bldP spid="26" grpId="0"/>
      <p:bldP spid="27" grpId="0"/>
      <p:bldP spid="28" grpId="0"/>
      <p:bldP spid="8" grpId="0" animBg="1"/>
      <p:bldP spid="11" grpId="0"/>
      <p:bldP spid="33" grpId="0"/>
      <p:bldP spid="12" grpId="0" animBg="1"/>
      <p:bldP spid="34" grpId="0" animBg="1"/>
      <p:bldP spid="35" grpId="0"/>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2"/>
          <a:stretch>
            <a:fillRect/>
          </a:stretch>
        </p:blipFill>
        <p:spPr>
          <a:xfrm>
            <a:off x="4883679" y="227104"/>
            <a:ext cx="4363923" cy="3581711"/>
          </a:xfrm>
          <a:prstGeom prst="rect">
            <a:avLst/>
          </a:prstGeom>
        </p:spPr>
      </p:pic>
      <p:sp>
        <p:nvSpPr>
          <p:cNvPr id="11" name="矩形 10"/>
          <p:cNvSpPr/>
          <p:nvPr/>
        </p:nvSpPr>
        <p:spPr>
          <a:xfrm>
            <a:off x="5889925" y="3929178"/>
            <a:ext cx="2863851" cy="54924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Smaller Derivatives</a:t>
            </a:r>
            <a:endParaRPr lang="zh-TW" altLang="en-US" sz="2400" dirty="0"/>
          </a:p>
        </p:txBody>
      </p:sp>
      <p:cxnSp>
        <p:nvCxnSpPr>
          <p:cNvPr id="12" name="直線單箭頭接點 11"/>
          <p:cNvCxnSpPr/>
          <p:nvPr/>
        </p:nvCxnSpPr>
        <p:spPr>
          <a:xfrm>
            <a:off x="5641353" y="4635878"/>
            <a:ext cx="3487715"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889924" y="4829613"/>
            <a:ext cx="2990570" cy="54814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Larger Learning Rate</a:t>
            </a:r>
            <a:endParaRPr lang="zh-TW" altLang="en-US" sz="2400" dirty="0"/>
          </a:p>
        </p:txBody>
      </p:sp>
      <p:sp>
        <p:nvSpPr>
          <p:cNvPr id="18" name="文字方塊 17"/>
          <p:cNvSpPr txBox="1"/>
          <p:nvPr/>
        </p:nvSpPr>
        <p:spPr>
          <a:xfrm>
            <a:off x="3965093" y="5834846"/>
            <a:ext cx="5486400" cy="954107"/>
          </a:xfrm>
          <a:prstGeom prst="rect">
            <a:avLst/>
          </a:prstGeom>
          <a:noFill/>
        </p:spPr>
        <p:txBody>
          <a:bodyPr wrap="square" rtlCol="0">
            <a:spAutoFit/>
          </a:bodyPr>
          <a:lstStyle/>
          <a:p>
            <a:r>
              <a:rPr lang="en-US" altLang="zh-TW" sz="2800" dirty="0"/>
              <a:t>2. Smaller derivatives, larger learning rate, and vice versa</a:t>
            </a:r>
            <a:endParaRPr lang="zh-TW" altLang="en-US" sz="2800" dirty="0"/>
          </a:p>
        </p:txBody>
      </p:sp>
      <p:sp>
        <p:nvSpPr>
          <p:cNvPr id="19" name="矩形 18"/>
          <p:cNvSpPr/>
          <p:nvPr/>
        </p:nvSpPr>
        <p:spPr>
          <a:xfrm>
            <a:off x="8440300" y="6034406"/>
            <a:ext cx="1262722" cy="5398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Why?</a:t>
            </a:r>
            <a:endParaRPr lang="zh-TW" altLang="en-US" sz="2800" dirty="0"/>
          </a:p>
        </p:txBody>
      </p:sp>
      <p:sp>
        <p:nvSpPr>
          <p:cNvPr id="20" name="矩形 19"/>
          <p:cNvSpPr/>
          <p:nvPr/>
        </p:nvSpPr>
        <p:spPr>
          <a:xfrm>
            <a:off x="2112706" y="2211693"/>
            <a:ext cx="2083228"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Smaller Learning Rate</a:t>
            </a:r>
            <a:endParaRPr lang="zh-TW" altLang="en-US" sz="2400" dirty="0"/>
          </a:p>
        </p:txBody>
      </p:sp>
      <p:cxnSp>
        <p:nvCxnSpPr>
          <p:cNvPr id="21" name="直線單箭頭接點 20"/>
          <p:cNvCxnSpPr/>
          <p:nvPr/>
        </p:nvCxnSpPr>
        <p:spPr>
          <a:xfrm rot="5400000" flipH="1">
            <a:off x="3548216" y="2017958"/>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112706" y="1017834"/>
            <a:ext cx="2083228"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Larger derivatives</a:t>
            </a:r>
            <a:endParaRPr lang="zh-TW" altLang="en-US" sz="2400" dirty="0"/>
          </a:p>
        </p:txBody>
      </p:sp>
    </p:spTree>
    <p:extLst>
      <p:ext uri="{BB962C8B-B14F-4D97-AF65-F5344CB8AC3E}">
        <p14:creationId xmlns:p14="http://schemas.microsoft.com/office/powerpoint/2010/main" val="242435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0" grpId="0" animBg="1"/>
      <p:bldP spid="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81679" y="1811111"/>
            <a:ext cx="1563007" cy="4710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Not the whole story ……</a:t>
            </a:r>
            <a:endParaRPr lang="zh-TW" altLang="en-US" dirty="0"/>
          </a:p>
        </p:txBody>
      </p:sp>
      <p:sp>
        <p:nvSpPr>
          <p:cNvPr id="3" name="內容版面配置區 2"/>
          <p:cNvSpPr>
            <a:spLocks noGrp="1"/>
          </p:cNvSpPr>
          <p:nvPr>
            <p:ph idx="1"/>
          </p:nvPr>
        </p:nvSpPr>
        <p:spPr/>
        <p:txBody>
          <a:bodyPr>
            <a:normAutofit/>
          </a:bodyPr>
          <a:lstStyle/>
          <a:p>
            <a:r>
              <a:rPr lang="en-US" altLang="zh-TW" dirty="0" err="1" smtClean="0"/>
              <a:t>Adagrad</a:t>
            </a:r>
            <a:r>
              <a:rPr lang="en-US" altLang="zh-TW" dirty="0"/>
              <a:t> </a:t>
            </a:r>
            <a:r>
              <a:rPr lang="en-US" altLang="zh-TW" sz="1800" dirty="0">
                <a:solidFill>
                  <a:srgbClr val="0000FF"/>
                </a:solidFill>
              </a:rPr>
              <a:t>[John </a:t>
            </a:r>
            <a:r>
              <a:rPr lang="en-US" altLang="zh-TW" sz="1800" dirty="0" err="1">
                <a:solidFill>
                  <a:srgbClr val="0000FF"/>
                </a:solidFill>
              </a:rPr>
              <a:t>Duchi</a:t>
            </a:r>
            <a:r>
              <a:rPr lang="en-US" altLang="zh-TW" sz="1800" dirty="0">
                <a:solidFill>
                  <a:srgbClr val="0000FF"/>
                </a:solidFill>
              </a:rPr>
              <a:t>, JMLR’11]</a:t>
            </a:r>
          </a:p>
          <a:p>
            <a:r>
              <a:rPr lang="en-US" altLang="zh-TW" dirty="0" err="1" smtClean="0"/>
              <a:t>RMSprop</a:t>
            </a:r>
            <a:endParaRPr lang="en-US" altLang="zh-TW" dirty="0" smtClean="0"/>
          </a:p>
          <a:p>
            <a:pPr lvl="1"/>
            <a:r>
              <a:rPr lang="en-US" altLang="zh-TW" sz="1800" dirty="0">
                <a:solidFill>
                  <a:srgbClr val="0000FF"/>
                </a:solidFill>
              </a:rPr>
              <a:t>https://www.youtube.com/watch?v=O3sxAc4hxZU</a:t>
            </a:r>
          </a:p>
          <a:p>
            <a:r>
              <a:rPr lang="en-US" altLang="zh-TW" dirty="0" err="1" smtClean="0"/>
              <a:t>Adadelta</a:t>
            </a:r>
            <a:r>
              <a:rPr lang="en-US" altLang="zh-TW" dirty="0"/>
              <a:t> </a:t>
            </a:r>
            <a:r>
              <a:rPr lang="en-US" altLang="zh-TW" sz="1800" dirty="0">
                <a:solidFill>
                  <a:srgbClr val="0000FF"/>
                </a:solidFill>
              </a:rPr>
              <a:t>[Matthew D. </a:t>
            </a:r>
            <a:r>
              <a:rPr lang="en-US" altLang="zh-TW" sz="1800" dirty="0" err="1">
                <a:solidFill>
                  <a:srgbClr val="0000FF"/>
                </a:solidFill>
              </a:rPr>
              <a:t>Zeiler</a:t>
            </a:r>
            <a:r>
              <a:rPr lang="en-US" altLang="zh-TW" sz="1800" dirty="0">
                <a:solidFill>
                  <a:srgbClr val="0000FF"/>
                </a:solidFill>
              </a:rPr>
              <a:t>, arXiv’12]</a:t>
            </a:r>
          </a:p>
          <a:p>
            <a:r>
              <a:rPr lang="en-US" altLang="zh-TW" dirty="0"/>
              <a:t>Adam </a:t>
            </a:r>
            <a:r>
              <a:rPr lang="en-US" altLang="zh-TW" sz="1800" dirty="0">
                <a:solidFill>
                  <a:srgbClr val="0000FF"/>
                </a:solidFill>
              </a:rPr>
              <a:t>[</a:t>
            </a:r>
            <a:r>
              <a:rPr lang="en-US" altLang="zh-TW" sz="1800" dirty="0" err="1">
                <a:solidFill>
                  <a:srgbClr val="0000FF"/>
                </a:solidFill>
              </a:rPr>
              <a:t>Diederik</a:t>
            </a:r>
            <a:r>
              <a:rPr lang="en-US" altLang="zh-TW" sz="1800" dirty="0">
                <a:solidFill>
                  <a:srgbClr val="0000FF"/>
                </a:solidFill>
              </a:rPr>
              <a:t> P. </a:t>
            </a:r>
            <a:r>
              <a:rPr lang="en-US" altLang="zh-TW" sz="1800" dirty="0" err="1">
                <a:solidFill>
                  <a:srgbClr val="0000FF"/>
                </a:solidFill>
              </a:rPr>
              <a:t>Kingma</a:t>
            </a:r>
            <a:r>
              <a:rPr lang="en-US" altLang="zh-TW" sz="1800" dirty="0">
                <a:solidFill>
                  <a:srgbClr val="0000FF"/>
                </a:solidFill>
              </a:rPr>
              <a:t>, ICLR’15]</a:t>
            </a:r>
          </a:p>
          <a:p>
            <a:r>
              <a:rPr lang="en-US" altLang="zh-TW" dirty="0" err="1" smtClean="0"/>
              <a:t>AdaSecant</a:t>
            </a:r>
            <a:r>
              <a:rPr lang="en-US" altLang="zh-TW" dirty="0"/>
              <a:t> </a:t>
            </a:r>
            <a:r>
              <a:rPr lang="en-US" altLang="zh-TW" sz="1800" dirty="0">
                <a:solidFill>
                  <a:srgbClr val="0000FF"/>
                </a:solidFill>
              </a:rPr>
              <a:t>[Caglar Gulcehre, arXiv’14]</a:t>
            </a:r>
          </a:p>
          <a:p>
            <a:r>
              <a:rPr lang="en-US" altLang="zh-TW" dirty="0" smtClean="0"/>
              <a:t>“No more pesky learning rates</a:t>
            </a:r>
            <a:r>
              <a:rPr lang="en-US" altLang="zh-TW" dirty="0"/>
              <a:t>” </a:t>
            </a:r>
            <a:r>
              <a:rPr lang="en-US" altLang="zh-TW" sz="1800" dirty="0">
                <a:solidFill>
                  <a:srgbClr val="0000FF"/>
                </a:solidFill>
              </a:rPr>
              <a:t>[Tom Schaul, arXiv’12]</a:t>
            </a:r>
          </a:p>
          <a:p>
            <a:endParaRPr lang="en-US" altLang="zh-TW" dirty="0" smtClean="0"/>
          </a:p>
        </p:txBody>
      </p:sp>
    </p:spTree>
    <p:extLst>
      <p:ext uri="{BB962C8B-B14F-4D97-AF65-F5344CB8AC3E}">
        <p14:creationId xmlns:p14="http://schemas.microsoft.com/office/powerpoint/2010/main" val="3732343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25" y="0"/>
            <a:ext cx="11732654" cy="1325563"/>
          </a:xfrm>
        </p:spPr>
        <p:txBody>
          <a:bodyPr/>
          <a:lstStyle/>
          <a:p>
            <a:r>
              <a:rPr lang="en-US" dirty="0" smtClean="0">
                <a:solidFill>
                  <a:srgbClr val="FF0000"/>
                </a:solidFill>
              </a:rPr>
              <a:t>CNN: Local Receptive Field</a:t>
            </a:r>
            <a:endParaRPr lang="en-US" dirty="0">
              <a:solidFill>
                <a:srgbClr val="FF0000"/>
              </a:solidFill>
            </a:endParaRPr>
          </a:p>
        </p:txBody>
      </p:sp>
      <p:sp>
        <p:nvSpPr>
          <p:cNvPr id="3" name="Content Placeholder 2"/>
          <p:cNvSpPr>
            <a:spLocks noGrp="1"/>
          </p:cNvSpPr>
          <p:nvPr>
            <p:ph idx="1"/>
          </p:nvPr>
        </p:nvSpPr>
        <p:spPr>
          <a:xfrm>
            <a:off x="270456" y="1149774"/>
            <a:ext cx="11118760" cy="5572998"/>
          </a:xfrm>
        </p:spPr>
        <p:txBody>
          <a:bodyPr>
            <a:normAutofit/>
          </a:bodyPr>
          <a:lstStyle/>
          <a:p>
            <a:pPr algn="just"/>
            <a:r>
              <a:rPr lang="en-US" dirty="0"/>
              <a:t>As per usual, we'll connect the input pixels to a layer of hidden neurons. But we won't connect every input pixel to every hidden neuron. Instead, we only make connections in small, localized regions of the input image</a:t>
            </a:r>
            <a:r>
              <a:rPr lang="en-US" dirty="0" smtClean="0"/>
              <a:t>.</a:t>
            </a:r>
          </a:p>
          <a:p>
            <a:pPr algn="just"/>
            <a:r>
              <a:rPr lang="en-US" dirty="0"/>
              <a:t>To be more precise, each neuron in the first hidden layer will be connected to a small region of the input neurons, say, for example, </a:t>
            </a:r>
            <a:r>
              <a:rPr lang="en-US" dirty="0" smtClean="0"/>
              <a:t>a 5X5 region </a:t>
            </a:r>
            <a:r>
              <a:rPr lang="en-US" dirty="0"/>
              <a:t>corresponding </a:t>
            </a:r>
            <a:r>
              <a:rPr lang="en-US" dirty="0" smtClean="0"/>
              <a:t>to 25 pixels, </a:t>
            </a:r>
            <a:r>
              <a:rPr lang="en-US" dirty="0"/>
              <a:t>So, for a particular hidden neuron, we might have connections that look like this</a:t>
            </a:r>
            <a:r>
              <a:rPr lang="en-US" dirty="0" smtClean="0"/>
              <a:t>:</a:t>
            </a:r>
          </a:p>
          <a:p>
            <a:endParaRPr lang="en-US" dirty="0" smtClean="0"/>
          </a:p>
          <a:p>
            <a:endParaRPr lang="en-US" dirty="0" smtClean="0"/>
          </a:p>
        </p:txBody>
      </p:sp>
      <p:pic>
        <p:nvPicPr>
          <p:cNvPr id="9" name="Picture 8"/>
          <p:cNvPicPr>
            <a:picLocks noChangeAspect="1"/>
          </p:cNvPicPr>
          <p:nvPr/>
        </p:nvPicPr>
        <p:blipFill>
          <a:blip r:embed="rId2"/>
          <a:stretch>
            <a:fillRect/>
          </a:stretch>
        </p:blipFill>
        <p:spPr>
          <a:xfrm>
            <a:off x="4286516" y="3936273"/>
            <a:ext cx="3752850" cy="2524125"/>
          </a:xfrm>
          <a:prstGeom prst="rect">
            <a:avLst/>
          </a:prstGeom>
        </p:spPr>
      </p:pic>
    </p:spTree>
    <p:extLst>
      <p:ext uri="{BB962C8B-B14F-4D97-AF65-F5344CB8AC3E}">
        <p14:creationId xmlns:p14="http://schemas.microsoft.com/office/powerpoint/2010/main" val="3371757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674" y="-154546"/>
            <a:ext cx="11461123" cy="1325563"/>
          </a:xfrm>
        </p:spPr>
        <p:txBody>
          <a:bodyPr/>
          <a:lstStyle/>
          <a:p>
            <a:r>
              <a:rPr lang="en-US" dirty="0">
                <a:solidFill>
                  <a:srgbClr val="FF0000"/>
                </a:solidFill>
              </a:rPr>
              <a:t>CNN: Local Receptive </a:t>
            </a:r>
            <a:r>
              <a:rPr lang="en-US" dirty="0" smtClean="0">
                <a:solidFill>
                  <a:srgbClr val="FF0000"/>
                </a:solidFill>
              </a:rPr>
              <a:t>Field (Cont..)</a:t>
            </a:r>
            <a:endParaRPr lang="en-US" dirty="0">
              <a:solidFill>
                <a:srgbClr val="FF0000"/>
              </a:solidFill>
            </a:endParaRPr>
          </a:p>
        </p:txBody>
      </p:sp>
      <p:sp>
        <p:nvSpPr>
          <p:cNvPr id="5" name="Content Placeholder 4"/>
          <p:cNvSpPr>
            <a:spLocks noGrp="1"/>
          </p:cNvSpPr>
          <p:nvPr>
            <p:ph idx="1"/>
          </p:nvPr>
        </p:nvSpPr>
        <p:spPr>
          <a:xfrm>
            <a:off x="683653" y="745900"/>
            <a:ext cx="10515600" cy="6112100"/>
          </a:xfrm>
        </p:spPr>
        <p:txBody>
          <a:bodyPr>
            <a:normAutofit/>
          </a:bodyPr>
          <a:lstStyle/>
          <a:p>
            <a:pPr algn="just"/>
            <a:r>
              <a:rPr lang="en-US" sz="2400" dirty="0"/>
              <a:t>That region in the input image is called the </a:t>
            </a:r>
            <a:r>
              <a:rPr lang="en-US" sz="2400" i="1" dirty="0"/>
              <a:t>local receptive field</a:t>
            </a:r>
            <a:r>
              <a:rPr lang="en-US" sz="2400" dirty="0"/>
              <a:t> for the hidden neuron</a:t>
            </a:r>
            <a:r>
              <a:rPr lang="en-US" sz="2400" dirty="0" smtClean="0"/>
              <a:t>.</a:t>
            </a:r>
          </a:p>
          <a:p>
            <a:pPr algn="just"/>
            <a:r>
              <a:rPr lang="en-US" sz="2400" dirty="0" smtClean="0"/>
              <a:t> </a:t>
            </a:r>
            <a:r>
              <a:rPr lang="en-US" sz="2400" dirty="0"/>
              <a:t>It's a little window on the input pixels. Each connection learns a weight. And the hidden neuron learns an overall bias as well. You can think of that particular hidden neuron as learning to analyze its particular local receptive field</a:t>
            </a:r>
            <a:r>
              <a:rPr lang="en-US" sz="2400" dirty="0" smtClean="0"/>
              <a:t>.</a:t>
            </a:r>
            <a:endParaRPr lang="en-US" sz="2400" dirty="0"/>
          </a:p>
          <a:p>
            <a:pPr algn="just"/>
            <a:r>
              <a:rPr lang="en-US" sz="2400" dirty="0"/>
              <a:t>We then slide the local receptive field across the entire input image. For each local receptive field, there is a different hidden neuron in the first hidden layer. To illustrate this concretely, let's start with a local receptive field in the top-left corner</a:t>
            </a:r>
            <a:r>
              <a:rPr lang="en-US" sz="2400" dirty="0" smtClean="0"/>
              <a:t>:</a:t>
            </a:r>
          </a:p>
          <a:p>
            <a:pPr algn="just"/>
            <a:r>
              <a:rPr lang="en-US" sz="2400" dirty="0"/>
              <a:t>Then we slide the local receptive field over by one pixel to the right (i.e., by one neuron), to connect to a second hidden neuron:</a:t>
            </a:r>
            <a:endParaRPr lang="en-US" sz="2400" dirty="0" smtClean="0"/>
          </a:p>
          <a:p>
            <a:endParaRPr lang="en-US" dirty="0" smtClean="0"/>
          </a:p>
        </p:txBody>
      </p:sp>
      <p:pic>
        <p:nvPicPr>
          <p:cNvPr id="3" name="Picture 2"/>
          <p:cNvPicPr>
            <a:picLocks noChangeAspect="1"/>
          </p:cNvPicPr>
          <p:nvPr/>
        </p:nvPicPr>
        <p:blipFill>
          <a:blip r:embed="rId2"/>
          <a:stretch>
            <a:fillRect/>
          </a:stretch>
        </p:blipFill>
        <p:spPr>
          <a:xfrm>
            <a:off x="921007" y="4738754"/>
            <a:ext cx="5095875" cy="2009775"/>
          </a:xfrm>
          <a:prstGeom prst="rect">
            <a:avLst/>
          </a:prstGeom>
        </p:spPr>
      </p:pic>
      <p:pic>
        <p:nvPicPr>
          <p:cNvPr id="4" name="Picture 3"/>
          <p:cNvPicPr>
            <a:picLocks noChangeAspect="1"/>
          </p:cNvPicPr>
          <p:nvPr/>
        </p:nvPicPr>
        <p:blipFill>
          <a:blip r:embed="rId3"/>
          <a:stretch>
            <a:fillRect/>
          </a:stretch>
        </p:blipFill>
        <p:spPr>
          <a:xfrm>
            <a:off x="6254236" y="4738753"/>
            <a:ext cx="5210175" cy="1893867"/>
          </a:xfrm>
          <a:prstGeom prst="rect">
            <a:avLst/>
          </a:prstGeom>
        </p:spPr>
      </p:pic>
    </p:spTree>
    <p:extLst>
      <p:ext uri="{BB962C8B-B14F-4D97-AF65-F5344CB8AC3E}">
        <p14:creationId xmlns:p14="http://schemas.microsoft.com/office/powerpoint/2010/main" val="3744935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99" y="1"/>
            <a:ext cx="11835684" cy="1094704"/>
          </a:xfrm>
        </p:spPr>
        <p:txBody>
          <a:bodyPr/>
          <a:lstStyle/>
          <a:p>
            <a:r>
              <a:rPr lang="en-US" dirty="0">
                <a:solidFill>
                  <a:srgbClr val="FF0000"/>
                </a:solidFill>
              </a:rPr>
              <a:t>CNN: Local Receptive Field (Cont..)</a:t>
            </a:r>
            <a:endParaRPr lang="en-US" dirty="0"/>
          </a:p>
        </p:txBody>
      </p:sp>
      <p:sp>
        <p:nvSpPr>
          <p:cNvPr id="3" name="Content Placeholder 2"/>
          <p:cNvSpPr>
            <a:spLocks noGrp="1"/>
          </p:cNvSpPr>
          <p:nvPr>
            <p:ph idx="1"/>
          </p:nvPr>
        </p:nvSpPr>
        <p:spPr>
          <a:xfrm>
            <a:off x="413198" y="977832"/>
            <a:ext cx="10515600" cy="5448725"/>
          </a:xfrm>
        </p:spPr>
        <p:txBody>
          <a:bodyPr>
            <a:normAutofit/>
          </a:bodyPr>
          <a:lstStyle/>
          <a:p>
            <a:pPr lvl="0" algn="just"/>
            <a:r>
              <a:rPr lang="en-US" sz="2400" dirty="0">
                <a:solidFill>
                  <a:srgbClr val="333333"/>
                </a:solidFill>
              </a:rPr>
              <a:t>And so on, building up the first hidden layer. Note that if we have a </a:t>
            </a:r>
            <a:r>
              <a:rPr lang="en-US" sz="2400" dirty="0" smtClean="0">
                <a:solidFill>
                  <a:srgbClr val="2A2A2A"/>
                </a:solidFill>
              </a:rPr>
              <a:t>28×28 </a:t>
            </a:r>
            <a:r>
              <a:rPr lang="en-US" sz="2400" dirty="0" smtClean="0">
                <a:solidFill>
                  <a:srgbClr val="333333"/>
                </a:solidFill>
              </a:rPr>
              <a:t>input </a:t>
            </a:r>
            <a:r>
              <a:rPr lang="en-US" sz="2400" dirty="0">
                <a:solidFill>
                  <a:srgbClr val="333333"/>
                </a:solidFill>
              </a:rPr>
              <a:t>image, and </a:t>
            </a:r>
            <a:r>
              <a:rPr lang="en-US" sz="2400" dirty="0" smtClean="0">
                <a:solidFill>
                  <a:srgbClr val="2A2A2A"/>
                </a:solidFill>
              </a:rPr>
              <a:t>5×5</a:t>
            </a:r>
            <a:r>
              <a:rPr lang="en-US" sz="2400" dirty="0">
                <a:solidFill>
                  <a:srgbClr val="333333"/>
                </a:solidFill>
              </a:rPr>
              <a:t> local receptive fields, then there will be </a:t>
            </a:r>
            <a:r>
              <a:rPr lang="en-US" sz="2400" dirty="0" smtClean="0">
                <a:solidFill>
                  <a:srgbClr val="2A2A2A"/>
                </a:solidFill>
              </a:rPr>
              <a:t>24×24</a:t>
            </a:r>
            <a:r>
              <a:rPr lang="en-US" sz="2400" dirty="0">
                <a:solidFill>
                  <a:srgbClr val="333333"/>
                </a:solidFill>
              </a:rPr>
              <a:t> neurons in the hidden layer. </a:t>
            </a:r>
            <a:endParaRPr lang="en-US" sz="2400" dirty="0" smtClean="0">
              <a:solidFill>
                <a:srgbClr val="333333"/>
              </a:solidFill>
            </a:endParaRPr>
          </a:p>
          <a:p>
            <a:pPr lvl="0" algn="just"/>
            <a:r>
              <a:rPr lang="en-US" sz="2400" dirty="0" smtClean="0">
                <a:solidFill>
                  <a:srgbClr val="333333"/>
                </a:solidFill>
              </a:rPr>
              <a:t>This </a:t>
            </a:r>
            <a:r>
              <a:rPr lang="en-US" sz="2400" dirty="0">
                <a:solidFill>
                  <a:srgbClr val="333333"/>
                </a:solidFill>
              </a:rPr>
              <a:t>is because we can only move the local receptive field </a:t>
            </a:r>
            <a:r>
              <a:rPr lang="en-US" sz="2400" dirty="0" smtClean="0">
                <a:solidFill>
                  <a:srgbClr val="2A2A2A"/>
                </a:solidFill>
              </a:rPr>
              <a:t>23</a:t>
            </a:r>
            <a:r>
              <a:rPr lang="en-US" sz="2400" dirty="0">
                <a:solidFill>
                  <a:srgbClr val="333333"/>
                </a:solidFill>
              </a:rPr>
              <a:t> neurons across (or </a:t>
            </a:r>
            <a:r>
              <a:rPr lang="en-US" sz="2400" dirty="0" smtClean="0">
                <a:solidFill>
                  <a:srgbClr val="2A2A2A"/>
                </a:solidFill>
              </a:rPr>
              <a:t>23 </a:t>
            </a:r>
            <a:r>
              <a:rPr lang="en-US" sz="2400" dirty="0" smtClean="0">
                <a:solidFill>
                  <a:srgbClr val="333333"/>
                </a:solidFill>
              </a:rPr>
              <a:t>neurons </a:t>
            </a:r>
            <a:r>
              <a:rPr lang="en-US" sz="2400" dirty="0">
                <a:solidFill>
                  <a:srgbClr val="333333"/>
                </a:solidFill>
              </a:rPr>
              <a:t>down), before colliding with the right-hand side (or bottom) of the input image.</a:t>
            </a:r>
            <a:r>
              <a:rPr lang="en-US" sz="2400" dirty="0"/>
              <a:t> </a:t>
            </a:r>
            <a:endParaRPr lang="en-US" sz="2400" dirty="0" smtClean="0"/>
          </a:p>
          <a:p>
            <a:pPr algn="just"/>
            <a:r>
              <a:rPr lang="en-US" sz="2400" dirty="0" smtClean="0">
                <a:solidFill>
                  <a:srgbClr val="333333"/>
                </a:solidFill>
              </a:rPr>
              <a:t>We have </a:t>
            </a:r>
            <a:r>
              <a:rPr lang="en-US" sz="2400" dirty="0">
                <a:solidFill>
                  <a:srgbClr val="333333"/>
                </a:solidFill>
              </a:rPr>
              <a:t>shown the local receptive field being moved by one pixel at a time. In fact, sometimes a different </a:t>
            </a:r>
            <a:r>
              <a:rPr lang="en-US" sz="2400" b="1" i="1" dirty="0">
                <a:solidFill>
                  <a:srgbClr val="333333"/>
                </a:solidFill>
              </a:rPr>
              <a:t>stride length</a:t>
            </a:r>
            <a:r>
              <a:rPr lang="en-US" sz="2400" b="1" dirty="0">
                <a:solidFill>
                  <a:srgbClr val="333333"/>
                </a:solidFill>
              </a:rPr>
              <a:t> </a:t>
            </a:r>
            <a:r>
              <a:rPr lang="en-US" sz="2400" dirty="0">
                <a:solidFill>
                  <a:srgbClr val="333333"/>
                </a:solidFill>
              </a:rPr>
              <a:t>is used. </a:t>
            </a:r>
            <a:endParaRPr lang="en-US" sz="2400" dirty="0" smtClean="0">
              <a:solidFill>
                <a:srgbClr val="333333"/>
              </a:solidFill>
            </a:endParaRPr>
          </a:p>
          <a:p>
            <a:pPr algn="just"/>
            <a:r>
              <a:rPr lang="en-US" sz="2400" dirty="0" smtClean="0">
                <a:solidFill>
                  <a:srgbClr val="333333"/>
                </a:solidFill>
              </a:rPr>
              <a:t>For </a:t>
            </a:r>
            <a:r>
              <a:rPr lang="en-US" sz="2400" dirty="0">
                <a:solidFill>
                  <a:srgbClr val="333333"/>
                </a:solidFill>
              </a:rPr>
              <a:t>instance, we might move the local receptive field </a:t>
            </a:r>
            <a:r>
              <a:rPr lang="en-US" sz="2400" dirty="0">
                <a:solidFill>
                  <a:srgbClr val="2A2A2A"/>
                </a:solidFill>
              </a:rPr>
              <a:t>22</a:t>
            </a:r>
            <a:r>
              <a:rPr lang="en-US" sz="2400" dirty="0">
                <a:solidFill>
                  <a:srgbClr val="333333"/>
                </a:solidFill>
              </a:rPr>
              <a:t> pixels to the right (or down), in which case we'd say a stride length of </a:t>
            </a:r>
            <a:r>
              <a:rPr lang="en-US" sz="2400" dirty="0">
                <a:solidFill>
                  <a:srgbClr val="2A2A2A"/>
                </a:solidFill>
              </a:rPr>
              <a:t>22</a:t>
            </a:r>
            <a:r>
              <a:rPr lang="en-US" sz="2400" dirty="0">
                <a:solidFill>
                  <a:srgbClr val="333333"/>
                </a:solidFill>
              </a:rPr>
              <a:t> is used. </a:t>
            </a:r>
            <a:r>
              <a:rPr lang="en-US" sz="2400" dirty="0"/>
              <a:t> </a:t>
            </a:r>
          </a:p>
          <a:p>
            <a:pPr lvl="0"/>
            <a:endParaRPr lang="en-US" sz="2400" dirty="0" smtClean="0"/>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3508692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4" y="0"/>
            <a:ext cx="10515600" cy="1325563"/>
          </a:xfrm>
        </p:spPr>
        <p:txBody>
          <a:bodyPr/>
          <a:lstStyle/>
          <a:p>
            <a:r>
              <a:rPr lang="en-US" dirty="0" smtClean="0">
                <a:solidFill>
                  <a:srgbClr val="FF0000"/>
                </a:solidFill>
              </a:rPr>
              <a:t>Shared Weights</a:t>
            </a:r>
            <a:endParaRPr lang="en-US" dirty="0">
              <a:solidFill>
                <a:srgbClr val="FF0000"/>
              </a:solidFill>
            </a:endParaRPr>
          </a:p>
        </p:txBody>
      </p:sp>
      <p:sp>
        <p:nvSpPr>
          <p:cNvPr id="3" name="Content Placeholder 2"/>
          <p:cNvSpPr>
            <a:spLocks noGrp="1"/>
          </p:cNvSpPr>
          <p:nvPr>
            <p:ph idx="1"/>
          </p:nvPr>
        </p:nvSpPr>
        <p:spPr>
          <a:xfrm>
            <a:off x="838200" y="1081824"/>
            <a:ext cx="10515600" cy="5409127"/>
          </a:xfrm>
        </p:spPr>
        <p:txBody>
          <a:bodyPr/>
          <a:lstStyle/>
          <a:p>
            <a:pPr lvl="0"/>
            <a:r>
              <a:rPr lang="en-US" dirty="0">
                <a:solidFill>
                  <a:srgbClr val="333333"/>
                </a:solidFill>
              </a:rPr>
              <a:t>I've said that each hidden neuron has a bias and </a:t>
            </a:r>
            <a:r>
              <a:rPr lang="en-US" dirty="0" smtClean="0">
                <a:solidFill>
                  <a:srgbClr val="2A2A2A"/>
                </a:solidFill>
              </a:rPr>
              <a:t>5×5</a:t>
            </a:r>
            <a:r>
              <a:rPr lang="en-US" dirty="0">
                <a:solidFill>
                  <a:srgbClr val="333333"/>
                </a:solidFill>
              </a:rPr>
              <a:t> weights connected to its local receptive field. </a:t>
            </a:r>
            <a:endParaRPr lang="en-US" dirty="0" smtClean="0">
              <a:solidFill>
                <a:srgbClr val="333333"/>
              </a:solidFill>
            </a:endParaRPr>
          </a:p>
          <a:p>
            <a:pPr lvl="0"/>
            <a:r>
              <a:rPr lang="en-US" dirty="0" smtClean="0">
                <a:solidFill>
                  <a:srgbClr val="333333"/>
                </a:solidFill>
              </a:rPr>
              <a:t>What </a:t>
            </a:r>
            <a:r>
              <a:rPr lang="en-US" dirty="0">
                <a:solidFill>
                  <a:srgbClr val="333333"/>
                </a:solidFill>
              </a:rPr>
              <a:t>I did not yet mention is that we're going to use the </a:t>
            </a:r>
            <a:r>
              <a:rPr lang="en-US" i="1" dirty="0" smtClean="0">
                <a:solidFill>
                  <a:srgbClr val="333333"/>
                </a:solidFill>
              </a:rPr>
              <a:t>same weights</a:t>
            </a:r>
            <a:r>
              <a:rPr lang="en-US" dirty="0" smtClean="0">
                <a:solidFill>
                  <a:srgbClr val="333333"/>
                </a:solidFill>
              </a:rPr>
              <a:t> </a:t>
            </a:r>
            <a:r>
              <a:rPr lang="en-US" dirty="0">
                <a:solidFill>
                  <a:srgbClr val="333333"/>
                </a:solidFill>
              </a:rPr>
              <a:t>and </a:t>
            </a:r>
            <a:r>
              <a:rPr lang="en-US" i="1" dirty="0">
                <a:solidFill>
                  <a:srgbClr val="333333"/>
                </a:solidFill>
              </a:rPr>
              <a:t>bias</a:t>
            </a:r>
            <a:r>
              <a:rPr lang="en-US" dirty="0">
                <a:solidFill>
                  <a:srgbClr val="333333"/>
                </a:solidFill>
              </a:rPr>
              <a:t> for each of the </a:t>
            </a:r>
            <a:r>
              <a:rPr lang="en-US" dirty="0" smtClean="0">
                <a:solidFill>
                  <a:srgbClr val="2A2A2A"/>
                </a:solidFill>
              </a:rPr>
              <a:t>24×24</a:t>
            </a:r>
            <a:r>
              <a:rPr lang="en-US" dirty="0">
                <a:solidFill>
                  <a:srgbClr val="333333"/>
                </a:solidFill>
              </a:rPr>
              <a:t> hidden neurons. In other words, for the </a:t>
            </a:r>
            <a:r>
              <a:rPr lang="en-US" dirty="0" err="1" smtClean="0">
                <a:solidFill>
                  <a:srgbClr val="2A2A2A"/>
                </a:solidFill>
              </a:rPr>
              <a:t>j,k</a:t>
            </a:r>
            <a:r>
              <a:rPr lang="en-US" dirty="0" smtClean="0">
                <a:solidFill>
                  <a:srgbClr val="2A2A2A"/>
                </a:solidFill>
              </a:rPr>
              <a:t> </a:t>
            </a:r>
            <a:r>
              <a:rPr lang="en-US" dirty="0" err="1" smtClean="0">
                <a:solidFill>
                  <a:srgbClr val="333333"/>
                </a:solidFill>
              </a:rPr>
              <a:t>th</a:t>
            </a:r>
            <a:r>
              <a:rPr lang="en-US" dirty="0" smtClean="0">
                <a:solidFill>
                  <a:srgbClr val="333333"/>
                </a:solidFill>
              </a:rPr>
              <a:t> </a:t>
            </a:r>
            <a:r>
              <a:rPr lang="en-US" dirty="0">
                <a:solidFill>
                  <a:srgbClr val="333333"/>
                </a:solidFill>
              </a:rPr>
              <a:t>hidden neuron, the output is:</a:t>
            </a:r>
            <a:r>
              <a:rPr lang="en-US" sz="1800" dirty="0"/>
              <a:t> </a:t>
            </a:r>
            <a:endParaRPr lang="en-US" sz="1800" dirty="0" smtClean="0"/>
          </a:p>
          <a:p>
            <a:pPr lvl="0"/>
            <a:endParaRPr lang="en-US" sz="1800" dirty="0" smtClean="0">
              <a:latin typeface="Arial" panose="020B0604020202020204" pitchFamily="34" charset="0"/>
            </a:endParaRPr>
          </a:p>
          <a:p>
            <a:pPr lvl="0"/>
            <a:endParaRPr lang="en-US" sz="1800" dirty="0">
              <a:latin typeface="Arial" panose="020B0604020202020204" pitchFamily="34" charset="0"/>
            </a:endParaRPr>
          </a:p>
          <a:p>
            <a:pPr lvl="0"/>
            <a:endParaRPr lang="en-US" sz="1800" dirty="0" smtClean="0">
              <a:latin typeface="Arial" panose="020B0604020202020204" pitchFamily="34" charset="0"/>
            </a:endParaRPr>
          </a:p>
          <a:p>
            <a:r>
              <a:rPr lang="en-US" dirty="0">
                <a:solidFill>
                  <a:srgbClr val="333333"/>
                </a:solidFill>
              </a:rPr>
              <a:t>Here, </a:t>
            </a:r>
            <a:r>
              <a:rPr lang="en-US" dirty="0" smtClean="0">
                <a:solidFill>
                  <a:srgbClr val="2A2A2A"/>
                </a:solidFill>
              </a:rPr>
              <a:t>σ</a:t>
            </a:r>
            <a:r>
              <a:rPr lang="en-US" dirty="0">
                <a:solidFill>
                  <a:srgbClr val="2A2A2A"/>
                </a:solidFill>
              </a:rPr>
              <a:t> </a:t>
            </a:r>
            <a:r>
              <a:rPr lang="en-US" dirty="0" smtClean="0">
                <a:solidFill>
                  <a:srgbClr val="333333"/>
                </a:solidFill>
              </a:rPr>
              <a:t>is </a:t>
            </a:r>
            <a:r>
              <a:rPr lang="en-US" dirty="0">
                <a:solidFill>
                  <a:srgbClr val="333333"/>
                </a:solidFill>
              </a:rPr>
              <a:t>the neural activation function - perhaps the </a:t>
            </a:r>
            <a:r>
              <a:rPr lang="en-US" dirty="0">
                <a:solidFill>
                  <a:srgbClr val="2A6EA6"/>
                </a:solidFill>
                <a:hlinkClick r:id="rId2"/>
              </a:rPr>
              <a:t>sigmoid function</a:t>
            </a:r>
            <a:r>
              <a:rPr lang="en-US" dirty="0">
                <a:solidFill>
                  <a:srgbClr val="333333"/>
                </a:solidFill>
              </a:rPr>
              <a:t> we used in earlier chapters. </a:t>
            </a:r>
            <a:r>
              <a:rPr lang="en-US" dirty="0">
                <a:solidFill>
                  <a:srgbClr val="2A2A2A"/>
                </a:solidFill>
              </a:rPr>
              <a:t>b</a:t>
            </a:r>
            <a:r>
              <a:rPr lang="en-US" dirty="0" smtClean="0">
                <a:solidFill>
                  <a:srgbClr val="2A2A2A"/>
                </a:solidFill>
              </a:rPr>
              <a:t> </a:t>
            </a:r>
            <a:r>
              <a:rPr lang="en-US" dirty="0" smtClean="0">
                <a:solidFill>
                  <a:srgbClr val="333333"/>
                </a:solidFill>
              </a:rPr>
              <a:t>is </a:t>
            </a:r>
            <a:r>
              <a:rPr lang="en-US" dirty="0">
                <a:solidFill>
                  <a:srgbClr val="333333"/>
                </a:solidFill>
              </a:rPr>
              <a:t>the shared value for the bias. </a:t>
            </a:r>
            <a:r>
              <a:rPr lang="en-US" dirty="0" smtClean="0">
                <a:solidFill>
                  <a:srgbClr val="2A2A2A"/>
                </a:solidFill>
              </a:rPr>
              <a:t>W </a:t>
            </a:r>
            <a:r>
              <a:rPr lang="en-US" baseline="-25000" dirty="0" err="1" smtClean="0">
                <a:solidFill>
                  <a:srgbClr val="2A2A2A"/>
                </a:solidFill>
              </a:rPr>
              <a:t>l,m</a:t>
            </a:r>
            <a:r>
              <a:rPr lang="en-US" dirty="0">
                <a:solidFill>
                  <a:srgbClr val="333333"/>
                </a:solidFill>
              </a:rPr>
              <a:t> is a </a:t>
            </a:r>
            <a:r>
              <a:rPr lang="en-US" dirty="0" smtClean="0">
                <a:solidFill>
                  <a:srgbClr val="2A2A2A"/>
                </a:solidFill>
              </a:rPr>
              <a:t>5×5</a:t>
            </a:r>
            <a:r>
              <a:rPr lang="en-US" dirty="0">
                <a:solidFill>
                  <a:srgbClr val="333333"/>
                </a:solidFill>
              </a:rPr>
              <a:t> array of shared weights. And, finally, we use </a:t>
            </a:r>
            <a:r>
              <a:rPr lang="en-US" dirty="0" err="1" smtClean="0">
                <a:solidFill>
                  <a:srgbClr val="2A2A2A"/>
                </a:solidFill>
              </a:rPr>
              <a:t>a</a:t>
            </a:r>
            <a:r>
              <a:rPr lang="en-US" baseline="-25000" dirty="0" err="1" smtClean="0">
                <a:solidFill>
                  <a:srgbClr val="2A2A2A"/>
                </a:solidFill>
              </a:rPr>
              <a:t>x,y</a:t>
            </a:r>
            <a:r>
              <a:rPr lang="en-US" dirty="0" err="1" smtClean="0">
                <a:solidFill>
                  <a:srgbClr val="333333"/>
                </a:solidFill>
              </a:rPr>
              <a:t>to</a:t>
            </a:r>
            <a:r>
              <a:rPr lang="en-US" dirty="0" smtClean="0">
                <a:solidFill>
                  <a:srgbClr val="333333"/>
                </a:solidFill>
              </a:rPr>
              <a:t> </a:t>
            </a:r>
            <a:r>
              <a:rPr lang="en-US" dirty="0">
                <a:solidFill>
                  <a:srgbClr val="333333"/>
                </a:solidFill>
              </a:rPr>
              <a:t>denote the input activation at position </a:t>
            </a:r>
            <a:r>
              <a:rPr lang="en-US" dirty="0" err="1" smtClean="0">
                <a:solidFill>
                  <a:srgbClr val="2A2A2A"/>
                </a:solidFill>
              </a:rPr>
              <a:t>x,y</a:t>
            </a:r>
            <a:r>
              <a:rPr lang="en-US" dirty="0" smtClean="0">
                <a:solidFill>
                  <a:srgbClr val="333333"/>
                </a:solidFill>
              </a:rPr>
              <a:t>.</a:t>
            </a:r>
            <a:r>
              <a:rPr lang="en-US" dirty="0" smtClean="0"/>
              <a:t> </a:t>
            </a:r>
            <a:endParaRPr lang="en-US" dirty="0"/>
          </a:p>
          <a:p>
            <a:pPr lvl="0"/>
            <a:endParaRPr lang="en-US" dirty="0">
              <a:latin typeface="Georgia" panose="02040502050405020303" pitchFamily="18" charset="0"/>
            </a:endParaRPr>
          </a:p>
          <a:p>
            <a:pPr lvl="0"/>
            <a:endParaRPr lang="en-US" dirty="0" smtClean="0">
              <a:latin typeface="Arial" panose="020B0604020202020204" pitchFamily="34" charset="0"/>
            </a:endParaRPr>
          </a:p>
          <a:p>
            <a:pPr lvl="0"/>
            <a:endParaRPr lang="en-US" sz="3200" dirty="0">
              <a:latin typeface="Arial" panose="020B0604020202020204" pitchFamily="34" charset="0"/>
            </a:endParaRPr>
          </a:p>
          <a:p>
            <a:endParaRPr lang="en-US" dirty="0"/>
          </a:p>
        </p:txBody>
      </p:sp>
      <p:pic>
        <p:nvPicPr>
          <p:cNvPr id="4" name="Picture 3"/>
          <p:cNvPicPr>
            <a:picLocks noChangeAspect="1"/>
          </p:cNvPicPr>
          <p:nvPr/>
        </p:nvPicPr>
        <p:blipFill>
          <a:blip r:embed="rId3"/>
          <a:stretch>
            <a:fillRect/>
          </a:stretch>
        </p:blipFill>
        <p:spPr>
          <a:xfrm>
            <a:off x="3880834" y="3217957"/>
            <a:ext cx="3322749" cy="1161279"/>
          </a:xfrm>
          <a:prstGeom prst="rect">
            <a:avLst/>
          </a:prstGeom>
        </p:spPr>
      </p:pic>
    </p:spTree>
    <p:extLst>
      <p:ext uri="{BB962C8B-B14F-4D97-AF65-F5344CB8AC3E}">
        <p14:creationId xmlns:p14="http://schemas.microsoft.com/office/powerpoint/2010/main" val="517923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04" y="0"/>
            <a:ext cx="10515600" cy="1325563"/>
          </a:xfrm>
        </p:spPr>
        <p:txBody>
          <a:bodyPr/>
          <a:lstStyle/>
          <a:p>
            <a:r>
              <a:rPr lang="en-US" dirty="0">
                <a:solidFill>
                  <a:srgbClr val="FF0000"/>
                </a:solidFill>
              </a:rPr>
              <a:t>Shared </a:t>
            </a:r>
            <a:r>
              <a:rPr lang="en-US" dirty="0" smtClean="0">
                <a:solidFill>
                  <a:srgbClr val="FF0000"/>
                </a:solidFill>
              </a:rPr>
              <a:t>Weights (Cont..)</a:t>
            </a:r>
            <a:endParaRPr lang="en-US" dirty="0"/>
          </a:p>
        </p:txBody>
      </p:sp>
      <p:sp>
        <p:nvSpPr>
          <p:cNvPr id="3" name="Content Placeholder 2"/>
          <p:cNvSpPr>
            <a:spLocks noGrp="1"/>
          </p:cNvSpPr>
          <p:nvPr>
            <p:ph idx="1"/>
          </p:nvPr>
        </p:nvSpPr>
        <p:spPr>
          <a:xfrm>
            <a:off x="0" y="1017431"/>
            <a:ext cx="12080383" cy="5666704"/>
          </a:xfrm>
        </p:spPr>
        <p:txBody>
          <a:bodyPr>
            <a:noAutofit/>
          </a:bodyPr>
          <a:lstStyle/>
          <a:p>
            <a:r>
              <a:rPr lang="en-US" dirty="0"/>
              <a:t>This means that all the neurons in the first hidden layer detect exactly the same </a:t>
            </a:r>
            <a:r>
              <a:rPr lang="en-US" dirty="0" smtClean="0"/>
              <a:t>feature. Informally</a:t>
            </a:r>
            <a:r>
              <a:rPr lang="en-US" dirty="0"/>
              <a:t>, think of the feature detected by a hidden neuron as the kind of input pattern that will cause the neuron to </a:t>
            </a:r>
            <a:r>
              <a:rPr lang="en-US" dirty="0" smtClean="0"/>
              <a:t>activate.</a:t>
            </a:r>
          </a:p>
          <a:p>
            <a:r>
              <a:rPr lang="en-US" dirty="0" smtClean="0"/>
              <a:t>it </a:t>
            </a:r>
            <a:r>
              <a:rPr lang="en-US" dirty="0"/>
              <a:t>might be an edge in the image, for instance, or maybe some other type of shape., just at different locations in the input image. </a:t>
            </a:r>
            <a:endParaRPr lang="en-US" dirty="0" smtClean="0"/>
          </a:p>
          <a:p>
            <a:r>
              <a:rPr lang="en-US" dirty="0"/>
              <a:t>T</a:t>
            </a:r>
            <a:r>
              <a:rPr lang="en-US" dirty="0" smtClean="0"/>
              <a:t>o </a:t>
            </a:r>
            <a:r>
              <a:rPr lang="en-US" dirty="0"/>
              <a:t>see why this makes sense, suppose the weights and bias are such that the hidden neuron can pick out, say, a vertical edge in a particular local receptive field. </a:t>
            </a:r>
            <a:endParaRPr lang="en-US" dirty="0" smtClean="0"/>
          </a:p>
          <a:p>
            <a:r>
              <a:rPr lang="en-US" dirty="0" smtClean="0"/>
              <a:t>That </a:t>
            </a:r>
            <a:r>
              <a:rPr lang="en-US" dirty="0"/>
              <a:t>ability is also likely to be useful at other places in the image. And so it is useful to apply the same feature detector everywhere in the image. </a:t>
            </a:r>
            <a:endParaRPr lang="en-US" dirty="0" smtClean="0"/>
          </a:p>
          <a:p>
            <a:r>
              <a:rPr lang="en-US" dirty="0" smtClean="0"/>
              <a:t>To </a:t>
            </a:r>
            <a:r>
              <a:rPr lang="en-US" dirty="0"/>
              <a:t>put it in slightly more abstract terms, convolutional networks are well adapted to the translation invariance of images: move a picture of a cat (say) a little ways, and it's still an image of a </a:t>
            </a:r>
            <a:r>
              <a:rPr lang="en-US" dirty="0" smtClean="0"/>
              <a:t>cat</a:t>
            </a:r>
            <a:endParaRPr lang="en-US" dirty="0"/>
          </a:p>
        </p:txBody>
      </p:sp>
    </p:spTree>
    <p:extLst>
      <p:ext uri="{BB962C8B-B14F-4D97-AF65-F5344CB8AC3E}">
        <p14:creationId xmlns:p14="http://schemas.microsoft.com/office/powerpoint/2010/main" val="3072965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1999</Words>
  <Application>Microsoft Office PowerPoint</Application>
  <PresentationFormat>Widescreen</PresentationFormat>
  <Paragraphs>457</Paragraphs>
  <Slides>47</Slides>
  <Notes>8</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60" baseType="lpstr">
      <vt:lpstr>Arial</vt:lpstr>
      <vt:lpstr>Calibri</vt:lpstr>
      <vt:lpstr>Calibri Light</vt:lpstr>
      <vt:lpstr>Cambria Math</vt:lpstr>
      <vt:lpstr>Georgia</vt:lpstr>
      <vt:lpstr>MathJax_Main</vt:lpstr>
      <vt:lpstr>MathJax_Math-italic</vt:lpstr>
      <vt:lpstr>新細明體</vt:lpstr>
      <vt:lpstr>times</vt:lpstr>
      <vt:lpstr>Wingdings</vt:lpstr>
      <vt:lpstr>Office Theme</vt:lpstr>
      <vt:lpstr>1_Office Theme</vt:lpstr>
      <vt:lpstr>方程式</vt:lpstr>
      <vt:lpstr>Deep Learning and Convolutional Neural Networks</vt:lpstr>
      <vt:lpstr>Fully Connected Back Propagation Neural Network </vt:lpstr>
      <vt:lpstr>Good, but some stories not yet revealed</vt:lpstr>
      <vt:lpstr>Basic Ideas of CNN</vt:lpstr>
      <vt:lpstr>CNN: Local Receptive Field</vt:lpstr>
      <vt:lpstr>CNN: Local Receptive Field (Cont..)</vt:lpstr>
      <vt:lpstr>CNN: Local Receptive Field (Cont..)</vt:lpstr>
      <vt:lpstr>Shared Weights</vt:lpstr>
      <vt:lpstr>Shared Weights (Cont..)</vt:lpstr>
      <vt:lpstr>Shared Weights (Cont..)</vt:lpstr>
      <vt:lpstr>Shared Weights (Cont..)</vt:lpstr>
      <vt:lpstr>Shared Weights (Cont..)</vt:lpstr>
      <vt:lpstr>Shared Weights (Cont..)</vt:lpstr>
      <vt:lpstr>Shared Weights (Cont..)</vt:lpstr>
      <vt:lpstr>Pooling Layers</vt:lpstr>
      <vt:lpstr>Pooling Layers (cont..)</vt:lpstr>
      <vt:lpstr>Pooling Layers (cont..)</vt:lpstr>
      <vt:lpstr>Pooling Layers (cont..)</vt:lpstr>
      <vt:lpstr>Putting All Together</vt:lpstr>
      <vt:lpstr>Dropout</vt:lpstr>
      <vt:lpstr>Dropout (cont..)</vt:lpstr>
      <vt:lpstr>Dropout (cont..)</vt:lpstr>
      <vt:lpstr>Dropout (cont..)</vt:lpstr>
      <vt:lpstr>Why Dropout?</vt:lpstr>
      <vt:lpstr>Why Dropout? (cont..)</vt:lpstr>
      <vt:lpstr>Using Ensemble of Networks</vt:lpstr>
      <vt:lpstr>Softmax in the output layer</vt:lpstr>
      <vt:lpstr>Softmax in the output layer (Cont..)</vt:lpstr>
      <vt:lpstr>Softmax in the output layer (Cont..)</vt:lpstr>
      <vt:lpstr>Softmax in the output layer (Cont..)</vt:lpstr>
      <vt:lpstr>Problems in Quadratic Cost Function</vt:lpstr>
      <vt:lpstr>Problems in Quadratic Cost Function (Cont..)</vt:lpstr>
      <vt:lpstr>Cross Entropy Cost Function</vt:lpstr>
      <vt:lpstr>Cross Entropy Cost Function (Cont..)</vt:lpstr>
      <vt:lpstr>Cross Entropy Cost Function (Cont..)</vt:lpstr>
      <vt:lpstr>Stochastic Gradient Descent and Mini Batch</vt:lpstr>
      <vt:lpstr>Stochastic Gradient Descent and Mini Batch (cont..)</vt:lpstr>
      <vt:lpstr>Mini-batch</vt:lpstr>
      <vt:lpstr>Besides local minima ……</vt:lpstr>
      <vt:lpstr>In physical world ……</vt:lpstr>
      <vt:lpstr>Momentum</vt:lpstr>
      <vt:lpstr>Learning Rate</vt:lpstr>
      <vt:lpstr>Learning Rate</vt:lpstr>
      <vt:lpstr>Adagrad</vt:lpstr>
      <vt:lpstr>Adagrad</vt:lpstr>
      <vt:lpstr>PowerPoint Presentation</vt:lpstr>
      <vt:lpstr>Not the whole story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63</cp:revision>
  <dcterms:created xsi:type="dcterms:W3CDTF">2018-02-08T06:17:34Z</dcterms:created>
  <dcterms:modified xsi:type="dcterms:W3CDTF">2018-08-08T07:39:50Z</dcterms:modified>
</cp:coreProperties>
</file>