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211" y="1010766"/>
            <a:ext cx="10390908" cy="2677648"/>
          </a:xfrm>
        </p:spPr>
        <p:txBody>
          <a:bodyPr/>
          <a:lstStyle/>
          <a:p>
            <a:r>
              <a:rPr lang="en-US" dirty="0" smtClean="0"/>
              <a:t>Classical Macroeconomics &amp; the Self Regulating Economy-2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9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16220"/>
            <a:ext cx="8761413" cy="1262456"/>
          </a:xfrm>
        </p:spPr>
        <p:txBody>
          <a:bodyPr/>
          <a:lstStyle/>
          <a:p>
            <a:r>
              <a:rPr lang="en-US" dirty="0" smtClean="0"/>
              <a:t>Business Cycle Macroeconomics &amp; Economic Growth Macroeconomics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Business Cycle Macroeconomics: </a:t>
            </a:r>
            <a:r>
              <a:rPr lang="en-US" dirty="0"/>
              <a:t>changes in the </a:t>
            </a:r>
            <a:r>
              <a:rPr lang="en-US" i="1" dirty="0"/>
              <a:t>AD </a:t>
            </a:r>
            <a:r>
              <a:rPr lang="en-US" dirty="0"/>
              <a:t>and </a:t>
            </a:r>
            <a:r>
              <a:rPr lang="en-US" i="1" dirty="0"/>
              <a:t>SRAS </a:t>
            </a:r>
            <a:r>
              <a:rPr lang="en-US" dirty="0"/>
              <a:t>curves around </a:t>
            </a:r>
            <a:r>
              <a:rPr lang="en-US" dirty="0" smtClean="0"/>
              <a:t>a </a:t>
            </a:r>
            <a:r>
              <a:rPr lang="en-US" i="1" dirty="0" smtClean="0"/>
              <a:t>fixed </a:t>
            </a:r>
            <a:r>
              <a:rPr lang="en-US" i="1" dirty="0"/>
              <a:t>LRAS </a:t>
            </a:r>
            <a:r>
              <a:rPr lang="en-US" dirty="0"/>
              <a:t>curve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Economic Growth Macroeconomics: </a:t>
            </a:r>
            <a:r>
              <a:rPr lang="en-US" i="1" dirty="0"/>
              <a:t>rightward-shifting </a:t>
            </a:r>
            <a:r>
              <a:rPr lang="en-US" dirty="0"/>
              <a:t>changes in the </a:t>
            </a:r>
            <a:r>
              <a:rPr lang="en-US" i="1" dirty="0"/>
              <a:t>LRAS </a:t>
            </a:r>
            <a:r>
              <a:rPr lang="en-US" dirty="0"/>
              <a:t>curve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Business Cycle Macroeconomics &amp; Economic Growth Macroeconomics make up two different branches of Macroeconomics. From now on keep in mind of these two different categories.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5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988" y="915478"/>
            <a:ext cx="6775388" cy="706964"/>
          </a:xfrm>
        </p:spPr>
        <p:txBody>
          <a:bodyPr/>
          <a:lstStyle/>
          <a:p>
            <a:r>
              <a:rPr lang="en-US" dirty="0" smtClean="0"/>
              <a:t>The Self-Regulating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economists believe that the economy is self-regulating. In other words, if </a:t>
            </a:r>
            <a:r>
              <a:rPr lang="en-US" dirty="0" smtClean="0"/>
              <a:t>the economy </a:t>
            </a:r>
            <a:r>
              <a:rPr lang="en-US" dirty="0"/>
              <a:t>is not at the natural unemployment rate (or full employment)—that is, it is </a:t>
            </a:r>
            <a:r>
              <a:rPr lang="en-US" dirty="0" smtClean="0"/>
              <a:t>not producing </a:t>
            </a:r>
            <a:r>
              <a:rPr lang="en-US" dirty="0"/>
              <a:t>Natural Real GDP—then it can move on its own to this position. The </a:t>
            </a:r>
            <a:r>
              <a:rPr lang="en-US" dirty="0" smtClean="0"/>
              <a:t>notion </a:t>
            </a:r>
            <a:r>
              <a:rPr lang="en-US" dirty="0"/>
              <a:t>of a self-regulating economy is very classical, but it is also a view held by some </a:t>
            </a:r>
            <a:r>
              <a:rPr lang="en-US" dirty="0" smtClean="0"/>
              <a:t>modern-day economists</a:t>
            </a:r>
            <a:r>
              <a:rPr lang="en-US" dirty="0"/>
              <a:t>. This section describes how a self-regulating economy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3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8404682" cy="1146077"/>
          </a:xfrm>
        </p:spPr>
        <p:txBody>
          <a:bodyPr/>
          <a:lstStyle/>
          <a:p>
            <a:r>
              <a:rPr lang="en-US" dirty="0" smtClean="0"/>
              <a:t>Self-Regulating Economy in a Recessionary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economy is in a recessionary </a:t>
            </a:r>
            <a:r>
              <a:rPr lang="en-US" dirty="0" smtClean="0"/>
              <a:t>gap: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It is producing a Real GDP level that is less than Natural Real GDP.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The unemployment rate is greater than the natural unemployment rate.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A </a:t>
            </a:r>
            <a:r>
              <a:rPr lang="en-US" dirty="0"/>
              <a:t>surplus exists in the labor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9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61" y="848976"/>
            <a:ext cx="9876035" cy="1029699"/>
          </a:xfrm>
        </p:spPr>
        <p:txBody>
          <a:bodyPr/>
          <a:lstStyle/>
          <a:p>
            <a:r>
              <a:rPr lang="en-US" dirty="0" smtClean="0"/>
              <a:t>Self-Regulating Economy in an Inflationary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economy is in an inflationary gap,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It </a:t>
            </a:r>
            <a:r>
              <a:rPr lang="en-US" dirty="0"/>
              <a:t>is producing a Real GDP level that is greater than Natural Real GDP.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The </a:t>
            </a:r>
            <a:r>
              <a:rPr lang="en-US" dirty="0"/>
              <a:t>unemployment rate is less than the natural unemployment rate.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A </a:t>
            </a:r>
            <a:r>
              <a:rPr lang="en-US" dirty="0"/>
              <a:t>shortage exists in the labor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6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Self-Regulating Economy-A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9005"/>
            <a:ext cx="8825659" cy="4355868"/>
          </a:xfrm>
        </p:spPr>
        <p:txBody>
          <a:bodyPr>
            <a:normAutofit/>
          </a:bodyPr>
          <a:lstStyle/>
          <a:p>
            <a:r>
              <a:rPr lang="en-US" dirty="0"/>
              <a:t>We have seen that if the economy is in a recessionary gap, wage rates fall (along with </a:t>
            </a:r>
            <a:r>
              <a:rPr lang="en-US" dirty="0" smtClean="0"/>
              <a:t>other resource </a:t>
            </a:r>
            <a:r>
              <a:rPr lang="en-US" dirty="0"/>
              <a:t>prices), the </a:t>
            </a:r>
            <a:r>
              <a:rPr lang="en-US" i="1" dirty="0"/>
              <a:t>SRAS </a:t>
            </a:r>
            <a:r>
              <a:rPr lang="en-US" dirty="0"/>
              <a:t>curve shifts to the right, the price level falls, and the </a:t>
            </a:r>
            <a:r>
              <a:rPr lang="en-US" dirty="0" smtClean="0"/>
              <a:t>economy moves </a:t>
            </a:r>
            <a:r>
              <a:rPr lang="en-US" dirty="0"/>
              <a:t>down the </a:t>
            </a:r>
            <a:r>
              <a:rPr lang="en-US" i="1" dirty="0"/>
              <a:t>AD </a:t>
            </a:r>
            <a:r>
              <a:rPr lang="en-US" dirty="0"/>
              <a:t>curve. The economy moves in the direction of long-run </a:t>
            </a:r>
            <a:r>
              <a:rPr lang="en-US" dirty="0" smtClean="0"/>
              <a:t>equilibrium, ultimately </a:t>
            </a:r>
            <a:r>
              <a:rPr lang="en-US" dirty="0"/>
              <a:t>achieving the Natural Real GDP </a:t>
            </a:r>
            <a:r>
              <a:rPr lang="en-US" dirty="0" smtClean="0"/>
              <a:t>level. If </a:t>
            </a:r>
            <a:r>
              <a:rPr lang="en-US" dirty="0"/>
              <a:t>the economy is in an inflationary gap, wage rates rise (along with other </a:t>
            </a:r>
            <a:r>
              <a:rPr lang="en-US" dirty="0" smtClean="0"/>
              <a:t>resource prices</a:t>
            </a:r>
            <a:r>
              <a:rPr lang="en-US" dirty="0"/>
              <a:t>), and the </a:t>
            </a:r>
            <a:r>
              <a:rPr lang="en-US" i="1" dirty="0"/>
              <a:t>SRAS </a:t>
            </a:r>
            <a:r>
              <a:rPr lang="en-US" dirty="0"/>
              <a:t>curve shifts to the left. At the same time, the price level rises and </a:t>
            </a:r>
            <a:r>
              <a:rPr lang="en-US" dirty="0" smtClean="0"/>
              <a:t>the economy </a:t>
            </a:r>
            <a:r>
              <a:rPr lang="en-US" dirty="0"/>
              <a:t>moves up the </a:t>
            </a:r>
            <a:r>
              <a:rPr lang="en-US" i="1" dirty="0"/>
              <a:t>AD </a:t>
            </a:r>
            <a:r>
              <a:rPr lang="en-US" dirty="0"/>
              <a:t>curve. The economy moves in the direction of long-run </a:t>
            </a:r>
            <a:r>
              <a:rPr lang="en-US" dirty="0" smtClean="0"/>
              <a:t>equilibrium, ultimately </a:t>
            </a:r>
            <a:r>
              <a:rPr lang="en-US" dirty="0"/>
              <a:t>achieving the Natural Real GDP </a:t>
            </a:r>
            <a:r>
              <a:rPr lang="en-US" dirty="0" smtClean="0"/>
              <a:t>level. </a:t>
            </a:r>
            <a:r>
              <a:rPr lang="en-US" i="1" dirty="0" smtClean="0"/>
              <a:t>Flexible </a:t>
            </a:r>
            <a:r>
              <a:rPr lang="en-US" i="1" dirty="0"/>
              <a:t>wage rates (and other resource prices) play a critical role in the </a:t>
            </a:r>
            <a:r>
              <a:rPr lang="en-US" i="1" dirty="0" smtClean="0"/>
              <a:t>self-regulating economy</a:t>
            </a:r>
            <a:r>
              <a:rPr lang="en-US" i="1" dirty="0"/>
              <a:t>. </a:t>
            </a:r>
            <a:r>
              <a:rPr lang="en-US" dirty="0"/>
              <a:t>For example, suppose wage rates are not flexible and do not fall in a </a:t>
            </a:r>
            <a:r>
              <a:rPr lang="en-US" dirty="0" smtClean="0"/>
              <a:t>recessionary gap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4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</a:t>
            </a:r>
            <a:r>
              <a:rPr lang="en-US" i="1" dirty="0"/>
              <a:t>SRAS </a:t>
            </a:r>
            <a:r>
              <a:rPr lang="en-US" dirty="0"/>
              <a:t>curve does not shift to the right, the price level does not fall, and the economy doesn’t move down the </a:t>
            </a:r>
            <a:r>
              <a:rPr lang="en-US" i="1" dirty="0"/>
              <a:t>AD </a:t>
            </a:r>
            <a:r>
              <a:rPr lang="en-US" dirty="0"/>
              <a:t>curve toward long-run equilibrium. Similarly, if wage rates are not flexible and do not rise in an inflationary gap, then the economy won’t move up the </a:t>
            </a:r>
            <a:r>
              <a:rPr lang="en-US" i="1" dirty="0"/>
              <a:t>AD </a:t>
            </a:r>
            <a:r>
              <a:rPr lang="en-US" dirty="0"/>
              <a:t>curve toward long-run </a:t>
            </a:r>
            <a:r>
              <a:rPr lang="en-US" dirty="0" smtClean="0"/>
              <a:t>equilibrium. The </a:t>
            </a:r>
            <a:r>
              <a:rPr lang="en-US" dirty="0"/>
              <a:t>economists who say the economy is self-regulating believe that wage rates </a:t>
            </a:r>
            <a:r>
              <a:rPr lang="en-US" dirty="0" smtClean="0"/>
              <a:t>and other </a:t>
            </a:r>
            <a:r>
              <a:rPr lang="en-US" dirty="0"/>
              <a:t>resource prices are </a:t>
            </a:r>
            <a:r>
              <a:rPr lang="en-US" i="1" dirty="0"/>
              <a:t>flexible </a:t>
            </a:r>
            <a:r>
              <a:rPr lang="en-US" dirty="0"/>
              <a:t>and that they move up and down in response to </a:t>
            </a:r>
            <a:r>
              <a:rPr lang="en-US" dirty="0" smtClean="0"/>
              <a:t>market conditions</a:t>
            </a:r>
            <a:r>
              <a:rPr lang="en-US" dirty="0"/>
              <a:t>. These economists believe that </a:t>
            </a:r>
            <a:r>
              <a:rPr lang="en-US" i="1" dirty="0"/>
              <a:t>wage rates will fall </a:t>
            </a:r>
            <a:r>
              <a:rPr lang="en-US" dirty="0"/>
              <a:t>when there is a </a:t>
            </a:r>
            <a:r>
              <a:rPr lang="en-US" i="1" dirty="0"/>
              <a:t>surplus of </a:t>
            </a:r>
            <a:r>
              <a:rPr lang="en-US" i="1" dirty="0" smtClean="0"/>
              <a:t>labor </a:t>
            </a:r>
            <a:r>
              <a:rPr lang="en-US" dirty="0" smtClean="0"/>
              <a:t>and </a:t>
            </a:r>
            <a:r>
              <a:rPr lang="en-US" dirty="0"/>
              <a:t>that </a:t>
            </a:r>
            <a:r>
              <a:rPr lang="en-US" i="1" dirty="0"/>
              <a:t>wage rates will rise </a:t>
            </a:r>
            <a:r>
              <a:rPr lang="en-US" dirty="0"/>
              <a:t>when there is a </a:t>
            </a:r>
            <a:r>
              <a:rPr lang="en-US" i="1" dirty="0"/>
              <a:t>shortage of labor.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6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49224"/>
            <a:ext cx="8761413" cy="1287394"/>
          </a:xfrm>
        </p:spPr>
        <p:txBody>
          <a:bodyPr/>
          <a:lstStyle/>
          <a:p>
            <a:r>
              <a:rPr lang="en-US" dirty="0" smtClean="0"/>
              <a:t>Policy Implication of Believing the Economy is Self-Regulating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Economist who believed in the self regulating economy believed in the “laissez-faire” approach or a hands-off approach.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laissez-faire: </a:t>
            </a:r>
            <a:r>
              <a:rPr lang="en-US" dirty="0" smtClean="0"/>
              <a:t>A </a:t>
            </a:r>
            <a:r>
              <a:rPr lang="en-US" dirty="0"/>
              <a:t>public policy of not interfering </a:t>
            </a:r>
            <a:r>
              <a:rPr lang="en-US" dirty="0" smtClean="0"/>
              <a:t>with market </a:t>
            </a:r>
            <a:r>
              <a:rPr lang="en-US" dirty="0"/>
              <a:t>activities in the economy.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3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4781"/>
            <a:ext cx="8761413" cy="1453648"/>
          </a:xfrm>
        </p:spPr>
        <p:txBody>
          <a:bodyPr/>
          <a:lstStyle/>
          <a:p>
            <a:r>
              <a:rPr lang="en-US" dirty="0" smtClean="0"/>
              <a:t>Changes in a Self-Regulating Economy-Short Run &amp; Long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level of Aggregate Demand changes in the long-run equilibrium, for any reason, then the economy will move away from the long-run equilibrium to a short-run equilibrium. You should note the difference between long run Real GDP and short-run Real GDP. When the economy moves from one long run equilibrium to another long run equilibrium then the economy moves from one long-run Real GDP to another long-run Real GDP.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8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32845"/>
            <a:ext cx="8761413" cy="1212579"/>
          </a:xfrm>
        </p:spPr>
        <p:txBody>
          <a:bodyPr/>
          <a:lstStyle/>
          <a:p>
            <a:r>
              <a:rPr lang="en-US" dirty="0" smtClean="0"/>
              <a:t>Recap of Classical Macroeconomics &amp; Self-Regulating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 Say’s law holds.</a:t>
            </a:r>
          </a:p>
          <a:p>
            <a:pPr marL="0" indent="0">
              <a:buNone/>
            </a:pPr>
            <a:r>
              <a:rPr lang="en-US" b="1" dirty="0"/>
              <a:t>2. Interest rates change such that savings equals investment.</a:t>
            </a:r>
          </a:p>
          <a:p>
            <a:pPr marL="0" indent="0">
              <a:buNone/>
            </a:pPr>
            <a:r>
              <a:rPr lang="en-US" b="1" dirty="0"/>
              <a:t>3. The economy is self-regulating, making full employment and an economy </a:t>
            </a:r>
            <a:r>
              <a:rPr lang="en-US" b="1" dirty="0" smtClean="0"/>
              <a:t>producing Natural </a:t>
            </a:r>
            <a:r>
              <a:rPr lang="en-US" b="1" dirty="0"/>
              <a:t>Real GDP the norm.</a:t>
            </a:r>
          </a:p>
          <a:p>
            <a:pPr marL="0" indent="0">
              <a:buNone/>
            </a:pPr>
            <a:r>
              <a:rPr lang="en-US" b="1" dirty="0"/>
              <a:t>4. Prices and wages are flexible. In other words, if the economy is in a recessionary </a:t>
            </a:r>
            <a:r>
              <a:rPr lang="en-US" b="1" dirty="0" smtClean="0"/>
              <a:t>gap, wages </a:t>
            </a:r>
            <a:r>
              <a:rPr lang="en-US" b="1" dirty="0"/>
              <a:t>fall and the economy soon moves itself toward producing Natural Real </a:t>
            </a:r>
            <a:r>
              <a:rPr lang="en-US" b="1" dirty="0" smtClean="0"/>
              <a:t>GDP (at </a:t>
            </a:r>
            <a:r>
              <a:rPr lang="en-US" b="1" dirty="0"/>
              <a:t>a lower price level than in the recessionary gap). If the economy is in an </a:t>
            </a:r>
            <a:r>
              <a:rPr lang="en-US" b="1" dirty="0" smtClean="0"/>
              <a:t>inflationary gap</a:t>
            </a:r>
            <a:r>
              <a:rPr lang="en-US" b="1" dirty="0"/>
              <a:t>, wages rise and the economy soon moves itself toward producing Natural Real </a:t>
            </a:r>
            <a:r>
              <a:rPr lang="en-US" b="1" dirty="0" smtClean="0"/>
              <a:t>GDP (at </a:t>
            </a:r>
            <a:r>
              <a:rPr lang="en-US" b="1" dirty="0"/>
              <a:t>a higher price level than in the inflationary gap).</a:t>
            </a:r>
          </a:p>
          <a:p>
            <a:pPr marL="0" indent="0">
              <a:buNone/>
            </a:pPr>
            <a:r>
              <a:rPr lang="en-US" b="1" dirty="0"/>
              <a:t>5. Because the economy is self-regulating, laissez-faire is the policy prescription.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1439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804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Classical Macroeconomics &amp; the Self Regulating Economy-2</vt:lpstr>
      <vt:lpstr>The Self-Regulating Economy</vt:lpstr>
      <vt:lpstr>Self-Regulating Economy in a Recessionary Gap</vt:lpstr>
      <vt:lpstr>Self-Regulating Economy in an Inflationary Gap</vt:lpstr>
      <vt:lpstr>The Self-Regulating Economy-A Recap</vt:lpstr>
      <vt:lpstr>Continued:</vt:lpstr>
      <vt:lpstr>Policy Implication of Believing the Economy is Self-Regulating</vt:lpstr>
      <vt:lpstr>Changes in a Self-Regulating Economy-Short Run &amp; Long Run</vt:lpstr>
      <vt:lpstr>Recap of Classical Macroeconomics &amp; Self-Regulating Economy</vt:lpstr>
      <vt:lpstr>Business Cycle Macroeconomics &amp; Economic Growth Macroeconomics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Macroeconomics &amp; the Self Regulating Economy-2</dc:title>
  <dc:creator>Puniman</dc:creator>
  <cp:lastModifiedBy>Puniman</cp:lastModifiedBy>
  <cp:revision>13</cp:revision>
  <dcterms:created xsi:type="dcterms:W3CDTF">2017-02-28T03:31:05Z</dcterms:created>
  <dcterms:modified xsi:type="dcterms:W3CDTF">2017-02-28T04:19:56Z</dcterms:modified>
</cp:coreProperties>
</file>