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2/25/2017</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2/25/2017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2/25/2017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2/25/2017</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2/25/2017</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2/25/2017</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2/25/2017</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9134" y="556953"/>
            <a:ext cx="11679381" cy="3071548"/>
          </a:xfrm>
        </p:spPr>
        <p:txBody>
          <a:bodyPr>
            <a:normAutofit/>
          </a:bodyPr>
          <a:lstStyle/>
          <a:p>
            <a:r>
              <a:rPr lang="en-US" dirty="0" smtClean="0"/>
              <a:t>Classical macroeconomics &amp; the self regulating economy</a:t>
            </a:r>
            <a:endParaRPr lang="en-US" dirty="0"/>
          </a:p>
        </p:txBody>
      </p:sp>
    </p:spTree>
    <p:extLst>
      <p:ext uri="{BB962C8B-B14F-4D97-AF65-F5344CB8AC3E}">
        <p14:creationId xmlns:p14="http://schemas.microsoft.com/office/powerpoint/2010/main" val="1860130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81493"/>
            <a:ext cx="11032375" cy="1293028"/>
          </a:xfrm>
        </p:spPr>
        <p:txBody>
          <a:bodyPr/>
          <a:lstStyle/>
          <a:p>
            <a:r>
              <a:rPr lang="en-US" dirty="0" smtClean="0"/>
              <a:t>The labor market &amp; the three states of the economy</a:t>
            </a:r>
            <a:endParaRPr lang="en-US" dirty="0"/>
          </a:p>
        </p:txBody>
      </p:sp>
      <p:sp>
        <p:nvSpPr>
          <p:cNvPr id="3" name="Content Placeholder 2"/>
          <p:cNvSpPr>
            <a:spLocks noGrp="1"/>
          </p:cNvSpPr>
          <p:nvPr>
            <p:ph idx="1"/>
          </p:nvPr>
        </p:nvSpPr>
        <p:spPr/>
        <p:txBody>
          <a:bodyPr>
            <a:normAutofit/>
          </a:bodyPr>
          <a:lstStyle/>
          <a:p>
            <a:r>
              <a:rPr lang="en-US" dirty="0" smtClean="0"/>
              <a:t>Before we can link the labor market to the three states of the economy, let’s first trace out the three possible states of the labor market.</a:t>
            </a:r>
          </a:p>
          <a:p>
            <a:pPr marL="514350" indent="-514350">
              <a:buFont typeface="+mj-lt"/>
              <a:buAutoNum type="romanLcPeriod"/>
            </a:pPr>
            <a:r>
              <a:rPr lang="en-US" b="1" i="1" dirty="0" smtClean="0"/>
              <a:t>Equilibrium</a:t>
            </a:r>
            <a:r>
              <a:rPr lang="en-US" i="1" dirty="0" smtClean="0"/>
              <a:t>: </a:t>
            </a:r>
            <a:r>
              <a:rPr lang="en-US" dirty="0"/>
              <a:t>When the labor market is in equilibrium, the same number of </a:t>
            </a:r>
            <a:r>
              <a:rPr lang="en-US" dirty="0" smtClean="0"/>
              <a:t>jobs are </a:t>
            </a:r>
            <a:r>
              <a:rPr lang="en-US" dirty="0"/>
              <a:t>available as the number of people who want to work. The quantity </a:t>
            </a:r>
            <a:r>
              <a:rPr lang="en-US" dirty="0" smtClean="0"/>
              <a:t>demanded of </a:t>
            </a:r>
            <a:r>
              <a:rPr lang="en-US" dirty="0"/>
              <a:t>labor is equal to the quantity supplied.</a:t>
            </a:r>
          </a:p>
          <a:p>
            <a:pPr marL="514350" indent="-514350">
              <a:buFont typeface="+mj-lt"/>
              <a:buAutoNum type="romanLcPeriod"/>
            </a:pPr>
            <a:r>
              <a:rPr lang="en-US" b="1" i="1" dirty="0" smtClean="0"/>
              <a:t>Shortage</a:t>
            </a:r>
            <a:r>
              <a:rPr lang="en-US" i="1" dirty="0"/>
              <a:t>:</a:t>
            </a:r>
            <a:r>
              <a:rPr lang="en-US" i="1" dirty="0" smtClean="0"/>
              <a:t> </a:t>
            </a:r>
            <a:r>
              <a:rPr lang="en-US" dirty="0"/>
              <a:t>When the labor market has a shortage, more jobs are available than </a:t>
            </a:r>
            <a:r>
              <a:rPr lang="en-US" dirty="0" smtClean="0"/>
              <a:t>are people </a:t>
            </a:r>
            <a:r>
              <a:rPr lang="en-US" dirty="0"/>
              <a:t>who want to work. The quantity demanded of labor is greater than </a:t>
            </a:r>
            <a:r>
              <a:rPr lang="en-US" dirty="0" smtClean="0"/>
              <a:t>the quantity </a:t>
            </a:r>
            <a:r>
              <a:rPr lang="en-US" dirty="0"/>
              <a:t>supplied.</a:t>
            </a:r>
          </a:p>
          <a:p>
            <a:pPr marL="514350" indent="-514350">
              <a:buFont typeface="+mj-lt"/>
              <a:buAutoNum type="romanLcPeriod"/>
            </a:pPr>
            <a:r>
              <a:rPr lang="en-US" b="1" i="1" dirty="0" smtClean="0"/>
              <a:t>Surplus</a:t>
            </a:r>
            <a:r>
              <a:rPr lang="en-US" i="1" dirty="0"/>
              <a:t>. </a:t>
            </a:r>
            <a:r>
              <a:rPr lang="en-US" dirty="0"/>
              <a:t>When the labor market has a surplus, more people want to work </a:t>
            </a:r>
            <a:r>
              <a:rPr lang="en-US" dirty="0" smtClean="0"/>
              <a:t>than there </a:t>
            </a:r>
            <a:r>
              <a:rPr lang="en-US" dirty="0"/>
              <a:t>are jobs available. The quantity supplied of labor is greater than the </a:t>
            </a:r>
            <a:r>
              <a:rPr lang="en-US" dirty="0" smtClean="0"/>
              <a:t>quantity demanded</a:t>
            </a:r>
            <a:r>
              <a:rPr lang="en-US" dirty="0"/>
              <a:t>.</a:t>
            </a:r>
            <a:endParaRPr lang="en-US" dirty="0"/>
          </a:p>
        </p:txBody>
      </p:sp>
    </p:spTree>
    <p:extLst>
      <p:ext uri="{BB962C8B-B14F-4D97-AF65-F5344CB8AC3E}">
        <p14:creationId xmlns:p14="http://schemas.microsoft.com/office/powerpoint/2010/main" val="2740703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6431"/>
            <a:ext cx="10924309" cy="1293028"/>
          </a:xfrm>
        </p:spPr>
        <p:txBody>
          <a:bodyPr>
            <a:normAutofit fontScale="90000"/>
          </a:bodyPr>
          <a:lstStyle/>
          <a:p>
            <a:r>
              <a:rPr lang="en-US" dirty="0" smtClean="0"/>
              <a:t>Linking the three states of the labor market to the three states of the economy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i="1" dirty="0"/>
              <a:t>If the economy is in a recessionary gap, the unemployment rate is higher than the </a:t>
            </a:r>
            <a:r>
              <a:rPr lang="en-US" i="1" dirty="0" smtClean="0"/>
              <a:t>natural unemployment </a:t>
            </a:r>
            <a:r>
              <a:rPr lang="en-US" i="1" dirty="0"/>
              <a:t>rate, and a surplus exists in the labor market</a:t>
            </a:r>
            <a:r>
              <a:rPr lang="en-US" i="1" dirty="0" smtClean="0"/>
              <a:t>.</a:t>
            </a:r>
          </a:p>
          <a:p>
            <a:pPr>
              <a:buFont typeface="Wingdings" panose="05000000000000000000" pitchFamily="2" charset="2"/>
              <a:buChar char="v"/>
            </a:pPr>
            <a:r>
              <a:rPr lang="en-US" i="1" dirty="0" smtClean="0"/>
              <a:t>If the </a:t>
            </a:r>
            <a:r>
              <a:rPr lang="en-US" i="1" dirty="0"/>
              <a:t>economy is in an inflationary gap, the unemployment rate is less than </a:t>
            </a:r>
            <a:r>
              <a:rPr lang="en-US" i="1" dirty="0" smtClean="0"/>
              <a:t>the natural unemployment </a:t>
            </a:r>
            <a:r>
              <a:rPr lang="en-US" i="1" dirty="0"/>
              <a:t>rate, and a shortage exists in the labor market</a:t>
            </a:r>
            <a:r>
              <a:rPr lang="en-US" i="1" dirty="0" smtClean="0"/>
              <a:t>.</a:t>
            </a:r>
          </a:p>
          <a:p>
            <a:pPr>
              <a:buFont typeface="Wingdings" panose="05000000000000000000" pitchFamily="2" charset="2"/>
              <a:buChar char="v"/>
            </a:pPr>
            <a:r>
              <a:rPr lang="en-US" i="1" dirty="0"/>
              <a:t>If the economy is in long-run equilibrium, the unemployment rate equals the </a:t>
            </a:r>
            <a:r>
              <a:rPr lang="en-US" i="1" dirty="0" smtClean="0"/>
              <a:t>natural unemployment </a:t>
            </a:r>
            <a:r>
              <a:rPr lang="en-US" i="1" dirty="0"/>
              <a:t>rate, and the labor market is in </a:t>
            </a:r>
            <a:r>
              <a:rPr lang="en-US" i="1" dirty="0" smtClean="0"/>
              <a:t>equilibrium ( neither shortage of surplus in the </a:t>
            </a:r>
            <a:r>
              <a:rPr lang="en-US" i="1" smtClean="0"/>
              <a:t>labor market).</a:t>
            </a:r>
            <a:endParaRPr lang="en-US" dirty="0"/>
          </a:p>
        </p:txBody>
      </p:sp>
    </p:spTree>
    <p:extLst>
      <p:ext uri="{BB962C8B-B14F-4D97-AF65-F5344CB8AC3E}">
        <p14:creationId xmlns:p14="http://schemas.microsoft.com/office/powerpoint/2010/main" val="2619791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1839" y="348737"/>
            <a:ext cx="5230091" cy="1293028"/>
          </a:xfrm>
        </p:spPr>
        <p:txBody>
          <a:bodyPr/>
          <a:lstStyle/>
          <a:p>
            <a:r>
              <a:rPr lang="en-US" dirty="0" smtClean="0"/>
              <a:t>The classical view</a:t>
            </a:r>
            <a:endParaRPr lang="en-US" dirty="0"/>
          </a:p>
        </p:txBody>
      </p:sp>
      <p:sp>
        <p:nvSpPr>
          <p:cNvPr id="3" name="Content Placeholder 2"/>
          <p:cNvSpPr>
            <a:spLocks noGrp="1"/>
          </p:cNvSpPr>
          <p:nvPr>
            <p:ph idx="1"/>
          </p:nvPr>
        </p:nvSpPr>
        <p:spPr/>
        <p:txBody>
          <a:bodyPr/>
          <a:lstStyle/>
          <a:p>
            <a:r>
              <a:rPr lang="en-US" dirty="0"/>
              <a:t>The term </a:t>
            </a:r>
            <a:r>
              <a:rPr lang="en-US" dirty="0" smtClean="0"/>
              <a:t>“</a:t>
            </a:r>
            <a:r>
              <a:rPr lang="en-US" b="1" i="1" dirty="0" smtClean="0"/>
              <a:t>classical econom</a:t>
            </a:r>
            <a:r>
              <a:rPr lang="en-US" i="1" dirty="0" smtClean="0"/>
              <a:t>ics” </a:t>
            </a:r>
            <a:r>
              <a:rPr lang="en-US" dirty="0"/>
              <a:t>is often used to refer to an era in the history of </a:t>
            </a:r>
            <a:r>
              <a:rPr lang="en-US" dirty="0" smtClean="0"/>
              <a:t>economic thought </a:t>
            </a:r>
            <a:r>
              <a:rPr lang="en-US" dirty="0"/>
              <a:t>that stretched from about 1750 to the early 1900s. Although classical </a:t>
            </a:r>
            <a:r>
              <a:rPr lang="en-US" dirty="0" smtClean="0"/>
              <a:t>economists lived </a:t>
            </a:r>
            <a:r>
              <a:rPr lang="en-US" dirty="0"/>
              <a:t>and wrote many years ago, their ideas are often employed by some </a:t>
            </a:r>
            <a:r>
              <a:rPr lang="en-US" dirty="0" smtClean="0"/>
              <a:t>modern-day economists</a:t>
            </a:r>
            <a:r>
              <a:rPr lang="en-US" dirty="0"/>
              <a:t>.</a:t>
            </a:r>
            <a:endParaRPr lang="en-US" dirty="0"/>
          </a:p>
        </p:txBody>
      </p:sp>
    </p:spTree>
    <p:extLst>
      <p:ext uri="{BB962C8B-B14F-4D97-AF65-F5344CB8AC3E}">
        <p14:creationId xmlns:p14="http://schemas.microsoft.com/office/powerpoint/2010/main" val="3126296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5345" y="523304"/>
            <a:ext cx="9502833" cy="1293028"/>
          </a:xfrm>
        </p:spPr>
        <p:txBody>
          <a:bodyPr/>
          <a:lstStyle/>
          <a:p>
            <a:r>
              <a:rPr lang="en-US" dirty="0" smtClean="0"/>
              <a:t>Classical economist &amp; say’s law</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v"/>
            </a:pPr>
            <a:r>
              <a:rPr lang="en-US" b="1" dirty="0"/>
              <a:t>Say’s </a:t>
            </a:r>
            <a:r>
              <a:rPr lang="en-US" b="1" dirty="0" smtClean="0"/>
              <a:t>Law: </a:t>
            </a:r>
            <a:r>
              <a:rPr lang="en-US" dirty="0" smtClean="0"/>
              <a:t>Supply </a:t>
            </a:r>
            <a:r>
              <a:rPr lang="en-US" dirty="0"/>
              <a:t>creates its own </a:t>
            </a:r>
            <a:r>
              <a:rPr lang="en-US" dirty="0" smtClean="0"/>
              <a:t>demand. Production </a:t>
            </a:r>
            <a:r>
              <a:rPr lang="en-US" dirty="0"/>
              <a:t>creates enough </a:t>
            </a:r>
            <a:r>
              <a:rPr lang="en-US" dirty="0" smtClean="0"/>
              <a:t>demand to purchase </a:t>
            </a:r>
            <a:r>
              <a:rPr lang="en-US" dirty="0"/>
              <a:t>all the goods and </a:t>
            </a:r>
            <a:r>
              <a:rPr lang="en-US" dirty="0" smtClean="0"/>
              <a:t>services produced.</a:t>
            </a:r>
          </a:p>
          <a:p>
            <a:pPr>
              <a:buFont typeface="Wingdings" panose="05000000000000000000" pitchFamily="2" charset="2"/>
              <a:buChar char="v"/>
            </a:pPr>
            <a:r>
              <a:rPr lang="en-US" dirty="0" smtClean="0"/>
              <a:t>There are two implications of this law:</a:t>
            </a:r>
          </a:p>
          <a:p>
            <a:pPr marL="514350" indent="-514350">
              <a:buFont typeface="+mj-lt"/>
              <a:buAutoNum type="romanLcPeriod"/>
            </a:pPr>
            <a:r>
              <a:rPr lang="en-US" dirty="0" smtClean="0"/>
              <a:t>There can’t be a general over-production of goods ( total supply not exceeding total demand of the economy)</a:t>
            </a:r>
          </a:p>
          <a:p>
            <a:pPr marL="514350" indent="-514350">
              <a:buFont typeface="+mj-lt"/>
              <a:buAutoNum type="romanLcPeriod"/>
            </a:pPr>
            <a:r>
              <a:rPr lang="en-US" dirty="0" smtClean="0"/>
              <a:t>There can’t be a general underproduction of goods ( total demand exceeding total supply of the economy)</a:t>
            </a:r>
          </a:p>
          <a:p>
            <a:pPr>
              <a:buFont typeface="Wingdings" panose="05000000000000000000" pitchFamily="2" charset="2"/>
              <a:buChar char="v"/>
            </a:pPr>
            <a:r>
              <a:rPr lang="en-US" dirty="0" smtClean="0"/>
              <a:t>We can consider instances of this law in both barter and money economy. In case of money economy there arises the question of people spending less than their total earnings. So total supply may not equal total demand. But the classical economist maintained that even if people don’t spend all of their income &amp; save a part of it, still Say’s Law holds. This argument was partly based on the assumption of interest rate flexibility.</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1415646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7906" y="514991"/>
            <a:ext cx="6564284" cy="1293028"/>
          </a:xfrm>
        </p:spPr>
        <p:txBody>
          <a:bodyPr>
            <a:normAutofit fontScale="90000"/>
          </a:bodyPr>
          <a:lstStyle/>
          <a:p>
            <a:r>
              <a:rPr lang="en-US" dirty="0" smtClean="0"/>
              <a:t>Classical economist &amp; the interest rate flexibility</a:t>
            </a:r>
            <a:endParaRPr lang="en-US" dirty="0"/>
          </a:p>
        </p:txBody>
      </p:sp>
      <p:sp>
        <p:nvSpPr>
          <p:cNvPr id="3" name="Content Placeholder 2"/>
          <p:cNvSpPr>
            <a:spLocks noGrp="1"/>
          </p:cNvSpPr>
          <p:nvPr>
            <p:ph idx="1"/>
          </p:nvPr>
        </p:nvSpPr>
        <p:spPr/>
        <p:txBody>
          <a:bodyPr/>
          <a:lstStyle/>
          <a:p>
            <a:r>
              <a:rPr lang="en-US" dirty="0" smtClean="0"/>
              <a:t>For Say’s Law to hold in the money economy what is saved must equal what is invested in the economy. Classical economist believed that this equality was possible because of interest rate flexibility.</a:t>
            </a:r>
          </a:p>
          <a:p>
            <a:pPr>
              <a:buFont typeface="Wingdings" panose="05000000000000000000" pitchFamily="2" charset="2"/>
              <a:buChar char="v"/>
            </a:pPr>
            <a:r>
              <a:rPr lang="en-US" dirty="0" smtClean="0"/>
              <a:t>Let’s take the example of a very small economy where we have the following expenditures: C=$3000, I=$600, G=$1200, NX=$200. Let’s now analyze the impact of higher saving and lower consumption.</a:t>
            </a:r>
          </a:p>
          <a:p>
            <a:pPr>
              <a:buFont typeface="Wingdings" panose="05000000000000000000" pitchFamily="2" charset="2"/>
              <a:buChar char="v"/>
            </a:pPr>
            <a:r>
              <a:rPr lang="en-US" dirty="0" smtClean="0"/>
              <a:t>This increase in saving will not affect aggregate demand since total expenditure will remain unchanged.</a:t>
            </a:r>
            <a:endParaRPr lang="en-US" dirty="0"/>
          </a:p>
        </p:txBody>
      </p:sp>
    </p:spTree>
    <p:extLst>
      <p:ext uri="{BB962C8B-B14F-4D97-AF65-F5344CB8AC3E}">
        <p14:creationId xmlns:p14="http://schemas.microsoft.com/office/powerpoint/2010/main" val="4202065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5609" y="589805"/>
            <a:ext cx="7899169" cy="1293028"/>
          </a:xfrm>
        </p:spPr>
        <p:txBody>
          <a:bodyPr>
            <a:normAutofit fontScale="90000"/>
          </a:bodyPr>
          <a:lstStyle/>
          <a:p>
            <a:r>
              <a:rPr lang="en-US" dirty="0" smtClean="0"/>
              <a:t>Classical economist on prices &amp; wages: both are flexible</a:t>
            </a:r>
            <a:endParaRPr lang="en-US" dirty="0"/>
          </a:p>
        </p:txBody>
      </p:sp>
      <p:sp>
        <p:nvSpPr>
          <p:cNvPr id="3" name="Content Placeholder 2"/>
          <p:cNvSpPr>
            <a:spLocks noGrp="1"/>
          </p:cNvSpPr>
          <p:nvPr>
            <p:ph idx="1"/>
          </p:nvPr>
        </p:nvSpPr>
        <p:spPr/>
        <p:txBody>
          <a:bodyPr/>
          <a:lstStyle/>
          <a:p>
            <a:r>
              <a:rPr lang="en-US" dirty="0" smtClean="0"/>
              <a:t>Classical economist believed that prices in any market are flexible and will move up or down to clear the market from a shortage of surplus situation. For instance the labor market.</a:t>
            </a:r>
            <a:endParaRPr lang="en-US" dirty="0"/>
          </a:p>
        </p:txBody>
      </p:sp>
    </p:spTree>
    <p:extLst>
      <p:ext uri="{BB962C8B-B14F-4D97-AF65-F5344CB8AC3E}">
        <p14:creationId xmlns:p14="http://schemas.microsoft.com/office/powerpoint/2010/main" val="429922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614744"/>
            <a:ext cx="8610600" cy="1293028"/>
          </a:xfrm>
        </p:spPr>
        <p:txBody>
          <a:bodyPr/>
          <a:lstStyle/>
          <a:p>
            <a:r>
              <a:rPr lang="en-US" dirty="0" smtClean="0"/>
              <a:t>Three states of the economy</a:t>
            </a:r>
            <a:endParaRPr lang="en-US" dirty="0"/>
          </a:p>
        </p:txBody>
      </p:sp>
      <p:sp>
        <p:nvSpPr>
          <p:cNvPr id="3" name="Content Placeholder 2"/>
          <p:cNvSpPr>
            <a:spLocks noGrp="1"/>
          </p:cNvSpPr>
          <p:nvPr>
            <p:ph idx="1"/>
          </p:nvPr>
        </p:nvSpPr>
        <p:spPr/>
        <p:txBody>
          <a:bodyPr/>
          <a:lstStyle/>
          <a:p>
            <a:r>
              <a:rPr lang="en-US" dirty="0"/>
              <a:t>Economists often refer to three possible states of an economy when considering </a:t>
            </a:r>
            <a:r>
              <a:rPr lang="en-US" dirty="0" smtClean="0"/>
              <a:t>the relationship </a:t>
            </a:r>
            <a:r>
              <a:rPr lang="en-US" dirty="0"/>
              <a:t>between Real GDP and Natural Real </a:t>
            </a:r>
            <a:r>
              <a:rPr lang="en-US" dirty="0" smtClean="0"/>
              <a:t>GDP:</a:t>
            </a:r>
          </a:p>
          <a:p>
            <a:pPr marL="514350" indent="-514350">
              <a:buFont typeface="+mj-lt"/>
              <a:buAutoNum type="romanLcPeriod"/>
            </a:pPr>
            <a:r>
              <a:rPr lang="en-US" dirty="0" smtClean="0"/>
              <a:t>Real GDP is less than Natural Real GDP.</a:t>
            </a:r>
          </a:p>
          <a:p>
            <a:pPr marL="514350" indent="-514350">
              <a:buFont typeface="+mj-lt"/>
              <a:buAutoNum type="romanLcPeriod"/>
            </a:pPr>
            <a:r>
              <a:rPr lang="en-US" dirty="0" smtClean="0"/>
              <a:t>Real </a:t>
            </a:r>
            <a:r>
              <a:rPr lang="en-US" dirty="0"/>
              <a:t>GDP is greater than Natural Real GDP.</a:t>
            </a:r>
          </a:p>
          <a:p>
            <a:pPr marL="514350" indent="-514350">
              <a:buFont typeface="+mj-lt"/>
              <a:buAutoNum type="romanLcPeriod"/>
            </a:pPr>
            <a:r>
              <a:rPr lang="en-US" dirty="0" smtClean="0"/>
              <a:t>Real </a:t>
            </a:r>
            <a:r>
              <a:rPr lang="en-US" dirty="0"/>
              <a:t>GDP is equal to Natural Real GDP.</a:t>
            </a:r>
            <a:endParaRPr lang="en-US" dirty="0"/>
          </a:p>
        </p:txBody>
      </p:sp>
    </p:spTree>
    <p:extLst>
      <p:ext uri="{BB962C8B-B14F-4D97-AF65-F5344CB8AC3E}">
        <p14:creationId xmlns:p14="http://schemas.microsoft.com/office/powerpoint/2010/main" val="3845266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829" y="564867"/>
            <a:ext cx="10801696" cy="1293028"/>
          </a:xfrm>
        </p:spPr>
        <p:txBody>
          <a:bodyPr/>
          <a:lstStyle/>
          <a:p>
            <a:r>
              <a:rPr lang="en-US" dirty="0" smtClean="0"/>
              <a:t>real </a:t>
            </a:r>
            <a:r>
              <a:rPr lang="en-US" dirty="0" err="1" smtClean="0"/>
              <a:t>gdp</a:t>
            </a:r>
            <a:r>
              <a:rPr lang="en-US" dirty="0" smtClean="0"/>
              <a:t> is less than natural real </a:t>
            </a:r>
            <a:r>
              <a:rPr lang="en-US" dirty="0" err="1" smtClean="0"/>
              <a:t>gdp</a:t>
            </a:r>
            <a:r>
              <a:rPr lang="en-US" dirty="0" smtClean="0"/>
              <a:t> ( recessionary gap)</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a:t>Recessionary </a:t>
            </a:r>
            <a:r>
              <a:rPr lang="en-US" b="1" dirty="0" smtClean="0"/>
              <a:t>Gap: </a:t>
            </a:r>
            <a:r>
              <a:rPr lang="en-US" dirty="0" smtClean="0"/>
              <a:t>The </a:t>
            </a:r>
            <a:r>
              <a:rPr lang="en-US" dirty="0"/>
              <a:t>condition in which the Real </a:t>
            </a:r>
            <a:r>
              <a:rPr lang="en-US" dirty="0" smtClean="0"/>
              <a:t>GDP that </a:t>
            </a:r>
            <a:r>
              <a:rPr lang="en-US" dirty="0"/>
              <a:t>the economy is producing is </a:t>
            </a:r>
            <a:r>
              <a:rPr lang="en-US" dirty="0" smtClean="0"/>
              <a:t>less than </a:t>
            </a:r>
            <a:r>
              <a:rPr lang="en-US" dirty="0"/>
              <a:t>the Natural Real GDP and </a:t>
            </a:r>
            <a:r>
              <a:rPr lang="en-US" dirty="0" smtClean="0"/>
              <a:t>the unemployment </a:t>
            </a:r>
            <a:r>
              <a:rPr lang="en-US" dirty="0"/>
              <a:t>rate is greater than </a:t>
            </a:r>
            <a:r>
              <a:rPr lang="en-US" dirty="0" smtClean="0"/>
              <a:t>the natural </a:t>
            </a:r>
            <a:r>
              <a:rPr lang="en-US" dirty="0"/>
              <a:t>unemployment rate.</a:t>
            </a:r>
            <a:endParaRPr lang="en-US" dirty="0"/>
          </a:p>
        </p:txBody>
      </p:sp>
    </p:spTree>
    <p:extLst>
      <p:ext uri="{BB962C8B-B14F-4D97-AF65-F5344CB8AC3E}">
        <p14:creationId xmlns:p14="http://schemas.microsoft.com/office/powerpoint/2010/main" val="1335380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076" y="764373"/>
            <a:ext cx="10999124" cy="1293028"/>
          </a:xfrm>
        </p:spPr>
        <p:txBody>
          <a:bodyPr>
            <a:normAutofit/>
          </a:bodyPr>
          <a:lstStyle/>
          <a:p>
            <a:r>
              <a:rPr lang="en-US" dirty="0" smtClean="0"/>
              <a:t>real </a:t>
            </a:r>
            <a:r>
              <a:rPr lang="en-US" dirty="0" err="1" smtClean="0"/>
              <a:t>gdp</a:t>
            </a:r>
            <a:r>
              <a:rPr lang="en-US" dirty="0" smtClean="0"/>
              <a:t> is greater than natural real </a:t>
            </a:r>
            <a:r>
              <a:rPr lang="en-US" dirty="0" err="1" smtClean="0"/>
              <a:t>gdp</a:t>
            </a:r>
            <a:r>
              <a:rPr lang="en-US" dirty="0" smtClean="0"/>
              <a:t> ( inflationary gap)</a:t>
            </a:r>
            <a:endParaRPr lang="en-US" dirty="0"/>
          </a:p>
        </p:txBody>
      </p:sp>
      <p:sp>
        <p:nvSpPr>
          <p:cNvPr id="3" name="Content Placeholder 2"/>
          <p:cNvSpPr>
            <a:spLocks noGrp="1"/>
          </p:cNvSpPr>
          <p:nvPr>
            <p:ph idx="1"/>
          </p:nvPr>
        </p:nvSpPr>
        <p:spPr/>
        <p:txBody>
          <a:bodyPr/>
          <a:lstStyle/>
          <a:p>
            <a:r>
              <a:rPr lang="en-US" b="1" dirty="0"/>
              <a:t>Inflationary </a:t>
            </a:r>
            <a:r>
              <a:rPr lang="en-US" b="1" dirty="0" smtClean="0"/>
              <a:t>Gap: </a:t>
            </a:r>
            <a:r>
              <a:rPr lang="en-US" dirty="0" smtClean="0"/>
              <a:t>The </a:t>
            </a:r>
            <a:r>
              <a:rPr lang="en-US" dirty="0"/>
              <a:t>condition in which the Real </a:t>
            </a:r>
            <a:r>
              <a:rPr lang="en-US" dirty="0" smtClean="0"/>
              <a:t>GDP that </a:t>
            </a:r>
            <a:r>
              <a:rPr lang="en-US" dirty="0"/>
              <a:t>the economy is producing </a:t>
            </a:r>
            <a:r>
              <a:rPr lang="en-US" dirty="0" smtClean="0"/>
              <a:t>is greater </a:t>
            </a:r>
            <a:r>
              <a:rPr lang="en-US" dirty="0"/>
              <a:t>than the Natural Real GDP </a:t>
            </a:r>
            <a:r>
              <a:rPr lang="en-US" dirty="0" smtClean="0"/>
              <a:t>and the </a:t>
            </a:r>
            <a:r>
              <a:rPr lang="en-US" dirty="0"/>
              <a:t>unemployment rate is less than </a:t>
            </a:r>
            <a:r>
              <a:rPr lang="en-US" dirty="0" smtClean="0"/>
              <a:t>the natural </a:t>
            </a:r>
            <a:r>
              <a:rPr lang="en-US" dirty="0"/>
              <a:t>unemployment rate.</a:t>
            </a:r>
            <a:endParaRPr lang="en-US" dirty="0"/>
          </a:p>
        </p:txBody>
      </p:sp>
    </p:spTree>
    <p:extLst>
      <p:ext uri="{BB962C8B-B14F-4D97-AF65-F5344CB8AC3E}">
        <p14:creationId xmlns:p14="http://schemas.microsoft.com/office/powerpoint/2010/main" val="1149489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076" y="764373"/>
            <a:ext cx="10999124" cy="1293028"/>
          </a:xfrm>
        </p:spPr>
        <p:txBody>
          <a:bodyPr>
            <a:normAutofit/>
          </a:bodyPr>
          <a:lstStyle/>
          <a:p>
            <a:r>
              <a:rPr lang="en-US" dirty="0"/>
              <a:t>real </a:t>
            </a:r>
            <a:r>
              <a:rPr lang="en-US" dirty="0" err="1"/>
              <a:t>gdp</a:t>
            </a:r>
            <a:r>
              <a:rPr lang="en-US" dirty="0"/>
              <a:t> is </a:t>
            </a:r>
            <a:r>
              <a:rPr lang="en-US" dirty="0" smtClean="0"/>
              <a:t>equal to natural </a:t>
            </a:r>
            <a:r>
              <a:rPr lang="en-US" dirty="0"/>
              <a:t>real </a:t>
            </a:r>
            <a:r>
              <a:rPr lang="en-US" dirty="0" err="1"/>
              <a:t>gdp</a:t>
            </a:r>
            <a:r>
              <a:rPr lang="en-US" dirty="0"/>
              <a:t> ( </a:t>
            </a:r>
            <a:r>
              <a:rPr lang="en-US" dirty="0" smtClean="0"/>
              <a:t>long run </a:t>
            </a:r>
            <a:r>
              <a:rPr lang="en-US" dirty="0" err="1" smtClean="0"/>
              <a:t>equlilibrium</a:t>
            </a:r>
            <a:r>
              <a:rPr lang="en-US" dirty="0" smtClean="0"/>
              <a:t>)</a:t>
            </a:r>
            <a:endParaRPr lang="en-US" dirty="0"/>
          </a:p>
        </p:txBody>
      </p:sp>
      <p:sp>
        <p:nvSpPr>
          <p:cNvPr id="3" name="Content Placeholder 2"/>
          <p:cNvSpPr>
            <a:spLocks noGrp="1"/>
          </p:cNvSpPr>
          <p:nvPr>
            <p:ph idx="1"/>
          </p:nvPr>
        </p:nvSpPr>
        <p:spPr/>
        <p:txBody>
          <a:bodyPr/>
          <a:lstStyle/>
          <a:p>
            <a:r>
              <a:rPr lang="en-US" dirty="0" smtClean="0"/>
              <a:t>The real GDP the economy is producing is equal to the long run/Natural Rate of Real GDP</a:t>
            </a:r>
            <a:endParaRPr lang="en-US" dirty="0"/>
          </a:p>
        </p:txBody>
      </p:sp>
    </p:spTree>
    <p:extLst>
      <p:ext uri="{BB962C8B-B14F-4D97-AF65-F5344CB8AC3E}">
        <p14:creationId xmlns:p14="http://schemas.microsoft.com/office/powerpoint/2010/main" val="98915500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66</TotalTime>
  <Words>785</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vt:lpstr>
      <vt:lpstr>Vapor Trail</vt:lpstr>
      <vt:lpstr>Classical macroeconomics &amp; the self regulating economy</vt:lpstr>
      <vt:lpstr>The classical view</vt:lpstr>
      <vt:lpstr>Classical economist &amp; say’s law</vt:lpstr>
      <vt:lpstr>Classical economist &amp; the interest rate flexibility</vt:lpstr>
      <vt:lpstr>Classical economist on prices &amp; wages: both are flexible</vt:lpstr>
      <vt:lpstr>Three states of the economy</vt:lpstr>
      <vt:lpstr>real gdp is less than natural real gdp ( recessionary gap)</vt:lpstr>
      <vt:lpstr>real gdp is greater than natural real gdp ( inflationary gap)</vt:lpstr>
      <vt:lpstr>real gdp is equal to natural real gdp ( long run equlilibrium)</vt:lpstr>
      <vt:lpstr>The labor market &amp; the three states of the economy</vt:lpstr>
      <vt:lpstr>Linking the three states of the labor market to the three states of the economy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Classical macroeconomics &amp; the self regulating economy</dc:title>
  <dc:creator>Puniman</dc:creator>
  <cp:lastModifiedBy>Puniman</cp:lastModifiedBy>
  <cp:revision>18</cp:revision>
  <dcterms:created xsi:type="dcterms:W3CDTF">2017-02-24T18:07:46Z</dcterms:created>
  <dcterms:modified xsi:type="dcterms:W3CDTF">2017-02-24T19:14:27Z</dcterms:modified>
</cp:coreProperties>
</file>