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3/31/2017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3/31/2017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3/31/2017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483" y="988758"/>
            <a:ext cx="8595360" cy="1825096"/>
          </a:xfrm>
        </p:spPr>
        <p:txBody>
          <a:bodyPr/>
          <a:lstStyle/>
          <a:p>
            <a:r>
              <a:rPr lang="en-US" dirty="0" smtClean="0"/>
              <a:t>Economic Growth</a:t>
            </a:r>
            <a:endParaRPr lang="en-US" dirty="0"/>
          </a:p>
        </p:txBody>
      </p:sp>
    </p:spTree>
    <p:extLst>
      <p:ext uri="{BB962C8B-B14F-4D97-AF65-F5344CB8AC3E}">
        <p14:creationId xmlns:p14="http://schemas.microsoft.com/office/powerpoint/2010/main" val="4178037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 when these four factor changes, the workforce is more productive and can produce more, so the LRAS curve shifts &amp; the economy experiences growth.</a:t>
            </a:r>
            <a:endParaRPr lang="en-US" dirty="0"/>
          </a:p>
        </p:txBody>
      </p:sp>
    </p:spTree>
    <p:extLst>
      <p:ext uri="{BB962C8B-B14F-4D97-AF65-F5344CB8AC3E}">
        <p14:creationId xmlns:p14="http://schemas.microsoft.com/office/powerpoint/2010/main" val="404467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66" y="697872"/>
            <a:ext cx="9918468" cy="1293028"/>
          </a:xfrm>
        </p:spPr>
        <p:txBody>
          <a:bodyPr/>
          <a:lstStyle/>
          <a:p>
            <a:r>
              <a:rPr lang="en-US" dirty="0" smtClean="0"/>
              <a:t>Public policies promoting growth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Saving &amp; Investment: higher is the savings level, lower is the interest rate in the financial market, more borrowing by firms, thus more investment expenditures. If there are more investment expenditure then there will be more physical capital accumulation. This will enhance productivity &amp; hence boost economic growth. So government would want to promote higher savings, at the expense of lesser consumption by the current generation, so that more capital can be accumulated &amp; future generation can reap benefits of economic growth. However, after a point when the workforce has too much capital then the capital stock starts exhibiting diminishing return and this slows down economic growth.</a:t>
            </a:r>
            <a:endParaRPr lang="en-US" dirty="0"/>
          </a:p>
        </p:txBody>
      </p:sp>
    </p:spTree>
    <p:extLst>
      <p:ext uri="{BB962C8B-B14F-4D97-AF65-F5344CB8AC3E}">
        <p14:creationId xmlns:p14="http://schemas.microsoft.com/office/powerpoint/2010/main" val="302586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Education: if government can provide adequate education to the workforce then they can develop their human capitals, be more productive and promote economic growth. An educated worker is more skilled and productive than an uneducated worker. However in poor countries there is the problem of school goers dropping school to earn for their families. This can be in conflict with the government’s policy.</a:t>
            </a:r>
            <a:endParaRPr lang="en-US" dirty="0"/>
          </a:p>
        </p:txBody>
      </p:sp>
    </p:spTree>
    <p:extLst>
      <p:ext uri="{BB962C8B-B14F-4D97-AF65-F5344CB8AC3E}">
        <p14:creationId xmlns:p14="http://schemas.microsoft.com/office/powerpoint/2010/main" val="17796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Research &amp; Development: R&amp;D activities creates new technology and new technology promotes economic growth. Most of the times R&amp;D activities are conducted by the private sector. Since government realizes the importance of R&amp;D, they support R&amp;D activities through public channels, e.g. NASA, Bangladesh Atomic Commission etc. They also encourage private R&amp;D through incentives like tax holidays &amp; patents. These type of incentives encourage private entities to do more R&amp;D activities and hence generate more new ideas, which eventually leads to new technologies. </a:t>
            </a:r>
            <a:endParaRPr lang="en-US" dirty="0"/>
          </a:p>
        </p:txBody>
      </p:sp>
    </p:spTree>
    <p:extLst>
      <p:ext uri="{BB962C8B-B14F-4D97-AF65-F5344CB8AC3E}">
        <p14:creationId xmlns:p14="http://schemas.microsoft.com/office/powerpoint/2010/main" val="52482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Ensuring the right institution: We can define institution as:</a:t>
            </a:r>
          </a:p>
          <a:p>
            <a:pPr>
              <a:buFont typeface="Wingdings" panose="05000000000000000000" pitchFamily="2" charset="2"/>
              <a:buChar char="v"/>
            </a:pPr>
            <a:r>
              <a:rPr lang="en-US" b="1" dirty="0" smtClean="0"/>
              <a:t>Institution: </a:t>
            </a:r>
            <a:r>
              <a:rPr lang="en-US" dirty="0" smtClean="0"/>
              <a:t>The </a:t>
            </a:r>
            <a:r>
              <a:rPr lang="en-US" dirty="0"/>
              <a:t>rules of the game in a society </a:t>
            </a:r>
            <a:r>
              <a:rPr lang="en-US" dirty="0" smtClean="0"/>
              <a:t>or, more </a:t>
            </a:r>
            <a:r>
              <a:rPr lang="en-US" dirty="0"/>
              <a:t>formally, the humanly </a:t>
            </a:r>
            <a:r>
              <a:rPr lang="en-US" dirty="0" smtClean="0"/>
              <a:t>devised constraints </a:t>
            </a:r>
            <a:r>
              <a:rPr lang="en-US" dirty="0"/>
              <a:t>that shape human </a:t>
            </a:r>
            <a:r>
              <a:rPr lang="en-US" dirty="0" smtClean="0"/>
              <a:t>interaction; the </a:t>
            </a:r>
            <a:r>
              <a:rPr lang="en-US" dirty="0"/>
              <a:t>rules and regulations, </a:t>
            </a:r>
            <a:r>
              <a:rPr lang="en-US" dirty="0" smtClean="0"/>
              <a:t>laws, customs</a:t>
            </a:r>
            <a:r>
              <a:rPr lang="en-US" dirty="0"/>
              <a:t>, and business practices of </a:t>
            </a:r>
            <a:r>
              <a:rPr lang="en-US" dirty="0" smtClean="0"/>
              <a:t>a country.</a:t>
            </a:r>
          </a:p>
          <a:p>
            <a:pPr>
              <a:buFont typeface="Wingdings" panose="05000000000000000000" pitchFamily="2" charset="2"/>
              <a:buChar char="v"/>
            </a:pPr>
            <a:r>
              <a:rPr lang="en-US" dirty="0" smtClean="0"/>
              <a:t>We will talk about two types of institutions:</a:t>
            </a:r>
          </a:p>
          <a:p>
            <a:pPr>
              <a:buFont typeface="Wingdings" panose="05000000000000000000" pitchFamily="2" charset="2"/>
              <a:buChar char="q"/>
            </a:pPr>
            <a:r>
              <a:rPr lang="en-US" b="1" dirty="0"/>
              <a:t>PROPERTY RIGHTS </a:t>
            </a:r>
            <a:r>
              <a:rPr lang="en-US" b="1" dirty="0" smtClean="0"/>
              <a:t>STRUCTURE: </a:t>
            </a:r>
            <a:r>
              <a:rPr lang="en-US" dirty="0"/>
              <a:t>Think of two property rights structures, X and </a:t>
            </a:r>
            <a:r>
              <a:rPr lang="en-US" dirty="0" smtClean="0"/>
              <a:t>Y. Under </a:t>
            </a:r>
            <a:r>
              <a:rPr lang="en-US" dirty="0"/>
              <a:t>X, a person is allowed to own property (a piece of land, a business, a store, </a:t>
            </a:r>
            <a:r>
              <a:rPr lang="en-US" dirty="0" smtClean="0"/>
              <a:t>an invention</a:t>
            </a:r>
            <a:r>
              <a:rPr lang="en-US" dirty="0"/>
              <a:t>, etc.); that is, private property is permitted. Under Y, a person is not </a:t>
            </a:r>
            <a:r>
              <a:rPr lang="en-US" dirty="0" smtClean="0"/>
              <a:t>allowed to </a:t>
            </a:r>
            <a:r>
              <a:rPr lang="en-US" dirty="0"/>
              <a:t>own property; private property is not permitted. The incentive to produce goods </a:t>
            </a:r>
            <a:r>
              <a:rPr lang="en-US" dirty="0" smtClean="0"/>
              <a:t>and services </a:t>
            </a:r>
            <a:r>
              <a:rPr lang="en-US" dirty="0"/>
              <a:t>is hardly the same in each of the two property rights structures. Undoubtedly, </a:t>
            </a:r>
            <a:r>
              <a:rPr lang="en-US" dirty="0" smtClean="0"/>
              <a:t>the incentive </a:t>
            </a:r>
            <a:r>
              <a:rPr lang="en-US" dirty="0"/>
              <a:t>to produce is greater under property rights structure X than Y.</a:t>
            </a:r>
            <a:endParaRPr lang="en-US" dirty="0"/>
          </a:p>
        </p:txBody>
      </p:sp>
    </p:spTree>
    <p:extLst>
      <p:ext uri="{BB962C8B-B14F-4D97-AF65-F5344CB8AC3E}">
        <p14:creationId xmlns:p14="http://schemas.microsoft.com/office/powerpoint/2010/main" val="94439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124" y="722810"/>
            <a:ext cx="3392978" cy="1293028"/>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pPr marL="0" indent="0">
              <a:buNone/>
            </a:pPr>
            <a:r>
              <a:rPr lang="en-US" dirty="0"/>
              <a:t>Now consider two other property rights structures, A and B. Under both, </a:t>
            </a:r>
            <a:r>
              <a:rPr lang="en-US" dirty="0" smtClean="0"/>
              <a:t>individuals are </a:t>
            </a:r>
            <a:r>
              <a:rPr lang="en-US" dirty="0"/>
              <a:t>allowed to own property. But in A, a person’s private property rights are not as </a:t>
            </a:r>
            <a:r>
              <a:rPr lang="en-US" dirty="0" smtClean="0"/>
              <a:t>well protected </a:t>
            </a:r>
            <a:r>
              <a:rPr lang="en-US" dirty="0"/>
              <a:t>as in B. For example, in A, the government sometimes confiscates a </a:t>
            </a:r>
            <a:r>
              <a:rPr lang="en-US" dirty="0" smtClean="0"/>
              <a:t>person’s private </a:t>
            </a:r>
            <a:r>
              <a:rPr lang="en-US" dirty="0"/>
              <a:t>property; in B, this never happens. Again, the incentive to produce is not the </a:t>
            </a:r>
            <a:r>
              <a:rPr lang="en-US" dirty="0" smtClean="0"/>
              <a:t>same under </a:t>
            </a:r>
            <a:r>
              <a:rPr lang="en-US" dirty="0"/>
              <a:t>A and B. The more secure the private property rights are, the greater the incentive </a:t>
            </a:r>
            <a:r>
              <a:rPr lang="en-US" dirty="0" smtClean="0"/>
              <a:t>is to </a:t>
            </a:r>
            <a:r>
              <a:rPr lang="en-US" dirty="0"/>
              <a:t>produce.</a:t>
            </a:r>
            <a:endParaRPr lang="en-US" dirty="0"/>
          </a:p>
        </p:txBody>
      </p:sp>
    </p:spTree>
    <p:extLst>
      <p:ext uri="{BB962C8B-B14F-4D97-AF65-F5344CB8AC3E}">
        <p14:creationId xmlns:p14="http://schemas.microsoft.com/office/powerpoint/2010/main" val="430435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t>THE LEGAL </a:t>
            </a:r>
            <a:r>
              <a:rPr lang="en-US" b="1" dirty="0" smtClean="0"/>
              <a:t>SYSTEM:  </a:t>
            </a:r>
            <a:r>
              <a:rPr lang="en-US" dirty="0"/>
              <a:t>In country A, the legal system is dependable, honest, </a:t>
            </a:r>
            <a:r>
              <a:rPr lang="en-US" dirty="0" smtClean="0"/>
              <a:t>and dedicated </a:t>
            </a:r>
            <a:r>
              <a:rPr lang="en-US" dirty="0"/>
              <a:t>to enforcing legitimate contracts and to protecting private property. In country </a:t>
            </a:r>
            <a:r>
              <a:rPr lang="en-US" dirty="0" smtClean="0"/>
              <a:t>B, the </a:t>
            </a:r>
            <a:r>
              <a:rPr lang="en-US" dirty="0"/>
              <a:t>legal system is the polar opposite. In which country, A or B, are individuals more </a:t>
            </a:r>
            <a:r>
              <a:rPr lang="en-US" dirty="0" smtClean="0"/>
              <a:t>likely to </a:t>
            </a:r>
            <a:r>
              <a:rPr lang="en-US" dirty="0"/>
              <a:t>have a greater incentive to start businesses, lend and borrow funds, invest, </a:t>
            </a:r>
            <a:r>
              <a:rPr lang="en-US" dirty="0" smtClean="0"/>
              <a:t>produce goods</a:t>
            </a:r>
            <a:r>
              <a:rPr lang="en-US" dirty="0"/>
              <a:t>, and innovate—all important to the process of economic growth? Most </a:t>
            </a:r>
            <a:r>
              <a:rPr lang="en-US" dirty="0" smtClean="0"/>
              <a:t>economists would </a:t>
            </a:r>
            <a:r>
              <a:rPr lang="en-US" dirty="0"/>
              <a:t>say in country A, where the legal system is dependable, honest, and sound.</a:t>
            </a:r>
            <a:endParaRPr lang="en-US" dirty="0"/>
          </a:p>
        </p:txBody>
      </p:sp>
    </p:spTree>
    <p:extLst>
      <p:ext uri="{BB962C8B-B14F-4D97-AF65-F5344CB8AC3E}">
        <p14:creationId xmlns:p14="http://schemas.microsoft.com/office/powerpoint/2010/main" val="28224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US" dirty="0" smtClean="0"/>
              <a:t>A few Basics about economic growth</a:t>
            </a:r>
            <a:endParaRPr lang="en-US" dirty="0"/>
          </a:p>
        </p:txBody>
      </p:sp>
      <p:sp>
        <p:nvSpPr>
          <p:cNvPr id="3" name="Content Placeholder 2"/>
          <p:cNvSpPr>
            <a:spLocks noGrp="1"/>
          </p:cNvSpPr>
          <p:nvPr>
            <p:ph idx="1"/>
          </p:nvPr>
        </p:nvSpPr>
        <p:spPr/>
        <p:txBody>
          <a:bodyPr/>
          <a:lstStyle/>
          <a:p>
            <a:r>
              <a:rPr lang="en-US" dirty="0"/>
              <a:t>The term </a:t>
            </a:r>
            <a:r>
              <a:rPr lang="en-US" i="1" dirty="0"/>
              <a:t>economic growth </a:t>
            </a:r>
            <a:r>
              <a:rPr lang="en-US" dirty="0"/>
              <a:t>refers either to absolute real economic growth or to per </a:t>
            </a:r>
            <a:r>
              <a:rPr lang="en-US" dirty="0" smtClean="0"/>
              <a:t>capita real </a:t>
            </a:r>
            <a:r>
              <a:rPr lang="en-US" dirty="0"/>
              <a:t>economic growth. </a:t>
            </a:r>
            <a:endParaRPr lang="en-US" dirty="0" smtClean="0"/>
          </a:p>
          <a:p>
            <a:pPr>
              <a:buFont typeface="Wingdings" panose="05000000000000000000" pitchFamily="2" charset="2"/>
              <a:buChar char="v"/>
            </a:pPr>
            <a:r>
              <a:rPr lang="en-US" b="1" dirty="0"/>
              <a:t>Absolute Real </a:t>
            </a:r>
            <a:r>
              <a:rPr lang="en-US" b="1" dirty="0" smtClean="0"/>
              <a:t>Economic Growth: </a:t>
            </a:r>
            <a:r>
              <a:rPr lang="en-US" dirty="0" smtClean="0"/>
              <a:t>An </a:t>
            </a:r>
            <a:r>
              <a:rPr lang="en-US" dirty="0"/>
              <a:t>increase in Real GDP from one </a:t>
            </a:r>
            <a:r>
              <a:rPr lang="en-US" dirty="0" smtClean="0"/>
              <a:t>period to </a:t>
            </a:r>
            <a:r>
              <a:rPr lang="en-US" dirty="0"/>
              <a:t>the next</a:t>
            </a:r>
            <a:r>
              <a:rPr lang="en-US" dirty="0" smtClean="0"/>
              <a:t>.</a:t>
            </a:r>
          </a:p>
          <a:p>
            <a:pPr>
              <a:buFont typeface="Wingdings" panose="05000000000000000000" pitchFamily="2" charset="2"/>
              <a:buChar char="v"/>
            </a:pPr>
            <a:r>
              <a:rPr lang="en-US" b="1" dirty="0"/>
              <a:t>Per Capita Real </a:t>
            </a:r>
            <a:r>
              <a:rPr lang="en-US" b="1" dirty="0" smtClean="0"/>
              <a:t>Economic Growth:</a:t>
            </a:r>
            <a:r>
              <a:rPr lang="en-US" b="1" dirty="0"/>
              <a:t> </a:t>
            </a:r>
            <a:r>
              <a:rPr lang="en-US" dirty="0" smtClean="0"/>
              <a:t>An </a:t>
            </a:r>
            <a:r>
              <a:rPr lang="en-US" dirty="0"/>
              <a:t>increase from one period to the </a:t>
            </a:r>
            <a:r>
              <a:rPr lang="en-US" dirty="0" smtClean="0"/>
              <a:t>next in </a:t>
            </a:r>
            <a:r>
              <a:rPr lang="en-US" dirty="0"/>
              <a:t>per capita Real GDP, which is Real </a:t>
            </a:r>
            <a:r>
              <a:rPr lang="en-US" dirty="0" smtClean="0"/>
              <a:t>GDP divided </a:t>
            </a:r>
            <a:r>
              <a:rPr lang="en-US" dirty="0"/>
              <a:t>by population.</a:t>
            </a:r>
            <a:endParaRPr lang="en-US" dirty="0"/>
          </a:p>
        </p:txBody>
      </p:sp>
    </p:spTree>
    <p:extLst>
      <p:ext uri="{BB962C8B-B14F-4D97-AF65-F5344CB8AC3E}">
        <p14:creationId xmlns:p14="http://schemas.microsoft.com/office/powerpoint/2010/main" val="112968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1" y="573181"/>
            <a:ext cx="9004069" cy="1293028"/>
          </a:xfrm>
        </p:spPr>
        <p:txBody>
          <a:bodyPr/>
          <a:lstStyle/>
          <a:p>
            <a:r>
              <a:rPr lang="en-US" dirty="0" smtClean="0"/>
              <a:t>Do Economic Growth matters</a:t>
            </a:r>
            <a:endParaRPr lang="en-US" dirty="0"/>
          </a:p>
        </p:txBody>
      </p:sp>
      <p:sp>
        <p:nvSpPr>
          <p:cNvPr id="3" name="Content Placeholder 2"/>
          <p:cNvSpPr>
            <a:spLocks noGrp="1"/>
          </p:cNvSpPr>
          <p:nvPr>
            <p:ph idx="1"/>
          </p:nvPr>
        </p:nvSpPr>
        <p:spPr>
          <a:xfrm>
            <a:off x="685800" y="1866209"/>
            <a:ext cx="10820400" cy="4542903"/>
          </a:xfrm>
        </p:spPr>
        <p:txBody>
          <a:bodyPr>
            <a:normAutofit/>
          </a:bodyPr>
          <a:lstStyle/>
          <a:p>
            <a:r>
              <a:rPr lang="en-US" dirty="0"/>
              <a:t>Suppose the (absolute) real economic growth rate is 4 percent in one country </a:t>
            </a:r>
            <a:r>
              <a:rPr lang="en-US" dirty="0" smtClean="0"/>
              <a:t>and 3 </a:t>
            </a:r>
            <a:r>
              <a:rPr lang="en-US" dirty="0"/>
              <a:t>percent in another. The difference in growth rates may not seem very significant. </a:t>
            </a:r>
            <a:r>
              <a:rPr lang="en-US" dirty="0" smtClean="0"/>
              <a:t>But if </a:t>
            </a:r>
            <a:r>
              <a:rPr lang="en-US" dirty="0"/>
              <a:t>the growth rates are sustained over a long period of time, the people who live in </a:t>
            </a:r>
            <a:r>
              <a:rPr lang="en-US" dirty="0" smtClean="0"/>
              <a:t>each country </a:t>
            </a:r>
            <a:r>
              <a:rPr lang="en-US" dirty="0"/>
              <a:t>will see a real difference in their standard of living. For example, if a </a:t>
            </a:r>
            <a:r>
              <a:rPr lang="en-US" dirty="0" smtClean="0"/>
              <a:t>country’s economic </a:t>
            </a:r>
            <a:r>
              <a:rPr lang="en-US" dirty="0"/>
              <a:t>growth rate is 5 percent each year, its Real GDP will double in 14 years. If </a:t>
            </a:r>
            <a:r>
              <a:rPr lang="en-US" dirty="0" smtClean="0"/>
              <a:t>a country </a:t>
            </a:r>
            <a:r>
              <a:rPr lang="en-US" dirty="0"/>
              <a:t>has a 2 percent annual growth rate, its Real GDP will double in 35 years. </a:t>
            </a:r>
            <a:r>
              <a:rPr lang="en-US" dirty="0" smtClean="0"/>
              <a:t>In </a:t>
            </a:r>
            <a:r>
              <a:rPr lang="en-US" dirty="0"/>
              <a:t>other words, a country with a 5 percent growth rate can double its Real GDP in 21 </a:t>
            </a:r>
            <a:r>
              <a:rPr lang="en-US" dirty="0" smtClean="0"/>
              <a:t>fewer years </a:t>
            </a:r>
            <a:r>
              <a:rPr lang="en-US" dirty="0"/>
              <a:t>than a country with a 2 percent growth rate. (To calculate the time required for </a:t>
            </a:r>
            <a:r>
              <a:rPr lang="en-US" dirty="0" smtClean="0"/>
              <a:t>any variable </a:t>
            </a:r>
            <a:r>
              <a:rPr lang="en-US" dirty="0"/>
              <a:t>to double, simply divide its percentage growth rate into 70. This is called </a:t>
            </a:r>
            <a:r>
              <a:rPr lang="en-US" dirty="0" smtClean="0"/>
              <a:t>the </a:t>
            </a:r>
            <a:r>
              <a:rPr lang="en-US" b="1" i="1" dirty="0" smtClean="0"/>
              <a:t>“</a:t>
            </a:r>
            <a:r>
              <a:rPr lang="en-US" b="1" i="1" dirty="0"/>
              <a:t>R</a:t>
            </a:r>
            <a:r>
              <a:rPr lang="en-US" b="1" i="1" dirty="0" smtClean="0"/>
              <a:t>ule </a:t>
            </a:r>
            <a:r>
              <a:rPr lang="en-US" b="1" i="1" dirty="0"/>
              <a:t>of </a:t>
            </a:r>
            <a:r>
              <a:rPr lang="en-US" b="1" i="1" dirty="0" smtClean="0"/>
              <a:t>70”</a:t>
            </a:r>
            <a:r>
              <a:rPr lang="en-US" dirty="0" smtClean="0"/>
              <a:t>)</a:t>
            </a:r>
            <a:endParaRPr lang="en-US" dirty="0"/>
          </a:p>
        </p:txBody>
      </p:sp>
    </p:spTree>
    <p:extLst>
      <p:ext uri="{BB962C8B-B14F-4D97-AF65-F5344CB8AC3E}">
        <p14:creationId xmlns:p14="http://schemas.microsoft.com/office/powerpoint/2010/main" val="188043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76" y="589806"/>
            <a:ext cx="9868593" cy="1293028"/>
          </a:xfrm>
        </p:spPr>
        <p:txBody>
          <a:bodyPr/>
          <a:lstStyle/>
          <a:p>
            <a:r>
              <a:rPr lang="en-US" dirty="0" smtClean="0"/>
              <a:t>A production function &amp; real </a:t>
            </a:r>
            <a:r>
              <a:rPr lang="en-US" dirty="0" err="1" smtClean="0"/>
              <a:t>gdp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Production </a:t>
            </a:r>
            <a:r>
              <a:rPr lang="en-US" b="1" dirty="0" smtClean="0"/>
              <a:t>Function: </a:t>
            </a:r>
            <a:r>
              <a:rPr lang="en-US" dirty="0" smtClean="0"/>
              <a:t>A </a:t>
            </a:r>
            <a:r>
              <a:rPr lang="en-US" dirty="0"/>
              <a:t>function that specifies the </a:t>
            </a:r>
            <a:r>
              <a:rPr lang="en-US" dirty="0" smtClean="0"/>
              <a:t>relation between </a:t>
            </a:r>
            <a:r>
              <a:rPr lang="en-US" dirty="0"/>
              <a:t>technology and the quantity </a:t>
            </a:r>
            <a:r>
              <a:rPr lang="en-US" dirty="0" smtClean="0"/>
              <a:t>of factor </a:t>
            </a:r>
            <a:r>
              <a:rPr lang="en-US" dirty="0"/>
              <a:t>inputs to output or Real GDP</a:t>
            </a:r>
            <a:r>
              <a:rPr lang="en-US" dirty="0" smtClean="0"/>
              <a:t>.</a:t>
            </a:r>
          </a:p>
          <a:p>
            <a:pPr>
              <a:buFont typeface="Wingdings" panose="05000000000000000000" pitchFamily="2" charset="2"/>
              <a:buChar char="Ø"/>
            </a:pPr>
            <a:r>
              <a:rPr lang="en-US" dirty="0" smtClean="0"/>
              <a:t>For example a production function can be expressed like: Real GDP= T(L,K)</a:t>
            </a:r>
          </a:p>
          <a:p>
            <a:pPr>
              <a:buFont typeface="Wingdings" panose="05000000000000000000" pitchFamily="2" charset="2"/>
              <a:buChar char="v"/>
            </a:pPr>
            <a:r>
              <a:rPr lang="en-US" dirty="0"/>
              <a:t>The </a:t>
            </a:r>
            <a:r>
              <a:rPr lang="en-US" i="1" dirty="0"/>
              <a:t>L </a:t>
            </a:r>
            <a:r>
              <a:rPr lang="en-US" dirty="0"/>
              <a:t>stands for labor; the </a:t>
            </a:r>
            <a:r>
              <a:rPr lang="en-US" i="1" dirty="0"/>
              <a:t>K </a:t>
            </a:r>
            <a:r>
              <a:rPr lang="en-US" dirty="0"/>
              <a:t>stands for capital; the </a:t>
            </a:r>
            <a:r>
              <a:rPr lang="en-US" i="1" dirty="0"/>
              <a:t>T </a:t>
            </a:r>
            <a:r>
              <a:rPr lang="en-US" dirty="0"/>
              <a:t>stands for the technology </a:t>
            </a:r>
            <a:r>
              <a:rPr lang="en-US" dirty="0" smtClean="0"/>
              <a:t>coefficient. Suppose </a:t>
            </a:r>
            <a:r>
              <a:rPr lang="en-US" dirty="0"/>
              <a:t>we have 4 units of labor and 2 units of capital. In all, we have 6 units of </a:t>
            </a:r>
            <a:r>
              <a:rPr lang="en-US" dirty="0" smtClean="0"/>
              <a:t>our two </a:t>
            </a:r>
            <a:r>
              <a:rPr lang="en-US" dirty="0"/>
              <a:t>resources, labor and </a:t>
            </a:r>
            <a:r>
              <a:rPr lang="en-US" dirty="0" smtClean="0"/>
              <a:t>capital. In </a:t>
            </a:r>
            <a:r>
              <a:rPr lang="en-US" dirty="0"/>
              <a:t>an earlier chapter, an advance in technology was defined as being able to </a:t>
            </a:r>
            <a:r>
              <a:rPr lang="en-US" dirty="0" smtClean="0"/>
              <a:t>produce more </a:t>
            </a:r>
            <a:r>
              <a:rPr lang="en-US" dirty="0"/>
              <a:t>output (more Real GDP) with a given level of resources, such as labor and </a:t>
            </a:r>
            <a:r>
              <a:rPr lang="en-US" dirty="0" smtClean="0"/>
              <a:t>capital. The </a:t>
            </a:r>
            <a:r>
              <a:rPr lang="en-US" i="1" dirty="0"/>
              <a:t>T</a:t>
            </a:r>
            <a:r>
              <a:rPr lang="en-US" dirty="0"/>
              <a:t>, or technology coefficient, in our production function captures this idea. </a:t>
            </a:r>
            <a:r>
              <a:rPr lang="en-US" dirty="0" smtClean="0"/>
              <a:t>Suppose we </a:t>
            </a:r>
            <a:r>
              <a:rPr lang="en-US" dirty="0"/>
              <a:t>set our </a:t>
            </a:r>
            <a:r>
              <a:rPr lang="en-US" i="1" dirty="0"/>
              <a:t>T </a:t>
            </a:r>
            <a:r>
              <a:rPr lang="en-US" dirty="0"/>
              <a:t>equal to 0.40. Given that </a:t>
            </a:r>
            <a:r>
              <a:rPr lang="en-US" i="1" dirty="0"/>
              <a:t>L </a:t>
            </a:r>
            <a:r>
              <a:rPr lang="en-US" dirty="0"/>
              <a:t>equals 4 and </a:t>
            </a:r>
            <a:r>
              <a:rPr lang="en-US" i="1" dirty="0"/>
              <a:t>K </a:t>
            </a:r>
            <a:r>
              <a:rPr lang="en-US" dirty="0"/>
              <a:t>equals </a:t>
            </a:r>
            <a:r>
              <a:rPr lang="en-US" dirty="0" smtClean="0"/>
              <a:t>2.</a:t>
            </a:r>
            <a:endParaRPr lang="en-US" dirty="0"/>
          </a:p>
        </p:txBody>
      </p:sp>
    </p:spTree>
    <p:extLst>
      <p:ext uri="{BB962C8B-B14F-4D97-AF65-F5344CB8AC3E}">
        <p14:creationId xmlns:p14="http://schemas.microsoft.com/office/powerpoint/2010/main" val="379429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Obviously, given our production function, which focuses on the three factors of </a:t>
            </a:r>
            <a:r>
              <a:rPr lang="en-US" i="1" dirty="0"/>
              <a:t>T</a:t>
            </a:r>
            <a:r>
              <a:rPr lang="en-US" dirty="0"/>
              <a:t>, </a:t>
            </a:r>
            <a:r>
              <a:rPr lang="en-US" i="1" dirty="0" smtClean="0"/>
              <a:t>L</a:t>
            </a:r>
            <a:r>
              <a:rPr lang="en-US" dirty="0" smtClean="0"/>
              <a:t>, and </a:t>
            </a:r>
            <a:r>
              <a:rPr lang="en-US" i="1" dirty="0"/>
              <a:t>K</a:t>
            </a:r>
            <a:r>
              <a:rPr lang="en-US" dirty="0"/>
              <a:t>, an increase in any one of these factors will lead to a rise in Real GDP. For </a:t>
            </a:r>
            <a:r>
              <a:rPr lang="en-US" dirty="0" smtClean="0"/>
              <a:t>example, if </a:t>
            </a:r>
            <a:r>
              <a:rPr lang="en-US" dirty="0"/>
              <a:t>we increase labor from 4 to 8 units, Real GDP will rise to 4 units of output. </a:t>
            </a:r>
            <a:r>
              <a:rPr lang="en-US" dirty="0" smtClean="0"/>
              <a:t>Alternatively, if </a:t>
            </a:r>
            <a:r>
              <a:rPr lang="en-US" dirty="0"/>
              <a:t>we raise </a:t>
            </a:r>
            <a:r>
              <a:rPr lang="en-US" i="1" dirty="0"/>
              <a:t>T </a:t>
            </a:r>
            <a:r>
              <a:rPr lang="en-US" dirty="0"/>
              <a:t>from 0.4 to 0.5, holding labor at 4 units and capital at 2 units, Real GDP </a:t>
            </a:r>
            <a:r>
              <a:rPr lang="en-US" dirty="0" smtClean="0"/>
              <a:t>will rise </a:t>
            </a:r>
            <a:r>
              <a:rPr lang="en-US" dirty="0"/>
              <a:t>from 2.4 units to 3.0 units.</a:t>
            </a:r>
            <a:endParaRPr lang="en-US" dirty="0"/>
          </a:p>
        </p:txBody>
      </p:sp>
    </p:spTree>
    <p:extLst>
      <p:ext uri="{BB962C8B-B14F-4D97-AF65-F5344CB8AC3E}">
        <p14:creationId xmlns:p14="http://schemas.microsoft.com/office/powerpoint/2010/main" val="220359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1" y="772840"/>
            <a:ext cx="12453851" cy="1293028"/>
          </a:xfrm>
        </p:spPr>
        <p:txBody>
          <a:bodyPr/>
          <a:lstStyle/>
          <a:p>
            <a:r>
              <a:rPr lang="en-US" dirty="0" smtClean="0"/>
              <a:t>From production function to productivity</a:t>
            </a:r>
            <a:endParaRPr lang="en-US" dirty="0"/>
          </a:p>
        </p:txBody>
      </p:sp>
      <p:sp>
        <p:nvSpPr>
          <p:cNvPr id="3" name="Content Placeholder 2"/>
          <p:cNvSpPr>
            <a:spLocks noGrp="1"/>
          </p:cNvSpPr>
          <p:nvPr>
            <p:ph idx="1"/>
          </p:nvPr>
        </p:nvSpPr>
        <p:spPr/>
        <p:txBody>
          <a:bodyPr/>
          <a:lstStyle/>
          <a:p>
            <a:r>
              <a:rPr lang="en-US" dirty="0" smtClean="0"/>
              <a:t>Productivity is defined as total output per unit of labor input. To understand the role of productivity on Real GDP, let’s take the example of a person stranded in an island, and is the only human being there. How well will the person be will in turn depend on how productive the person will be.</a:t>
            </a:r>
          </a:p>
        </p:txBody>
      </p:sp>
    </p:spTree>
    <p:extLst>
      <p:ext uri="{BB962C8B-B14F-4D97-AF65-F5344CB8AC3E}">
        <p14:creationId xmlns:p14="http://schemas.microsoft.com/office/powerpoint/2010/main" val="378777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4" y="527306"/>
            <a:ext cx="3352800" cy="1293028"/>
          </a:xfrm>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dirty="0" smtClean="0"/>
              <a:t>Taking the real world analogy of the stranded person’s case, we can see that productivity will depend on the following four factors on per worker basis:</a:t>
            </a:r>
          </a:p>
          <a:p>
            <a:pPr marL="457200" indent="-457200">
              <a:buFont typeface="+mj-lt"/>
              <a:buAutoNum type="arabicPeriod"/>
            </a:pPr>
            <a:r>
              <a:rPr lang="en-US" dirty="0" smtClean="0"/>
              <a:t>Physical capital:</a:t>
            </a:r>
            <a:r>
              <a:rPr lang="en-US" b="1" dirty="0"/>
              <a:t> </a:t>
            </a:r>
            <a:r>
              <a:rPr lang="en-US" dirty="0" smtClean="0"/>
              <a:t>the </a:t>
            </a:r>
            <a:r>
              <a:rPr lang="en-US" dirty="0"/>
              <a:t>stock of </a:t>
            </a:r>
            <a:r>
              <a:rPr lang="en-US" dirty="0" smtClean="0"/>
              <a:t>equipment and </a:t>
            </a:r>
            <a:r>
              <a:rPr lang="en-US" dirty="0"/>
              <a:t>structures that </a:t>
            </a:r>
            <a:r>
              <a:rPr lang="en-US" dirty="0" smtClean="0"/>
              <a:t>are used </a:t>
            </a:r>
            <a:r>
              <a:rPr lang="en-US" dirty="0"/>
              <a:t>to produce </a:t>
            </a:r>
            <a:r>
              <a:rPr lang="en-US" dirty="0" smtClean="0"/>
              <a:t>goods and </a:t>
            </a:r>
            <a:r>
              <a:rPr lang="en-US" dirty="0"/>
              <a:t>services</a:t>
            </a:r>
            <a:endParaRPr lang="en-US" dirty="0" smtClean="0"/>
          </a:p>
          <a:p>
            <a:pPr marL="457200" indent="-457200">
              <a:buFont typeface="+mj-lt"/>
              <a:buAutoNum type="arabicPeriod"/>
            </a:pPr>
            <a:r>
              <a:rPr lang="en-US" dirty="0" smtClean="0"/>
              <a:t>Human Capital : </a:t>
            </a:r>
            <a:r>
              <a:rPr lang="en-US" dirty="0"/>
              <a:t>the knowledge and </a:t>
            </a:r>
            <a:r>
              <a:rPr lang="en-US" dirty="0" smtClean="0"/>
              <a:t>skills that </a:t>
            </a:r>
            <a:r>
              <a:rPr lang="en-US" dirty="0"/>
              <a:t>workers </a:t>
            </a:r>
            <a:r>
              <a:rPr lang="en-US" dirty="0" smtClean="0"/>
              <a:t>acquire through education, training</a:t>
            </a:r>
            <a:r>
              <a:rPr lang="en-US" dirty="0"/>
              <a:t>, and </a:t>
            </a:r>
            <a:r>
              <a:rPr lang="en-US" dirty="0" smtClean="0"/>
              <a:t>experience</a:t>
            </a:r>
          </a:p>
          <a:p>
            <a:pPr marL="457200" indent="-457200">
              <a:buFont typeface="+mj-lt"/>
              <a:buAutoNum type="arabicPeriod"/>
            </a:pPr>
            <a:r>
              <a:rPr lang="en-US" dirty="0" smtClean="0"/>
              <a:t>Natural resource: the </a:t>
            </a:r>
            <a:r>
              <a:rPr lang="en-US" dirty="0"/>
              <a:t>inputs into </a:t>
            </a:r>
            <a:r>
              <a:rPr lang="en-US" dirty="0" smtClean="0"/>
              <a:t>the production </a:t>
            </a:r>
            <a:r>
              <a:rPr lang="en-US" dirty="0"/>
              <a:t>of goods </a:t>
            </a:r>
            <a:r>
              <a:rPr lang="en-US" dirty="0" smtClean="0"/>
              <a:t>and services </a:t>
            </a:r>
            <a:r>
              <a:rPr lang="en-US" dirty="0"/>
              <a:t>that are </a:t>
            </a:r>
            <a:r>
              <a:rPr lang="en-US" dirty="0" smtClean="0"/>
              <a:t>provided by </a:t>
            </a:r>
            <a:r>
              <a:rPr lang="en-US" dirty="0"/>
              <a:t>nature, such as </a:t>
            </a:r>
            <a:r>
              <a:rPr lang="en-US" dirty="0" smtClean="0"/>
              <a:t>land, rivers</a:t>
            </a:r>
            <a:r>
              <a:rPr lang="en-US" dirty="0"/>
              <a:t>, and </a:t>
            </a:r>
            <a:r>
              <a:rPr lang="en-US" dirty="0" smtClean="0"/>
              <a:t>mineral deposits</a:t>
            </a:r>
          </a:p>
          <a:p>
            <a:pPr marL="457200" indent="-457200">
              <a:buFont typeface="+mj-lt"/>
              <a:buAutoNum type="arabicPeriod"/>
            </a:pPr>
            <a:r>
              <a:rPr lang="en-US" dirty="0" smtClean="0"/>
              <a:t>Technological Knowledge: </a:t>
            </a:r>
            <a:r>
              <a:rPr lang="en-US" dirty="0"/>
              <a:t>society’s understanding </a:t>
            </a:r>
            <a:r>
              <a:rPr lang="en-US" dirty="0" smtClean="0"/>
              <a:t>of the </a:t>
            </a:r>
            <a:r>
              <a:rPr lang="en-US" dirty="0"/>
              <a:t>best ways to </a:t>
            </a:r>
            <a:r>
              <a:rPr lang="en-US" dirty="0" smtClean="0"/>
              <a:t>produce goods </a:t>
            </a:r>
            <a:r>
              <a:rPr lang="en-US" dirty="0"/>
              <a:t>and services</a:t>
            </a:r>
            <a:endParaRPr lang="en-US" dirty="0"/>
          </a:p>
        </p:txBody>
      </p:sp>
    </p:spTree>
    <p:extLst>
      <p:ext uri="{BB962C8B-B14F-4D97-AF65-F5344CB8AC3E}">
        <p14:creationId xmlns:p14="http://schemas.microsoft.com/office/powerpoint/2010/main" val="287139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866" y="484974"/>
            <a:ext cx="9050867" cy="1293028"/>
          </a:xfrm>
        </p:spPr>
        <p:txBody>
          <a:bodyPr/>
          <a:lstStyle/>
          <a:p>
            <a:r>
              <a:rPr lang="en-US" dirty="0" smtClean="0"/>
              <a:t>From production function to long run supply</a:t>
            </a:r>
            <a:endParaRPr lang="en-US" dirty="0"/>
          </a:p>
        </p:txBody>
      </p:sp>
      <p:sp>
        <p:nvSpPr>
          <p:cNvPr id="3" name="Content Placeholder 2"/>
          <p:cNvSpPr>
            <a:spLocks noGrp="1"/>
          </p:cNvSpPr>
          <p:nvPr>
            <p:ph idx="1"/>
          </p:nvPr>
        </p:nvSpPr>
        <p:spPr/>
        <p:txBody>
          <a:bodyPr>
            <a:normAutofit lnSpcReduction="10000"/>
          </a:bodyPr>
          <a:lstStyle/>
          <a:p>
            <a:r>
              <a:rPr lang="en-US" dirty="0" smtClean="0"/>
              <a:t>The four factors we discussed earlier determines productivity and productivity translates to output. The four discussed factors are also factor inputs as can be expressed by the following function:</a:t>
            </a:r>
          </a:p>
          <a:p>
            <a:pPr>
              <a:buFont typeface="Wingdings" panose="05000000000000000000" pitchFamily="2" charset="2"/>
              <a:buChar char="Ø"/>
            </a:pPr>
            <a:r>
              <a:rPr lang="en-US" dirty="0" smtClean="0"/>
              <a:t>Y=f T(K,H,N,L)</a:t>
            </a:r>
          </a:p>
          <a:p>
            <a:pPr>
              <a:buFont typeface="Wingdings" panose="05000000000000000000" pitchFamily="2" charset="2"/>
              <a:buChar char="v"/>
            </a:pPr>
            <a:r>
              <a:rPr lang="en-US" dirty="0" smtClean="0"/>
              <a:t>After manipulating the “Constant Return to Scale” form of this function we can see that these four factors also influences productivity, just as we have discussed before.</a:t>
            </a:r>
          </a:p>
          <a:p>
            <a:pPr>
              <a:buFont typeface="Wingdings" panose="05000000000000000000" pitchFamily="2" charset="2"/>
              <a:buChar char="v"/>
            </a:pPr>
            <a:r>
              <a:rPr lang="en-US" dirty="0" smtClean="0"/>
              <a:t>If you can recall, we referred to economic growth being the case when the LRAS (Long Run Aggregate Supply) curve shifted to the right. Now we can very rightfully raise the question, what cause the LRAS curve to shift to the right? Before proceeding further remember that the LRAS depicts the long run output consistent with natural rate of unemployment. So economic growth refers to higher output at a new natural unemployment rate.</a:t>
            </a:r>
          </a:p>
        </p:txBody>
      </p:sp>
    </p:spTree>
    <p:extLst>
      <p:ext uri="{BB962C8B-B14F-4D97-AF65-F5344CB8AC3E}">
        <p14:creationId xmlns:p14="http://schemas.microsoft.com/office/powerpoint/2010/main" val="172705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065" y="689559"/>
            <a:ext cx="3384665" cy="1293028"/>
          </a:xfrm>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As it turns out, the four factors we discussed about earlier are the same factors which can cause the LRAS curve to shift ( both right &amp; left). If the curve shifts to the right then the economy is experiencing economic growth. You should be getting the logic by now, in case you still didn’t, the four factors we talked about are factor inputs into making economy's output. So when these factors changes they change economy’s output both in the short run &amp; in the long run.</a:t>
            </a:r>
            <a:endParaRPr lang="en-US" dirty="0"/>
          </a:p>
        </p:txBody>
      </p:sp>
    </p:spTree>
    <p:extLst>
      <p:ext uri="{BB962C8B-B14F-4D97-AF65-F5344CB8AC3E}">
        <p14:creationId xmlns:p14="http://schemas.microsoft.com/office/powerpoint/2010/main" val="15094209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93</TotalTime>
  <Words>1594</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vt:lpstr>
      <vt:lpstr>Vapor Trail</vt:lpstr>
      <vt:lpstr>Economic Growth</vt:lpstr>
      <vt:lpstr>A few Basics about economic growth</vt:lpstr>
      <vt:lpstr>Do Economic Growth matters</vt:lpstr>
      <vt:lpstr>A production function &amp; real gdp</vt:lpstr>
      <vt:lpstr>PowerPoint Presentation</vt:lpstr>
      <vt:lpstr>From production function to productivity</vt:lpstr>
      <vt:lpstr>Continued:</vt:lpstr>
      <vt:lpstr>From production function to long run supply</vt:lpstr>
      <vt:lpstr>Continued:</vt:lpstr>
      <vt:lpstr>PowerPoint Presentation</vt:lpstr>
      <vt:lpstr>Public policies promoting growth</vt:lpstr>
      <vt:lpstr>PowerPoint Presentation</vt:lpstr>
      <vt:lpstr>PowerPoint Presentation</vt:lpstr>
      <vt:lpstr>PowerPoint Presentation</vt:lpstr>
      <vt:lpstr>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Growth</dc:title>
  <dc:creator>Puniman</dc:creator>
  <cp:lastModifiedBy>Puniman</cp:lastModifiedBy>
  <cp:revision>14</cp:revision>
  <dcterms:created xsi:type="dcterms:W3CDTF">2017-03-31T17:44:24Z</dcterms:created>
  <dcterms:modified xsi:type="dcterms:W3CDTF">2017-03-31T19:18:00Z</dcterms:modified>
</cp:coreProperties>
</file>