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3/18/2017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3/18/2017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3/18/2017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3/18/2017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3/18/2017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3/18/2017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3/18/2017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3515" y="1035703"/>
            <a:ext cx="10250107" cy="1898689"/>
          </a:xfrm>
        </p:spPr>
        <p:txBody>
          <a:bodyPr/>
          <a:lstStyle/>
          <a:p>
            <a:r>
              <a:rPr lang="en-US" dirty="0" smtClean="0"/>
              <a:t>Fiscal Policy &amp; The Federal Budget-2</a:t>
            </a:r>
            <a:endParaRPr lang="en-US" dirty="0"/>
          </a:p>
        </p:txBody>
      </p:sp>
    </p:spTree>
    <p:extLst>
      <p:ext uri="{BB962C8B-B14F-4D97-AF65-F5344CB8AC3E}">
        <p14:creationId xmlns:p14="http://schemas.microsoft.com/office/powerpoint/2010/main" val="3178072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8692" y="890541"/>
            <a:ext cx="4614079" cy="706964"/>
          </a:xfrm>
        </p:spPr>
        <p:txBody>
          <a:bodyPr/>
          <a:lstStyle/>
          <a:p>
            <a:r>
              <a:rPr lang="en-US" dirty="0" smtClean="0"/>
              <a:t>Lags &amp; Fiscal Policy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Crowding Out is one reason why fiscal policies may not be fully effective. Another reason is lags in fiscal policy.</a:t>
            </a:r>
          </a:p>
          <a:p>
            <a:pPr>
              <a:buFont typeface="Arial" panose="020B0604020202020204" pitchFamily="34" charset="0"/>
              <a:buChar char="•"/>
            </a:pPr>
            <a:r>
              <a:rPr lang="en-US" b="1" i="1" dirty="0"/>
              <a:t>The Data </a:t>
            </a:r>
            <a:r>
              <a:rPr lang="en-US" b="1" i="1" dirty="0" smtClean="0"/>
              <a:t>Lag</a:t>
            </a:r>
            <a:r>
              <a:rPr lang="en-US" i="1" dirty="0" smtClean="0"/>
              <a:t>: </a:t>
            </a:r>
            <a:r>
              <a:rPr lang="en-US" dirty="0"/>
              <a:t>Policy makers are not aware of changes in the economy as soon as </a:t>
            </a:r>
            <a:r>
              <a:rPr lang="en-US" dirty="0" smtClean="0"/>
              <a:t>they happen</a:t>
            </a:r>
            <a:r>
              <a:rPr lang="en-US" dirty="0"/>
              <a:t>. For example, if the economy turns down in January, the decline may not </a:t>
            </a:r>
            <a:r>
              <a:rPr lang="en-US" dirty="0" smtClean="0"/>
              <a:t>be apparent </a:t>
            </a:r>
            <a:r>
              <a:rPr lang="en-US" dirty="0"/>
              <a:t>for two to three months.</a:t>
            </a:r>
          </a:p>
          <a:p>
            <a:pPr>
              <a:buFont typeface="Arial" panose="020B0604020202020204" pitchFamily="34" charset="0"/>
              <a:buChar char="•"/>
            </a:pPr>
            <a:r>
              <a:rPr lang="en-US" b="1" i="1" dirty="0" smtClean="0"/>
              <a:t>The </a:t>
            </a:r>
            <a:r>
              <a:rPr lang="en-US" b="1" i="1" dirty="0"/>
              <a:t>Wait-and-See </a:t>
            </a:r>
            <a:r>
              <a:rPr lang="en-US" b="1" i="1" dirty="0" smtClean="0"/>
              <a:t>Lag</a:t>
            </a:r>
            <a:r>
              <a:rPr lang="en-US" i="1" dirty="0" smtClean="0"/>
              <a:t>: </a:t>
            </a:r>
            <a:r>
              <a:rPr lang="en-US" dirty="0"/>
              <a:t>After policy makers are aware of a downturn in </a:t>
            </a:r>
            <a:r>
              <a:rPr lang="en-US" dirty="0" smtClean="0"/>
              <a:t>economic activity</a:t>
            </a:r>
            <a:r>
              <a:rPr lang="en-US" dirty="0"/>
              <a:t>, they rarely enact counteractive measures immediately. Instead, they </a:t>
            </a:r>
            <a:r>
              <a:rPr lang="en-US" dirty="0" smtClean="0"/>
              <a:t>usually adopt </a:t>
            </a:r>
            <a:r>
              <a:rPr lang="en-US" dirty="0"/>
              <a:t>a relatively cautious wait-and-see attitude to be sure that the observed events </a:t>
            </a:r>
            <a:r>
              <a:rPr lang="en-US" dirty="0" smtClean="0"/>
              <a:t>are not </a:t>
            </a:r>
            <a:r>
              <a:rPr lang="en-US" dirty="0"/>
              <a:t>just short-run </a:t>
            </a:r>
            <a:r>
              <a:rPr lang="en-US" dirty="0" smtClean="0"/>
              <a:t>phenomena.</a:t>
            </a:r>
          </a:p>
          <a:p>
            <a:pPr>
              <a:buFont typeface="Arial" panose="020B0604020202020204" pitchFamily="34" charset="0"/>
              <a:buChar char="•"/>
            </a:pPr>
            <a:r>
              <a:rPr lang="en-US" b="1" i="1" dirty="0" smtClean="0"/>
              <a:t>The Legislative Lag</a:t>
            </a:r>
            <a:r>
              <a:rPr lang="en-US" i="1" dirty="0" smtClean="0"/>
              <a:t>: </a:t>
            </a:r>
            <a:r>
              <a:rPr lang="en-US" dirty="0" smtClean="0"/>
              <a:t>After policy makers decide that some type of fiscal policy measure is required</a:t>
            </a:r>
            <a:r>
              <a:rPr lang="en-US" dirty="0"/>
              <a:t>, Congress or the president has to propose the measure, build political </a:t>
            </a:r>
            <a:r>
              <a:rPr lang="en-US" dirty="0" smtClean="0"/>
              <a:t>support for </a:t>
            </a:r>
            <a:r>
              <a:rPr lang="en-US" dirty="0"/>
              <a:t>it, and get it passed. The legislative lag can take many months.</a:t>
            </a:r>
            <a:endParaRPr lang="en-US" dirty="0"/>
          </a:p>
        </p:txBody>
      </p:sp>
    </p:spTree>
    <p:extLst>
      <p:ext uri="{BB962C8B-B14F-4D97-AF65-F5344CB8AC3E}">
        <p14:creationId xmlns:p14="http://schemas.microsoft.com/office/powerpoint/2010/main" val="996365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526" y="948730"/>
            <a:ext cx="2918282" cy="706964"/>
          </a:xfrm>
        </p:spPr>
        <p:txBody>
          <a:bodyPr/>
          <a:lstStyle/>
          <a:p>
            <a:r>
              <a:rPr lang="en-US" dirty="0" smtClean="0"/>
              <a:t>Continued:</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b="1" i="1" dirty="0" smtClean="0"/>
              <a:t>The </a:t>
            </a:r>
            <a:r>
              <a:rPr lang="en-US" b="1" i="1" dirty="0"/>
              <a:t>Transmission </a:t>
            </a:r>
            <a:r>
              <a:rPr lang="en-US" b="1" i="1" dirty="0" smtClean="0"/>
              <a:t>Lag</a:t>
            </a:r>
            <a:r>
              <a:rPr lang="en-US" i="1" dirty="0" smtClean="0"/>
              <a:t>: </a:t>
            </a:r>
            <a:r>
              <a:rPr lang="en-US" dirty="0"/>
              <a:t>Once enacted, a fiscal policy measure takes time to go into </a:t>
            </a:r>
            <a:r>
              <a:rPr lang="en-US" dirty="0" smtClean="0"/>
              <a:t>effect. For </a:t>
            </a:r>
            <a:r>
              <a:rPr lang="en-US" dirty="0"/>
              <a:t>example, a discretionary expansionary fiscal policy measure mandating </a:t>
            </a:r>
            <a:r>
              <a:rPr lang="en-US" dirty="0" smtClean="0"/>
              <a:t>increased spending </a:t>
            </a:r>
            <a:r>
              <a:rPr lang="en-US" dirty="0"/>
              <a:t>for public works projects requires construction companies to submit bids </a:t>
            </a:r>
            <a:r>
              <a:rPr lang="en-US" dirty="0" smtClean="0"/>
              <a:t>for the </a:t>
            </a:r>
            <a:r>
              <a:rPr lang="en-US" dirty="0"/>
              <a:t>work, prepare designs, negotiate contracts, and so on.</a:t>
            </a:r>
          </a:p>
          <a:p>
            <a:pPr>
              <a:buFont typeface="Arial" panose="020B0604020202020204" pitchFamily="34" charset="0"/>
              <a:buChar char="•"/>
            </a:pPr>
            <a:r>
              <a:rPr lang="en-US" b="1" i="1" dirty="0" smtClean="0"/>
              <a:t>The </a:t>
            </a:r>
            <a:r>
              <a:rPr lang="en-US" b="1" i="1" dirty="0"/>
              <a:t>Effectiveness </a:t>
            </a:r>
            <a:r>
              <a:rPr lang="en-US" b="1" i="1" dirty="0" smtClean="0"/>
              <a:t>Lag</a:t>
            </a:r>
            <a:r>
              <a:rPr lang="en-US" i="1" dirty="0" smtClean="0"/>
              <a:t>: </a:t>
            </a:r>
            <a:r>
              <a:rPr lang="en-US" dirty="0"/>
              <a:t>After being actually implemented, a policy measure takes </a:t>
            </a:r>
            <a:r>
              <a:rPr lang="en-US" dirty="0" smtClean="0"/>
              <a:t>time to </a:t>
            </a:r>
            <a:r>
              <a:rPr lang="en-US" dirty="0"/>
              <a:t>affect the economy. If government spending is increased on Monday, the </a:t>
            </a:r>
            <a:r>
              <a:rPr lang="en-US" dirty="0" smtClean="0"/>
              <a:t>aggregate demand </a:t>
            </a:r>
            <a:r>
              <a:rPr lang="en-US" dirty="0"/>
              <a:t>curve does not shift rightward on Tuesday.</a:t>
            </a:r>
            <a:endParaRPr lang="en-US" dirty="0"/>
          </a:p>
        </p:txBody>
      </p:sp>
    </p:spTree>
    <p:extLst>
      <p:ext uri="{BB962C8B-B14F-4D97-AF65-F5344CB8AC3E}">
        <p14:creationId xmlns:p14="http://schemas.microsoft.com/office/powerpoint/2010/main" val="2537490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Given the cumulative effect of these five lags, some economists argue that </a:t>
            </a:r>
            <a:r>
              <a:rPr lang="en-US" dirty="0" smtClean="0"/>
              <a:t>discretionary fiscal </a:t>
            </a:r>
            <a:r>
              <a:rPr lang="en-US" dirty="0"/>
              <a:t>policy is not likely to have the intended impact on the economy. By the time </a:t>
            </a:r>
            <a:r>
              <a:rPr lang="en-US" dirty="0" smtClean="0"/>
              <a:t>the full </a:t>
            </a:r>
            <a:r>
              <a:rPr lang="en-US" dirty="0"/>
              <a:t>impact of the policy is felt, the economic problem it was designed to </a:t>
            </a:r>
            <a:r>
              <a:rPr lang="en-US" dirty="0" smtClean="0"/>
              <a:t>solve can end up into one of the following possibilities:</a:t>
            </a:r>
          </a:p>
          <a:p>
            <a:pPr marL="400050" indent="-400050">
              <a:buFont typeface="+mj-lt"/>
              <a:buAutoNum type="romanLcPeriod"/>
            </a:pPr>
            <a:r>
              <a:rPr lang="en-US" dirty="0" smtClean="0"/>
              <a:t>May no </a:t>
            </a:r>
            <a:r>
              <a:rPr lang="en-US" dirty="0"/>
              <a:t>longer </a:t>
            </a:r>
            <a:r>
              <a:rPr lang="en-US" dirty="0" smtClean="0"/>
              <a:t>exist </a:t>
            </a:r>
          </a:p>
          <a:p>
            <a:pPr marL="400050" indent="-400050">
              <a:buFont typeface="+mj-lt"/>
              <a:buAutoNum type="romanLcPeriod"/>
            </a:pPr>
            <a:r>
              <a:rPr lang="en-US" dirty="0"/>
              <a:t>M</a:t>
            </a:r>
            <a:r>
              <a:rPr lang="en-US" dirty="0" smtClean="0"/>
              <a:t>ay </a:t>
            </a:r>
            <a:r>
              <a:rPr lang="en-US" dirty="0"/>
              <a:t>not exist to the degree it once </a:t>
            </a:r>
            <a:r>
              <a:rPr lang="en-US" dirty="0" smtClean="0"/>
              <a:t>did </a:t>
            </a:r>
          </a:p>
          <a:p>
            <a:pPr marL="400050" indent="-400050">
              <a:buFont typeface="+mj-lt"/>
              <a:buAutoNum type="romanLcPeriod"/>
            </a:pPr>
            <a:r>
              <a:rPr lang="en-US" dirty="0"/>
              <a:t>M</a:t>
            </a:r>
            <a:r>
              <a:rPr lang="en-US" dirty="0" smtClean="0"/>
              <a:t>ay </a:t>
            </a:r>
            <a:r>
              <a:rPr lang="en-US" dirty="0"/>
              <a:t>have changed altogether</a:t>
            </a:r>
            <a:r>
              <a:rPr lang="en-US" dirty="0" smtClean="0"/>
              <a:t>.</a:t>
            </a:r>
          </a:p>
          <a:p>
            <a:pPr>
              <a:buFont typeface="Wingdings" panose="05000000000000000000" pitchFamily="2" charset="2"/>
              <a:buChar char="v"/>
            </a:pPr>
            <a:r>
              <a:rPr lang="en-US" dirty="0" smtClean="0"/>
              <a:t>Due to such lags fiscal policy can indeed end up having the opposite effect then what was </a:t>
            </a:r>
            <a:r>
              <a:rPr lang="en-US" smtClean="0"/>
              <a:t>originally intended.</a:t>
            </a:r>
            <a:endParaRPr lang="en-US" dirty="0"/>
          </a:p>
        </p:txBody>
      </p:sp>
    </p:spTree>
    <p:extLst>
      <p:ext uri="{BB962C8B-B14F-4D97-AF65-F5344CB8AC3E}">
        <p14:creationId xmlns:p14="http://schemas.microsoft.com/office/powerpoint/2010/main" val="3274748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41159"/>
            <a:ext cx="9676528" cy="1096201"/>
          </a:xfrm>
        </p:spPr>
        <p:txBody>
          <a:bodyPr/>
          <a:lstStyle/>
          <a:p>
            <a:r>
              <a:rPr lang="en-US" dirty="0" smtClean="0"/>
              <a:t>Crowding Out, Lags &amp; the Effectiveness of Fiscal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Economists who believe that crowding out is zero and that lags are insignificant </a:t>
            </a:r>
            <a:r>
              <a:rPr lang="en-US" dirty="0" smtClean="0"/>
              <a:t>conclude that </a:t>
            </a:r>
            <a:r>
              <a:rPr lang="en-US" dirty="0"/>
              <a:t>fiscal policy is effective at moving the economy out of a recessionary gap. </a:t>
            </a:r>
            <a:r>
              <a:rPr lang="en-US" dirty="0" smtClean="0"/>
              <a:t>Economists who </a:t>
            </a:r>
            <a:r>
              <a:rPr lang="en-US" dirty="0"/>
              <a:t>believe that crowding out is complete and/or that lags are significant conclude </a:t>
            </a:r>
            <a:r>
              <a:rPr lang="en-US" dirty="0" smtClean="0"/>
              <a:t>that fiscal </a:t>
            </a:r>
            <a:r>
              <a:rPr lang="en-US" dirty="0"/>
              <a:t>policy is ineffective in this respect.</a:t>
            </a:r>
            <a:endParaRPr lang="en-US" dirty="0"/>
          </a:p>
        </p:txBody>
      </p:sp>
    </p:spTree>
    <p:extLst>
      <p:ext uri="{BB962C8B-B14F-4D97-AF65-F5344CB8AC3E}">
        <p14:creationId xmlns:p14="http://schemas.microsoft.com/office/powerpoint/2010/main" val="350887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Government use fiscal policy to bring out the economy from a recessionary gap, as we discussed previously. </a:t>
            </a:r>
          </a:p>
          <a:p>
            <a:r>
              <a:rPr lang="en-US" dirty="0" smtClean="0"/>
              <a:t>Some relevant terms:</a:t>
            </a:r>
          </a:p>
          <a:p>
            <a:pPr>
              <a:buFont typeface="Wingdings" panose="05000000000000000000" pitchFamily="2" charset="2"/>
              <a:buChar char="v"/>
            </a:pPr>
            <a:r>
              <a:rPr lang="en-US" b="1" dirty="0"/>
              <a:t>Expansionary Fiscal </a:t>
            </a:r>
            <a:r>
              <a:rPr lang="en-US" b="1" dirty="0" smtClean="0"/>
              <a:t>Policy: </a:t>
            </a:r>
            <a:r>
              <a:rPr lang="en-US" dirty="0" smtClean="0"/>
              <a:t>Increases </a:t>
            </a:r>
            <a:r>
              <a:rPr lang="en-US" dirty="0"/>
              <a:t>in government </a:t>
            </a:r>
            <a:r>
              <a:rPr lang="en-US" dirty="0" smtClean="0"/>
              <a:t>expenditures and/or </a:t>
            </a:r>
            <a:r>
              <a:rPr lang="en-US" dirty="0"/>
              <a:t>decreases in taxes to </a:t>
            </a:r>
            <a:r>
              <a:rPr lang="en-US" dirty="0" smtClean="0"/>
              <a:t>achieve particular </a:t>
            </a:r>
            <a:r>
              <a:rPr lang="en-US" dirty="0"/>
              <a:t>economic goals</a:t>
            </a:r>
            <a:r>
              <a:rPr lang="en-US" dirty="0" smtClean="0"/>
              <a:t>.</a:t>
            </a:r>
          </a:p>
          <a:p>
            <a:pPr>
              <a:buFont typeface="Wingdings" panose="05000000000000000000" pitchFamily="2" charset="2"/>
              <a:buChar char="v"/>
            </a:pPr>
            <a:r>
              <a:rPr lang="en-US" b="1" dirty="0"/>
              <a:t>Contractionary Fiscal </a:t>
            </a:r>
            <a:r>
              <a:rPr lang="en-US" b="1" dirty="0" smtClean="0"/>
              <a:t>Policy: </a:t>
            </a:r>
            <a:r>
              <a:rPr lang="en-US" dirty="0" smtClean="0"/>
              <a:t>Decreases </a:t>
            </a:r>
            <a:r>
              <a:rPr lang="en-US" dirty="0"/>
              <a:t>in government </a:t>
            </a:r>
            <a:r>
              <a:rPr lang="en-US" dirty="0" smtClean="0"/>
              <a:t>expenditures and/or </a:t>
            </a:r>
            <a:r>
              <a:rPr lang="en-US" dirty="0"/>
              <a:t>increases in taxes to </a:t>
            </a:r>
            <a:r>
              <a:rPr lang="en-US" dirty="0" smtClean="0"/>
              <a:t>achieve economic </a:t>
            </a:r>
            <a:r>
              <a:rPr lang="en-US" dirty="0"/>
              <a:t>goals.</a:t>
            </a:r>
            <a:endParaRPr lang="en-US" dirty="0"/>
          </a:p>
        </p:txBody>
      </p:sp>
    </p:spTree>
    <p:extLst>
      <p:ext uri="{BB962C8B-B14F-4D97-AF65-F5344CB8AC3E}">
        <p14:creationId xmlns:p14="http://schemas.microsoft.com/office/powerpoint/2010/main" val="323348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When deliberate government actions bring about changes in its expenditures and </a:t>
            </a:r>
            <a:r>
              <a:rPr lang="en-US" dirty="0" smtClean="0"/>
              <a:t>taxes, fiscal </a:t>
            </a:r>
            <a:r>
              <a:rPr lang="en-US" dirty="0"/>
              <a:t>policy is said to be </a:t>
            </a:r>
            <a:r>
              <a:rPr lang="en-US" dirty="0" smtClean="0"/>
              <a:t>“</a:t>
            </a:r>
            <a:r>
              <a:rPr lang="en-US" b="1" i="1" dirty="0" smtClean="0"/>
              <a:t>discretionary</a:t>
            </a:r>
            <a:r>
              <a:rPr lang="en-US" i="1" dirty="0" smtClean="0"/>
              <a:t>”. </a:t>
            </a:r>
            <a:r>
              <a:rPr lang="en-US" dirty="0"/>
              <a:t>For example, a decision by Congress to increase </a:t>
            </a:r>
            <a:r>
              <a:rPr lang="en-US" dirty="0" smtClean="0"/>
              <a:t>government spending </a:t>
            </a:r>
            <a:r>
              <a:rPr lang="en-US" dirty="0"/>
              <a:t>by, say, $10 billion in an attempt to lower the unemployment rate is an </a:t>
            </a:r>
            <a:r>
              <a:rPr lang="en-US" dirty="0" smtClean="0"/>
              <a:t>act of “</a:t>
            </a:r>
            <a:r>
              <a:rPr lang="en-US" b="1" i="1" dirty="0" smtClean="0"/>
              <a:t>discretionary </a:t>
            </a:r>
            <a:r>
              <a:rPr lang="en-US" b="1" i="1" dirty="0"/>
              <a:t>fiscal </a:t>
            </a:r>
            <a:r>
              <a:rPr lang="en-US" b="1" i="1" dirty="0" smtClean="0"/>
              <a:t>policy</a:t>
            </a:r>
            <a:r>
              <a:rPr lang="en-US" b="1" dirty="0" smtClean="0"/>
              <a:t>”</a:t>
            </a:r>
            <a:r>
              <a:rPr lang="en-US" dirty="0" smtClean="0"/>
              <a:t>. </a:t>
            </a:r>
            <a:r>
              <a:rPr lang="en-US" dirty="0"/>
              <a:t>In contrast, a change in either government expenditures or </a:t>
            </a:r>
            <a:r>
              <a:rPr lang="en-US" dirty="0" smtClean="0"/>
              <a:t>in taxes </a:t>
            </a:r>
            <a:r>
              <a:rPr lang="en-US" dirty="0"/>
              <a:t>that occurs automatically in response to economic events is referred to as </a:t>
            </a:r>
            <a:r>
              <a:rPr lang="en-US" dirty="0" smtClean="0"/>
              <a:t>“</a:t>
            </a:r>
            <a:r>
              <a:rPr lang="en-US" b="1" i="1" dirty="0" smtClean="0"/>
              <a:t>automatic fiscal policy</a:t>
            </a:r>
            <a:r>
              <a:rPr lang="en-US" b="1" dirty="0" smtClean="0"/>
              <a:t>”</a:t>
            </a:r>
            <a:r>
              <a:rPr lang="en-US" dirty="0" smtClean="0"/>
              <a:t>. </a:t>
            </a:r>
            <a:r>
              <a:rPr lang="en-US" dirty="0"/>
              <a:t>To illustrate, suppose Real GDP in the economy turns down, causing </a:t>
            </a:r>
            <a:r>
              <a:rPr lang="en-US" dirty="0" smtClean="0"/>
              <a:t>more people </a:t>
            </a:r>
            <a:r>
              <a:rPr lang="en-US" dirty="0"/>
              <a:t>to become unemployed and, as a result, automatically receive unemployment </a:t>
            </a:r>
            <a:r>
              <a:rPr lang="en-US" dirty="0" smtClean="0"/>
              <a:t>benefits. These </a:t>
            </a:r>
            <a:r>
              <a:rPr lang="en-US" dirty="0"/>
              <a:t>added unemployment benefits automatically boost government spending.</a:t>
            </a:r>
            <a:endParaRPr lang="en-US" dirty="0"/>
          </a:p>
        </p:txBody>
      </p:sp>
    </p:spTree>
    <p:extLst>
      <p:ext uri="{BB962C8B-B14F-4D97-AF65-F5344CB8AC3E}">
        <p14:creationId xmlns:p14="http://schemas.microsoft.com/office/powerpoint/2010/main" val="22928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296" y="832352"/>
            <a:ext cx="6243373" cy="706964"/>
          </a:xfrm>
        </p:spPr>
        <p:txBody>
          <a:bodyPr/>
          <a:lstStyle/>
          <a:p>
            <a:r>
              <a:rPr lang="en-US" dirty="0" smtClean="0"/>
              <a:t>Demand Side Fiscal Policy</a:t>
            </a:r>
            <a:endParaRPr lang="en-US" dirty="0"/>
          </a:p>
        </p:txBody>
      </p:sp>
      <p:sp>
        <p:nvSpPr>
          <p:cNvPr id="3" name="Content Placeholder 2"/>
          <p:cNvSpPr>
            <a:spLocks noGrp="1"/>
          </p:cNvSpPr>
          <p:nvPr>
            <p:ph idx="1"/>
          </p:nvPr>
        </p:nvSpPr>
        <p:spPr/>
        <p:txBody>
          <a:bodyPr/>
          <a:lstStyle/>
          <a:p>
            <a:r>
              <a:rPr lang="en-US" dirty="0" smtClean="0"/>
              <a:t>Changes in government income &amp; expenditure affects aggregate demand. To see how consider the effect of a higher government purchase, a lower government purchase, a reduction in personal income tax rate, an increase in personal income tax rate. Also, a reduction in corporate income tax and an increase in corporate income tax.</a:t>
            </a:r>
            <a:endParaRPr lang="en-US" dirty="0"/>
          </a:p>
        </p:txBody>
      </p:sp>
    </p:spTree>
    <p:extLst>
      <p:ext uri="{BB962C8B-B14F-4D97-AF65-F5344CB8AC3E}">
        <p14:creationId xmlns:p14="http://schemas.microsoft.com/office/powerpoint/2010/main" val="70623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4584" y="764771"/>
            <a:ext cx="8279992" cy="1180406"/>
          </a:xfrm>
        </p:spPr>
        <p:txBody>
          <a:bodyPr/>
          <a:lstStyle/>
          <a:p>
            <a:r>
              <a:rPr lang="en-US" dirty="0" smtClean="0"/>
              <a:t>Fiscal Policy: Keynesian Perspective ( Economy Isn’t Self-Regulating)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If the economy is in a recessionary gap then according to Keynes government should follow an expansionary fiscal policy to push up aggregate demand, because either the AD will get stuck in the recessionary gap or the SRAS will take too long to shift, leading to very long phase of unemployment and low income level.</a:t>
            </a:r>
          </a:p>
          <a:p>
            <a:pPr>
              <a:buFont typeface="Wingdings" panose="05000000000000000000" pitchFamily="2" charset="2"/>
              <a:buChar char="Ø"/>
            </a:pPr>
            <a:r>
              <a:rPr lang="en-US" dirty="0" smtClean="0"/>
              <a:t>If the economy is in an inflationary gap then according to Keynes the government should follow a contractionary fiscal policy to push down the level of aggregate demand.</a:t>
            </a:r>
            <a:endParaRPr lang="en-US" dirty="0"/>
          </a:p>
        </p:txBody>
      </p:sp>
    </p:spTree>
    <p:extLst>
      <p:ext uri="{BB962C8B-B14F-4D97-AF65-F5344CB8AC3E}">
        <p14:creationId xmlns:p14="http://schemas.microsoft.com/office/powerpoint/2010/main" val="371747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1970" y="707661"/>
            <a:ext cx="9617826" cy="1154390"/>
          </a:xfrm>
        </p:spPr>
        <p:txBody>
          <a:bodyPr/>
          <a:lstStyle/>
          <a:p>
            <a:r>
              <a:rPr lang="en-US" dirty="0" smtClean="0"/>
              <a:t>Crowding Out: Questioning Expansionary Fiscal Policy</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a:t>Crowding </a:t>
            </a:r>
            <a:r>
              <a:rPr lang="en-US" b="1" dirty="0" smtClean="0"/>
              <a:t>Out: </a:t>
            </a:r>
            <a:r>
              <a:rPr lang="en-US" dirty="0" smtClean="0"/>
              <a:t>The </a:t>
            </a:r>
            <a:r>
              <a:rPr lang="en-US" dirty="0"/>
              <a:t>decrease in private </a:t>
            </a:r>
            <a:r>
              <a:rPr lang="en-US" dirty="0" smtClean="0"/>
              <a:t>expenditures ( investment and/or consumption) that </a:t>
            </a:r>
            <a:r>
              <a:rPr lang="en-US" dirty="0"/>
              <a:t>occurs as a consequence </a:t>
            </a:r>
            <a:r>
              <a:rPr lang="en-US" dirty="0" smtClean="0"/>
              <a:t>of increased </a:t>
            </a:r>
            <a:r>
              <a:rPr lang="en-US" dirty="0"/>
              <a:t>government spending or </a:t>
            </a:r>
            <a:r>
              <a:rPr lang="en-US" dirty="0" smtClean="0"/>
              <a:t>the financing </a:t>
            </a:r>
            <a:r>
              <a:rPr lang="en-US" dirty="0"/>
              <a:t>needs of a budget deficit</a:t>
            </a:r>
            <a:r>
              <a:rPr lang="en-US" dirty="0" smtClean="0"/>
              <a:t>.</a:t>
            </a:r>
          </a:p>
          <a:p>
            <a:pPr>
              <a:buFont typeface="Wingdings" panose="05000000000000000000" pitchFamily="2" charset="2"/>
              <a:buChar char="Ø"/>
            </a:pPr>
            <a:r>
              <a:rPr lang="en-US" dirty="0"/>
              <a:t>Crowding out can be direct or indirect, as described in these two examples:</a:t>
            </a:r>
          </a:p>
          <a:p>
            <a:pPr>
              <a:buFont typeface="+mj-lt"/>
              <a:buAutoNum type="alphaLcPeriod"/>
            </a:pPr>
            <a:r>
              <a:rPr lang="en-US" dirty="0" smtClean="0"/>
              <a:t>Direct Effect</a:t>
            </a:r>
            <a:r>
              <a:rPr lang="en-US" i="1" dirty="0" smtClean="0"/>
              <a:t>: </a:t>
            </a:r>
            <a:r>
              <a:rPr lang="en-US" dirty="0"/>
              <a:t>The government spends more on public libraries, and individuals </a:t>
            </a:r>
            <a:r>
              <a:rPr lang="en-US" dirty="0" smtClean="0"/>
              <a:t>buy fewer </a:t>
            </a:r>
            <a:r>
              <a:rPr lang="en-US" dirty="0"/>
              <a:t>books at bookstores</a:t>
            </a:r>
            <a:r>
              <a:rPr lang="en-US" dirty="0" smtClean="0"/>
              <a:t>.</a:t>
            </a:r>
            <a:endParaRPr lang="en-US" dirty="0"/>
          </a:p>
          <a:p>
            <a:pPr>
              <a:buFont typeface="+mj-lt"/>
              <a:buAutoNum type="alphaLcPeriod"/>
            </a:pPr>
            <a:r>
              <a:rPr lang="en-US" dirty="0" smtClean="0"/>
              <a:t>Indirect Effect</a:t>
            </a:r>
            <a:r>
              <a:rPr lang="en-US" i="1" dirty="0" smtClean="0"/>
              <a:t>: </a:t>
            </a:r>
            <a:r>
              <a:rPr lang="en-US" dirty="0"/>
              <a:t>The government spends more on social programs and defense </a:t>
            </a:r>
            <a:r>
              <a:rPr lang="en-US" dirty="0" smtClean="0"/>
              <a:t>without increasing </a:t>
            </a:r>
            <a:r>
              <a:rPr lang="en-US" dirty="0"/>
              <a:t>taxes; as a result, the size of the budget deficit increases. Consequently, </a:t>
            </a:r>
            <a:r>
              <a:rPr lang="en-US" dirty="0" smtClean="0"/>
              <a:t>the government </a:t>
            </a:r>
            <a:r>
              <a:rPr lang="en-US" dirty="0"/>
              <a:t>must borrow more funds to finance the larger deficit. The increase </a:t>
            </a:r>
            <a:r>
              <a:rPr lang="en-US" dirty="0" smtClean="0"/>
              <a:t>in borrowing </a:t>
            </a:r>
            <a:r>
              <a:rPr lang="en-US" dirty="0"/>
              <a:t>causes the demand for credit (i.e., the demand for loanable funds) to </a:t>
            </a:r>
            <a:r>
              <a:rPr lang="en-US" dirty="0" smtClean="0"/>
              <a:t>rise, which </a:t>
            </a:r>
            <a:r>
              <a:rPr lang="en-US" dirty="0"/>
              <a:t>in turn causes the interest rate to rise. As a result, investment drops. More </a:t>
            </a:r>
            <a:r>
              <a:rPr lang="en-US" dirty="0" smtClean="0"/>
              <a:t>government spending </a:t>
            </a:r>
            <a:r>
              <a:rPr lang="en-US" dirty="0"/>
              <a:t>indirectly leads to less investment spending.</a:t>
            </a:r>
            <a:endParaRPr lang="en-US" dirty="0"/>
          </a:p>
        </p:txBody>
      </p:sp>
    </p:spTree>
    <p:extLst>
      <p:ext uri="{BB962C8B-B14F-4D97-AF65-F5344CB8AC3E}">
        <p14:creationId xmlns:p14="http://schemas.microsoft.com/office/powerpoint/2010/main" val="632331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7130" y="940417"/>
            <a:ext cx="5337286" cy="706964"/>
          </a:xfrm>
        </p:spPr>
        <p:txBody>
          <a:bodyPr/>
          <a:lstStyle/>
          <a:p>
            <a:r>
              <a:rPr lang="en-US" dirty="0" smtClean="0"/>
              <a:t>Types of Crowding Out</a:t>
            </a:r>
            <a:endParaRPr lang="en-US" dirty="0"/>
          </a:p>
        </p:txBody>
      </p:sp>
      <p:sp>
        <p:nvSpPr>
          <p:cNvPr id="3" name="Content Placeholder 2"/>
          <p:cNvSpPr>
            <a:spLocks noGrp="1"/>
          </p:cNvSpPr>
          <p:nvPr>
            <p:ph idx="1"/>
          </p:nvPr>
        </p:nvSpPr>
        <p:spPr/>
        <p:txBody>
          <a:bodyPr>
            <a:normAutofit/>
          </a:bodyPr>
          <a:lstStyle/>
          <a:p>
            <a:r>
              <a:rPr lang="en-US" b="1" dirty="0"/>
              <a:t>Complete Crowding </a:t>
            </a:r>
            <a:r>
              <a:rPr lang="en-US" b="1" dirty="0" smtClean="0"/>
              <a:t>Out: </a:t>
            </a:r>
            <a:r>
              <a:rPr lang="en-US" dirty="0" smtClean="0"/>
              <a:t>A </a:t>
            </a:r>
            <a:r>
              <a:rPr lang="en-US" dirty="0"/>
              <a:t>decrease in one or more </a:t>
            </a:r>
            <a:r>
              <a:rPr lang="en-US" dirty="0" smtClean="0"/>
              <a:t>components of </a:t>
            </a:r>
            <a:r>
              <a:rPr lang="en-US" dirty="0"/>
              <a:t>private </a:t>
            </a:r>
            <a:r>
              <a:rPr lang="en-US" dirty="0" smtClean="0"/>
              <a:t>spending (investment and/or consumption) </a:t>
            </a:r>
            <a:r>
              <a:rPr lang="en-US" dirty="0"/>
              <a:t>that </a:t>
            </a:r>
            <a:r>
              <a:rPr lang="en-US" dirty="0" smtClean="0"/>
              <a:t>completely offsets </a:t>
            </a:r>
            <a:r>
              <a:rPr lang="en-US" dirty="0"/>
              <a:t>the increase in </a:t>
            </a:r>
            <a:r>
              <a:rPr lang="en-US" dirty="0" smtClean="0"/>
              <a:t>government spending.</a:t>
            </a:r>
          </a:p>
          <a:p>
            <a:pPr>
              <a:buFont typeface="Wingdings" panose="05000000000000000000" pitchFamily="2" charset="2"/>
              <a:buChar char="Ø"/>
            </a:pPr>
            <a:r>
              <a:rPr lang="en-US" dirty="0" smtClean="0"/>
              <a:t>E.g.: Suppose </a:t>
            </a:r>
            <a:r>
              <a:rPr lang="en-US" dirty="0"/>
              <a:t>that, after the government has spent $2 billion more on public </a:t>
            </a:r>
            <a:r>
              <a:rPr lang="en-US" dirty="0" smtClean="0"/>
              <a:t>libraries, consumers </a:t>
            </a:r>
            <a:r>
              <a:rPr lang="en-US" dirty="0"/>
              <a:t>choose to spend $2 billion less at bookstores. Obviously, crowding out </a:t>
            </a:r>
            <a:r>
              <a:rPr lang="en-US" dirty="0" smtClean="0"/>
              <a:t>exists, and </a:t>
            </a:r>
            <a:r>
              <a:rPr lang="en-US" dirty="0"/>
              <a:t>the degree of crowding out is dollar for dollar. When $1 of government </a:t>
            </a:r>
            <a:r>
              <a:rPr lang="en-US" dirty="0" smtClean="0"/>
              <a:t>spending offsets </a:t>
            </a:r>
            <a:r>
              <a:rPr lang="en-US" dirty="0"/>
              <a:t>$1 of private spending, complete crowding out is said to </a:t>
            </a:r>
            <a:r>
              <a:rPr lang="en-US" dirty="0" smtClean="0"/>
              <a:t>exist. </a:t>
            </a:r>
            <a:endParaRPr lang="en-US" dirty="0"/>
          </a:p>
        </p:txBody>
      </p:sp>
    </p:spTree>
    <p:extLst>
      <p:ext uri="{BB962C8B-B14F-4D97-AF65-F5344CB8AC3E}">
        <p14:creationId xmlns:p14="http://schemas.microsoft.com/office/powerpoint/2010/main" val="1828783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Incomplete Crowding </a:t>
            </a:r>
            <a:r>
              <a:rPr lang="en-US" b="1" dirty="0" smtClean="0"/>
              <a:t>Out: </a:t>
            </a:r>
            <a:r>
              <a:rPr lang="en-US" dirty="0" smtClean="0"/>
              <a:t>The </a:t>
            </a:r>
            <a:r>
              <a:rPr lang="en-US" dirty="0"/>
              <a:t>decrease in one or more </a:t>
            </a:r>
            <a:r>
              <a:rPr lang="en-US" dirty="0" smtClean="0"/>
              <a:t>components of </a:t>
            </a:r>
            <a:r>
              <a:rPr lang="en-US" dirty="0"/>
              <a:t>private spending that </a:t>
            </a:r>
            <a:r>
              <a:rPr lang="en-US" dirty="0" smtClean="0"/>
              <a:t>only partially </a:t>
            </a:r>
            <a:r>
              <a:rPr lang="en-US" dirty="0"/>
              <a:t>offsets the increase in </a:t>
            </a:r>
            <a:r>
              <a:rPr lang="en-US" dirty="0" smtClean="0"/>
              <a:t>government spending.</a:t>
            </a:r>
          </a:p>
          <a:p>
            <a:pPr>
              <a:buFont typeface="Wingdings" panose="05000000000000000000" pitchFamily="2" charset="2"/>
              <a:buChar char="Ø"/>
            </a:pPr>
            <a:r>
              <a:rPr lang="en-US" dirty="0" smtClean="0"/>
              <a:t>E.g.: suppose </a:t>
            </a:r>
            <a:r>
              <a:rPr lang="en-US" dirty="0"/>
              <a:t>that, after the government has spent $2 billion more on </a:t>
            </a:r>
            <a:r>
              <a:rPr lang="en-US" dirty="0" smtClean="0"/>
              <a:t>public libraries</a:t>
            </a:r>
            <a:r>
              <a:rPr lang="en-US" dirty="0"/>
              <a:t>, consumers spend $1.2 billion less on books at bookstores. Again, crowding </a:t>
            </a:r>
            <a:r>
              <a:rPr lang="en-US" dirty="0" smtClean="0"/>
              <a:t>out occurs</a:t>
            </a:r>
            <a:r>
              <a:rPr lang="en-US" dirty="0"/>
              <a:t>, but it is not dollar for dollar, not complete crowding out. Incomplete </a:t>
            </a:r>
            <a:r>
              <a:rPr lang="en-US" dirty="0" smtClean="0"/>
              <a:t>crowding out </a:t>
            </a:r>
            <a:r>
              <a:rPr lang="en-US" dirty="0"/>
              <a:t>occurs when the decrease in one or more components of private spending only </a:t>
            </a:r>
            <a:r>
              <a:rPr lang="en-US" dirty="0" smtClean="0"/>
              <a:t>partially offsets </a:t>
            </a:r>
            <a:r>
              <a:rPr lang="en-US" dirty="0"/>
              <a:t>the increase in government spending.</a:t>
            </a:r>
            <a:endParaRPr lang="en-US" dirty="0"/>
          </a:p>
        </p:txBody>
      </p:sp>
    </p:spTree>
    <p:extLst>
      <p:ext uri="{BB962C8B-B14F-4D97-AF65-F5344CB8AC3E}">
        <p14:creationId xmlns:p14="http://schemas.microsoft.com/office/powerpoint/2010/main" val="429283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If we take the example of impact of fiscal policy on interest rate and consequently on investment expenditures, then an expansionary fiscal policy can end up having a complete/incomplete indirect crowding out. The previous two examples had been related to crowding out due to consumption expenditure. Here we see crowding out due to investment expenditure.</a:t>
            </a:r>
          </a:p>
          <a:p>
            <a:pPr>
              <a:buFont typeface="Wingdings" panose="05000000000000000000" pitchFamily="2" charset="2"/>
              <a:buChar char="v"/>
            </a:pPr>
            <a:r>
              <a:rPr lang="en-US" dirty="0" smtClean="0"/>
              <a:t>In the </a:t>
            </a:r>
            <a:r>
              <a:rPr lang="en-US" dirty="0"/>
              <a:t>event that </a:t>
            </a:r>
            <a:r>
              <a:rPr lang="en-US" i="1" dirty="0" smtClean="0"/>
              <a:t>complete </a:t>
            </a:r>
            <a:r>
              <a:rPr lang="en-US" dirty="0" smtClean="0"/>
              <a:t>or </a:t>
            </a:r>
            <a:r>
              <a:rPr lang="en-US" i="1" dirty="0"/>
              <a:t>incomplete crowding out </a:t>
            </a:r>
            <a:r>
              <a:rPr lang="en-US" dirty="0"/>
              <a:t>occurs, expansionary fiscal policy will have less impact </a:t>
            </a:r>
            <a:r>
              <a:rPr lang="en-US" dirty="0" smtClean="0"/>
              <a:t>on aggregate </a:t>
            </a:r>
            <a:r>
              <a:rPr lang="en-US" dirty="0"/>
              <a:t>demand and Real GDP than Keynesian theory predicts.</a:t>
            </a:r>
            <a:endParaRPr lang="en-US" dirty="0"/>
          </a:p>
        </p:txBody>
      </p:sp>
    </p:spTree>
    <p:extLst>
      <p:ext uri="{BB962C8B-B14F-4D97-AF65-F5344CB8AC3E}">
        <p14:creationId xmlns:p14="http://schemas.microsoft.com/office/powerpoint/2010/main" val="741615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64</TotalTime>
  <Words>1207</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Ion Boardroom</vt:lpstr>
      <vt:lpstr>Fiscal Policy &amp; The Federal Budget-2</vt:lpstr>
      <vt:lpstr>PowerPoint Presentation</vt:lpstr>
      <vt:lpstr>PowerPoint Presentation</vt:lpstr>
      <vt:lpstr>Demand Side Fiscal Policy</vt:lpstr>
      <vt:lpstr>Fiscal Policy: Keynesian Perspective ( Economy Isn’t Self-Regulating)</vt:lpstr>
      <vt:lpstr>Crowding Out: Questioning Expansionary Fiscal Policy</vt:lpstr>
      <vt:lpstr>Types of Crowding Out</vt:lpstr>
      <vt:lpstr>PowerPoint Presentation</vt:lpstr>
      <vt:lpstr>PowerPoint Presentation</vt:lpstr>
      <vt:lpstr>Lags &amp; Fiscal Policy</vt:lpstr>
      <vt:lpstr>Continued:</vt:lpstr>
      <vt:lpstr>PowerPoint Presentation</vt:lpstr>
      <vt:lpstr>Crowding Out, Lags &amp; the Effectiveness of Fiscal Policy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Puniman</dc:creator>
  <cp:lastModifiedBy>Puniman</cp:lastModifiedBy>
  <cp:revision>21</cp:revision>
  <dcterms:created xsi:type="dcterms:W3CDTF">2017-03-18T15:41:24Z</dcterms:created>
  <dcterms:modified xsi:type="dcterms:W3CDTF">2017-03-18T16:45:54Z</dcterms:modified>
</cp:coreProperties>
</file>