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4/12/2017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4/12/2017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4/12/2017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4/12/2017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4541" y="2568633"/>
            <a:ext cx="6575881" cy="928588"/>
          </a:xfrm>
        </p:spPr>
        <p:txBody>
          <a:bodyPr/>
          <a:lstStyle/>
          <a:p>
            <a:r>
              <a:rPr lang="en-US" dirty="0" smtClean="0"/>
              <a:t>International </a:t>
            </a:r>
            <a:r>
              <a:rPr lang="en-US" dirty="0" smtClean="0"/>
              <a:t>Trade</a:t>
            </a:r>
            <a:endParaRPr lang="en-US" dirty="0"/>
          </a:p>
        </p:txBody>
      </p:sp>
    </p:spTree>
    <p:extLst>
      <p:ext uri="{BB962C8B-B14F-4D97-AF65-F5344CB8AC3E}">
        <p14:creationId xmlns:p14="http://schemas.microsoft.com/office/powerpoint/2010/main" val="137966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With these cost ratios, both countries should be able to agree on terms of trade </a:t>
            </a:r>
            <a:r>
              <a:rPr lang="en-US" dirty="0" smtClean="0"/>
              <a:t>that specify 2</a:t>
            </a:r>
            <a:r>
              <a:rPr lang="en-US" i="1" dirty="0" smtClean="0"/>
              <a:t>F=</a:t>
            </a:r>
            <a:r>
              <a:rPr lang="en-US" dirty="0" smtClean="0"/>
              <a:t>1</a:t>
            </a:r>
            <a:r>
              <a:rPr lang="en-US" i="1" dirty="0" smtClean="0"/>
              <a:t>C</a:t>
            </a:r>
            <a:r>
              <a:rPr lang="en-US" dirty="0"/>
              <a:t>. The United States would benefit by giving up 2 units of food instead </a:t>
            </a:r>
            <a:r>
              <a:rPr lang="en-US" dirty="0" smtClean="0"/>
              <a:t>of 3 </a:t>
            </a:r>
            <a:r>
              <a:rPr lang="en-US" dirty="0"/>
              <a:t>units for 1 unit of clothing, whereas Japan would benefit by getting 2 units of food </a:t>
            </a:r>
            <a:r>
              <a:rPr lang="en-US" dirty="0" smtClean="0"/>
              <a:t>instead of </a:t>
            </a:r>
            <a:r>
              <a:rPr lang="en-US" dirty="0"/>
              <a:t>only 1 unit for 1 unit of clothing. Suppose the two countries agree to the terms of </a:t>
            </a:r>
            <a:r>
              <a:rPr lang="en-US" dirty="0" smtClean="0"/>
              <a:t>trade of 2</a:t>
            </a:r>
            <a:r>
              <a:rPr lang="en-US" i="1" dirty="0" smtClean="0"/>
              <a:t>F=</a:t>
            </a:r>
            <a:r>
              <a:rPr lang="en-US" dirty="0" smtClean="0"/>
              <a:t>1</a:t>
            </a:r>
            <a:r>
              <a:rPr lang="en-US" i="1" dirty="0" smtClean="0"/>
              <a:t>C </a:t>
            </a:r>
            <a:r>
              <a:rPr lang="en-US" dirty="0"/>
              <a:t>and trade—in absolute amounts, 20 units of food for 10 units of </a:t>
            </a:r>
            <a:r>
              <a:rPr lang="en-US" dirty="0" smtClean="0"/>
              <a:t>clothing Will </a:t>
            </a:r>
            <a:r>
              <a:rPr lang="en-US" dirty="0"/>
              <a:t>they make themselves better off?</a:t>
            </a:r>
          </a:p>
        </p:txBody>
      </p:sp>
    </p:spTree>
    <p:extLst>
      <p:ext uri="{BB962C8B-B14F-4D97-AF65-F5344CB8AC3E}">
        <p14:creationId xmlns:p14="http://schemas.microsoft.com/office/powerpoint/2010/main" val="353182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724" y="914669"/>
            <a:ext cx="9026905" cy="728480"/>
          </a:xfrm>
        </p:spPr>
        <p:txBody>
          <a:bodyPr/>
          <a:lstStyle/>
          <a:p>
            <a:r>
              <a:rPr lang="en-US" dirty="0" smtClean="0"/>
              <a:t>Results of The Specialization-Trade Case</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Now the United </a:t>
            </a:r>
            <a:r>
              <a:rPr lang="en-US" dirty="0" smtClean="0"/>
              <a:t>States produces </a:t>
            </a:r>
            <a:r>
              <a:rPr lang="en-US" dirty="0"/>
              <a:t>90 units of food and trades 20 units to Japan, receiving 10 units of clothing </a:t>
            </a:r>
            <a:r>
              <a:rPr lang="en-US" dirty="0" smtClean="0"/>
              <a:t>in exchange</a:t>
            </a:r>
            <a:r>
              <a:rPr lang="en-US" dirty="0"/>
              <a:t>. It consumes 70 units of food and 10 units of clothing. Japan produces 15 </a:t>
            </a:r>
            <a:r>
              <a:rPr lang="en-US" dirty="0" smtClean="0"/>
              <a:t>units of </a:t>
            </a:r>
            <a:r>
              <a:rPr lang="en-US" dirty="0"/>
              <a:t>clothing and trades 10 to the United States, receiving 20 units of food in exchange. </a:t>
            </a:r>
            <a:r>
              <a:rPr lang="en-US" dirty="0" smtClean="0"/>
              <a:t>It consumes </a:t>
            </a:r>
            <a:r>
              <a:rPr lang="en-US" dirty="0"/>
              <a:t>5 units of clothing and 20 units of </a:t>
            </a:r>
            <a:r>
              <a:rPr lang="en-US" dirty="0" smtClean="0"/>
              <a:t>food. Comparing </a:t>
            </a:r>
            <a:r>
              <a:rPr lang="en-US" dirty="0"/>
              <a:t>the consumption levels in both countries in the two cases, the United States </a:t>
            </a:r>
            <a:r>
              <a:rPr lang="en-US" dirty="0" smtClean="0"/>
              <a:t>and Japan </a:t>
            </a:r>
            <a:r>
              <a:rPr lang="en-US" dirty="0"/>
              <a:t>each consume 10 more units of food and no less clothing in the specialization–trade </a:t>
            </a:r>
            <a:r>
              <a:rPr lang="en-US" dirty="0" smtClean="0"/>
              <a:t>case than </a:t>
            </a:r>
            <a:r>
              <a:rPr lang="en-US" dirty="0"/>
              <a:t>in the no-specialization–no-trade case </a:t>
            </a:r>
            <a:r>
              <a:rPr lang="en-US" dirty="0" smtClean="0"/>
              <a:t>Therefore</a:t>
            </a:r>
            <a:r>
              <a:rPr lang="en-US" dirty="0"/>
              <a:t>, a country </a:t>
            </a:r>
            <a:r>
              <a:rPr lang="en-US" dirty="0" smtClean="0"/>
              <a:t>gains by </a:t>
            </a:r>
            <a:r>
              <a:rPr lang="en-US" dirty="0"/>
              <a:t>specializing in producing and trading the good in which it has a comparative advantage.</a:t>
            </a:r>
          </a:p>
        </p:txBody>
      </p:sp>
    </p:spTree>
    <p:extLst>
      <p:ext uri="{BB962C8B-B14F-4D97-AF65-F5344CB8AC3E}">
        <p14:creationId xmlns:p14="http://schemas.microsoft.com/office/powerpoint/2010/main" val="89439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724" y="914669"/>
            <a:ext cx="9026905" cy="728480"/>
          </a:xfrm>
        </p:spPr>
        <p:txBody>
          <a:bodyPr/>
          <a:lstStyle/>
          <a:p>
            <a:r>
              <a:rPr lang="en-US" dirty="0" smtClean="0"/>
              <a:t>Results of The Specialization-Trade Case</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Now the United </a:t>
            </a:r>
            <a:r>
              <a:rPr lang="en-US" dirty="0" smtClean="0"/>
              <a:t>States produces </a:t>
            </a:r>
            <a:r>
              <a:rPr lang="en-US" dirty="0"/>
              <a:t>90 units of food and trades 20 units to Japan, receiving 10 units of clothing </a:t>
            </a:r>
            <a:r>
              <a:rPr lang="en-US" dirty="0" smtClean="0"/>
              <a:t>in exchange</a:t>
            </a:r>
            <a:r>
              <a:rPr lang="en-US" dirty="0"/>
              <a:t>. It consumes 70 units of food and 10 units of clothing. Japan produces 15 </a:t>
            </a:r>
            <a:r>
              <a:rPr lang="en-US" dirty="0" smtClean="0"/>
              <a:t>units of </a:t>
            </a:r>
            <a:r>
              <a:rPr lang="en-US" dirty="0"/>
              <a:t>clothing and trades 10 to the United States, receiving 20 units of food in exchange. </a:t>
            </a:r>
            <a:r>
              <a:rPr lang="en-US" dirty="0" smtClean="0"/>
              <a:t>It consumes </a:t>
            </a:r>
            <a:r>
              <a:rPr lang="en-US" dirty="0"/>
              <a:t>5 units of clothing and 20 units of </a:t>
            </a:r>
            <a:r>
              <a:rPr lang="en-US" dirty="0" smtClean="0"/>
              <a:t>food. Comparing </a:t>
            </a:r>
            <a:r>
              <a:rPr lang="en-US" dirty="0"/>
              <a:t>the consumption levels in both countries in the two cases, the United States </a:t>
            </a:r>
            <a:r>
              <a:rPr lang="en-US" dirty="0" smtClean="0"/>
              <a:t>and Japan </a:t>
            </a:r>
            <a:r>
              <a:rPr lang="en-US" dirty="0"/>
              <a:t>each consume 10 more units of food and no less clothing in the specialization–trade </a:t>
            </a:r>
            <a:r>
              <a:rPr lang="en-US" dirty="0" smtClean="0"/>
              <a:t>case than </a:t>
            </a:r>
            <a:r>
              <a:rPr lang="en-US" dirty="0"/>
              <a:t>in the no-specialization–no-trade case </a:t>
            </a:r>
            <a:r>
              <a:rPr lang="en-US" dirty="0" smtClean="0"/>
              <a:t>Therefore</a:t>
            </a:r>
            <a:r>
              <a:rPr lang="en-US" dirty="0"/>
              <a:t>, a country </a:t>
            </a:r>
            <a:r>
              <a:rPr lang="en-US" dirty="0" smtClean="0"/>
              <a:t>gains by </a:t>
            </a:r>
            <a:r>
              <a:rPr lang="en-US" dirty="0"/>
              <a:t>specializing in producing and trading the good in which it has a comparative advantage.</a:t>
            </a:r>
          </a:p>
        </p:txBody>
      </p:sp>
    </p:spTree>
    <p:extLst>
      <p:ext uri="{BB962C8B-B14F-4D97-AF65-F5344CB8AC3E}">
        <p14:creationId xmlns:p14="http://schemas.microsoft.com/office/powerpoint/2010/main" val="163336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396" y="922981"/>
            <a:ext cx="8910527" cy="1263265"/>
          </a:xfrm>
        </p:spPr>
        <p:txBody>
          <a:bodyPr/>
          <a:lstStyle/>
          <a:p>
            <a:r>
              <a:rPr lang="en-US" dirty="0" smtClean="0"/>
              <a:t>A Common Misconception About How Much We can Consume</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No country can consume beyond its PPF if it doesn’t specialize and trade with other </a:t>
            </a:r>
            <a:r>
              <a:rPr lang="en-US" dirty="0" smtClean="0"/>
              <a:t>countries. But</a:t>
            </a:r>
            <a:r>
              <a:rPr lang="en-US" dirty="0"/>
              <a:t>, as we have just seen, it can do so when there is specialization and trade. </a:t>
            </a:r>
            <a:r>
              <a:rPr lang="en-US" dirty="0" smtClean="0"/>
              <a:t>Looking back </a:t>
            </a:r>
            <a:r>
              <a:rPr lang="en-US" dirty="0"/>
              <a:t>at the </a:t>
            </a:r>
            <a:r>
              <a:rPr lang="en-US" dirty="0" smtClean="0"/>
              <a:t>PPF for </a:t>
            </a:r>
            <a:r>
              <a:rPr lang="en-US" dirty="0"/>
              <a:t>the United </a:t>
            </a:r>
            <a:r>
              <a:rPr lang="en-US" dirty="0" smtClean="0"/>
              <a:t>States, in </a:t>
            </a:r>
            <a:r>
              <a:rPr lang="en-US" dirty="0"/>
              <a:t>the NS–NT case, the United States consumes 60 </a:t>
            </a:r>
            <a:r>
              <a:rPr lang="en-US" dirty="0" smtClean="0"/>
              <a:t>units of </a:t>
            </a:r>
            <a:r>
              <a:rPr lang="en-US" dirty="0"/>
              <a:t>food and 10 units of clothing; that is, the United States consumes at point </a:t>
            </a:r>
            <a:r>
              <a:rPr lang="en-US" i="1" dirty="0"/>
              <a:t>B </a:t>
            </a:r>
            <a:r>
              <a:rPr lang="en-US" dirty="0"/>
              <a:t>on its PPF. </a:t>
            </a:r>
            <a:r>
              <a:rPr lang="en-US" dirty="0" smtClean="0"/>
              <a:t>In the </a:t>
            </a:r>
            <a:r>
              <a:rPr lang="en-US" dirty="0"/>
              <a:t>S–T case, however, it consumes 70 units of food and 10 units of clothing. A point </a:t>
            </a:r>
            <a:r>
              <a:rPr lang="en-US" dirty="0" smtClean="0"/>
              <a:t>that represents </a:t>
            </a:r>
            <a:r>
              <a:rPr lang="en-US" dirty="0"/>
              <a:t>this combination of the two goods is beyond the country’s PPF.</a:t>
            </a:r>
          </a:p>
        </p:txBody>
      </p:sp>
    </p:spTree>
    <p:extLst>
      <p:ext uri="{BB962C8B-B14F-4D97-AF65-F5344CB8AC3E}">
        <p14:creationId xmlns:p14="http://schemas.microsoft.com/office/powerpoint/2010/main" val="65227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4669"/>
            <a:ext cx="8886821" cy="1213389"/>
          </a:xfrm>
        </p:spPr>
        <p:txBody>
          <a:bodyPr/>
          <a:lstStyle/>
          <a:p>
            <a:r>
              <a:rPr lang="en-US" dirty="0" smtClean="0"/>
              <a:t>How Countries Know When They Have Comparative Advantage</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Government officials of a country do not analyze pages of cost data to determine what </a:t>
            </a:r>
            <a:r>
              <a:rPr lang="en-US" dirty="0" smtClean="0"/>
              <a:t>their country </a:t>
            </a:r>
            <a:r>
              <a:rPr lang="en-US" dirty="0"/>
              <a:t>should specialize in producing and then trade. Bureaucrats do not plot </a:t>
            </a:r>
            <a:r>
              <a:rPr lang="en-US" dirty="0" smtClean="0"/>
              <a:t>production possibilities </a:t>
            </a:r>
            <a:r>
              <a:rPr lang="en-US" dirty="0"/>
              <a:t>frontiers on graph paper or calculate opportunity costs. Instead, </a:t>
            </a:r>
            <a:r>
              <a:rPr lang="en-US" dirty="0" smtClean="0"/>
              <a:t>the individual’s </a:t>
            </a:r>
            <a:r>
              <a:rPr lang="en-US" dirty="0"/>
              <a:t>desire to earn a dollar, a peso, or a euro determines the pattern of </a:t>
            </a:r>
            <a:r>
              <a:rPr lang="en-US" dirty="0" smtClean="0"/>
              <a:t>international trade</a:t>
            </a:r>
            <a:r>
              <a:rPr lang="en-US" dirty="0"/>
              <a:t>. The desire to earn a profit determines what a country specializes in and trades.</a:t>
            </a:r>
          </a:p>
        </p:txBody>
      </p:sp>
    </p:spTree>
    <p:extLst>
      <p:ext uri="{BB962C8B-B14F-4D97-AF65-F5344CB8AC3E}">
        <p14:creationId xmlns:p14="http://schemas.microsoft.com/office/powerpoint/2010/main" val="182939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8817" y="1064298"/>
            <a:ext cx="4190130" cy="728480"/>
          </a:xfrm>
        </p:spPr>
        <p:txBody>
          <a:bodyPr/>
          <a:lstStyle/>
          <a:p>
            <a:r>
              <a:rPr lang="en-US" dirty="0" smtClean="0"/>
              <a:t>Trade Restrictions</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International trade theory shows that countries gain from free international trade, </a:t>
            </a:r>
            <a:r>
              <a:rPr lang="en-US" dirty="0" smtClean="0"/>
              <a:t>that is</a:t>
            </a:r>
            <a:r>
              <a:rPr lang="en-US" dirty="0"/>
              <a:t>, from specializing in the production of the goods in which they have a </a:t>
            </a:r>
            <a:r>
              <a:rPr lang="en-US" dirty="0" smtClean="0"/>
              <a:t>comparative advantage </a:t>
            </a:r>
            <a:r>
              <a:rPr lang="en-US" dirty="0"/>
              <a:t>and trading them for other goods. In the real world, however, the </a:t>
            </a:r>
            <a:r>
              <a:rPr lang="en-US" dirty="0" smtClean="0"/>
              <a:t>numerous types </a:t>
            </a:r>
            <a:r>
              <a:rPr lang="en-US" dirty="0"/>
              <a:t>of trade restrictions give rise to the question: If countries gain from </a:t>
            </a:r>
            <a:r>
              <a:rPr lang="en-US" dirty="0" smtClean="0"/>
              <a:t>international trade</a:t>
            </a:r>
            <a:r>
              <a:rPr lang="en-US" dirty="0"/>
              <a:t>, why are there trade restrictions? The answer requires an analysis of costs and </a:t>
            </a:r>
            <a:r>
              <a:rPr lang="en-US" dirty="0" smtClean="0"/>
              <a:t>benefits; specifically</a:t>
            </a:r>
            <a:r>
              <a:rPr lang="en-US" dirty="0"/>
              <a:t>, we need to determine who benefits and who loses when trade is restricted. </a:t>
            </a:r>
            <a:r>
              <a:rPr lang="en-US" dirty="0" smtClean="0"/>
              <a:t>First, we </a:t>
            </a:r>
            <a:r>
              <a:rPr lang="en-US" dirty="0"/>
              <a:t>need to explain some pertinent background information.</a:t>
            </a:r>
          </a:p>
        </p:txBody>
      </p:sp>
    </p:spTree>
    <p:extLst>
      <p:ext uri="{BB962C8B-B14F-4D97-AF65-F5344CB8AC3E}">
        <p14:creationId xmlns:p14="http://schemas.microsoft.com/office/powerpoint/2010/main" val="155283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82" y="922981"/>
            <a:ext cx="10283359" cy="1022196"/>
          </a:xfrm>
        </p:spPr>
        <p:txBody>
          <a:bodyPr/>
          <a:lstStyle/>
          <a:p>
            <a:r>
              <a:rPr lang="en-US" dirty="0" smtClean="0"/>
              <a:t>The Distributional Effect of International Trade</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2500"/>
          </a:bodyPr>
          <a:lstStyle/>
          <a:p>
            <a:r>
              <a:rPr lang="en-US" dirty="0" smtClean="0"/>
              <a:t>International trading results in net gains to countries, but that doesn’t mean that everybody gains individually.</a:t>
            </a:r>
          </a:p>
          <a:p>
            <a:pPr>
              <a:buFont typeface="Wingdings" panose="05000000000000000000" pitchFamily="2" charset="2"/>
              <a:buChar char="v"/>
            </a:pPr>
            <a:r>
              <a:rPr lang="en-US" dirty="0"/>
              <a:t>To illustrate, Pam Dickson lives and works in the United States, making clock </a:t>
            </a:r>
            <a:r>
              <a:rPr lang="en-US" dirty="0" smtClean="0"/>
              <a:t>radios. She </a:t>
            </a:r>
            <a:r>
              <a:rPr lang="en-US" dirty="0"/>
              <a:t>produces and sells 12,000 clock radios per year, at a price of $40 each. Currently, </a:t>
            </a:r>
            <a:r>
              <a:rPr lang="en-US" dirty="0" smtClean="0"/>
              <a:t>clock radios </a:t>
            </a:r>
            <a:r>
              <a:rPr lang="en-US" dirty="0"/>
              <a:t>are not traded internationally. Individuals in other countries who make clock </a:t>
            </a:r>
            <a:r>
              <a:rPr lang="en-US" dirty="0" smtClean="0"/>
              <a:t>radios do </a:t>
            </a:r>
            <a:r>
              <a:rPr lang="en-US" dirty="0"/>
              <a:t>not sell them in the United </a:t>
            </a:r>
            <a:r>
              <a:rPr lang="en-US" dirty="0" smtClean="0"/>
              <a:t>States. Then </a:t>
            </a:r>
            <a:r>
              <a:rPr lang="en-US" dirty="0"/>
              <a:t>one day, the U.S. market is opened to clock radios from China. Chinese </a:t>
            </a:r>
            <a:r>
              <a:rPr lang="en-US" dirty="0" smtClean="0"/>
              <a:t>manufacturers seem </a:t>
            </a:r>
            <a:r>
              <a:rPr lang="en-US" dirty="0"/>
              <a:t>to have a comparative advantage in the production of clock radios </a:t>
            </a:r>
            <a:r>
              <a:rPr lang="en-US" dirty="0" smtClean="0"/>
              <a:t>because they </a:t>
            </a:r>
            <a:r>
              <a:rPr lang="en-US" dirty="0"/>
              <a:t>sell theirs in the United States for $25 each. Pam realizes that she cannot compete </a:t>
            </a:r>
            <a:r>
              <a:rPr lang="en-US" dirty="0" smtClean="0"/>
              <a:t>at this </a:t>
            </a:r>
            <a:r>
              <a:rPr lang="en-US" dirty="0"/>
              <a:t>price. Her sales drop to such a degree that she goes out of business. Thus, the </a:t>
            </a:r>
            <a:r>
              <a:rPr lang="en-US" dirty="0" smtClean="0"/>
              <a:t>introduction of </a:t>
            </a:r>
            <a:r>
              <a:rPr lang="en-US" dirty="0"/>
              <a:t>international trade in this instance has harmed Pam personally.</a:t>
            </a:r>
          </a:p>
        </p:txBody>
      </p:sp>
    </p:spTree>
    <p:extLst>
      <p:ext uri="{BB962C8B-B14F-4D97-AF65-F5344CB8AC3E}">
        <p14:creationId xmlns:p14="http://schemas.microsoft.com/office/powerpoint/2010/main" val="99139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970" y="931294"/>
            <a:ext cx="7939170" cy="728480"/>
          </a:xfrm>
        </p:spPr>
        <p:txBody>
          <a:bodyPr/>
          <a:lstStyle/>
          <a:p>
            <a:r>
              <a:rPr lang="en-US" dirty="0" smtClean="0"/>
              <a:t>Consumers’ &amp; Producers’ </a:t>
            </a:r>
            <a:r>
              <a:rPr lang="en-US" dirty="0" err="1" smtClean="0"/>
              <a:t>Supluses</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The preceding example raises the issue of the distributional effects of free trade. </a:t>
            </a:r>
            <a:r>
              <a:rPr lang="en-US" dirty="0" smtClean="0"/>
              <a:t>The benefits </a:t>
            </a:r>
            <a:r>
              <a:rPr lang="en-US" dirty="0"/>
              <a:t>of international trade are not equally distributed to all individuals in the </a:t>
            </a:r>
            <a:r>
              <a:rPr lang="en-US" dirty="0" smtClean="0"/>
              <a:t>population. Therefore</a:t>
            </a:r>
            <a:r>
              <a:rPr lang="en-US" dirty="0"/>
              <a:t>, the topics of consumers’ and producers’ </a:t>
            </a:r>
            <a:r>
              <a:rPr lang="en-US" dirty="0" smtClean="0"/>
              <a:t>surpluses are relevant to </a:t>
            </a:r>
            <a:r>
              <a:rPr lang="en-US" dirty="0"/>
              <a:t>our discussion of international trade:</a:t>
            </a:r>
          </a:p>
          <a:p>
            <a:pPr>
              <a:buFont typeface="Wingdings" panose="05000000000000000000" pitchFamily="2" charset="2"/>
              <a:buChar char="v"/>
            </a:pPr>
            <a:r>
              <a:rPr lang="en-US" i="1" dirty="0"/>
              <a:t>Consumers’ surplus </a:t>
            </a:r>
            <a:r>
              <a:rPr lang="en-US" dirty="0"/>
              <a:t>is the difference between the maximum price a buyer is willing </a:t>
            </a:r>
            <a:r>
              <a:rPr lang="en-US" dirty="0" smtClean="0"/>
              <a:t>and able </a:t>
            </a:r>
            <a:r>
              <a:rPr lang="en-US" dirty="0"/>
              <a:t>to pay for a good or service and the price actually paid</a:t>
            </a:r>
            <a:r>
              <a:rPr lang="en-US" dirty="0" smtClean="0"/>
              <a:t>.</a:t>
            </a:r>
          </a:p>
          <a:p>
            <a:pPr>
              <a:buFont typeface="Wingdings" panose="05000000000000000000" pitchFamily="2" charset="2"/>
              <a:buChar char="Ø"/>
            </a:pPr>
            <a:r>
              <a:rPr lang="en-US" dirty="0" smtClean="0"/>
              <a:t>Consumers’ Surplus= Maximum </a:t>
            </a:r>
            <a:r>
              <a:rPr lang="en-US" dirty="0"/>
              <a:t>B</a:t>
            </a:r>
            <a:r>
              <a:rPr lang="en-US" dirty="0" smtClean="0"/>
              <a:t>uying Price- Actual Price Paid</a:t>
            </a:r>
          </a:p>
          <a:p>
            <a:pPr>
              <a:buFont typeface="Wingdings" panose="05000000000000000000" pitchFamily="2" charset="2"/>
              <a:buChar char="v"/>
            </a:pPr>
            <a:r>
              <a:rPr lang="en-US" dirty="0"/>
              <a:t>Consumers’ surplus is the consumers’ net gain from trade.</a:t>
            </a:r>
          </a:p>
        </p:txBody>
      </p:sp>
    </p:spTree>
    <p:extLst>
      <p:ext uri="{BB962C8B-B14F-4D97-AF65-F5344CB8AC3E}">
        <p14:creationId xmlns:p14="http://schemas.microsoft.com/office/powerpoint/2010/main" val="2723051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pPr>
              <a:buFont typeface="Wingdings" panose="05000000000000000000" pitchFamily="2" charset="2"/>
              <a:buChar char="v"/>
            </a:pPr>
            <a:r>
              <a:rPr lang="en-US" i="1" dirty="0"/>
              <a:t>Producers’ surplus </a:t>
            </a:r>
            <a:r>
              <a:rPr lang="en-US" dirty="0"/>
              <a:t>(or sellers’ surplus) is the difference between the price sellers </a:t>
            </a:r>
            <a:r>
              <a:rPr lang="en-US" dirty="0" smtClean="0"/>
              <a:t>receive for </a:t>
            </a:r>
            <a:r>
              <a:rPr lang="en-US" dirty="0"/>
              <a:t>a good and the minimum or lowest price for which they would have sold the good</a:t>
            </a:r>
            <a:r>
              <a:rPr lang="en-US" dirty="0" smtClean="0"/>
              <a:t>.</a:t>
            </a:r>
          </a:p>
          <a:p>
            <a:pPr>
              <a:buFont typeface="Wingdings" panose="05000000000000000000" pitchFamily="2" charset="2"/>
              <a:buChar char="Ø"/>
            </a:pPr>
            <a:r>
              <a:rPr lang="en-US" dirty="0" smtClean="0"/>
              <a:t>Producers’ Surplus= Price Received- Minimum Selling Price</a:t>
            </a:r>
          </a:p>
          <a:p>
            <a:pPr>
              <a:buFont typeface="Wingdings" panose="05000000000000000000" pitchFamily="2" charset="2"/>
              <a:buChar char="v"/>
            </a:pPr>
            <a:r>
              <a:rPr lang="en-US"/>
              <a:t>Producers’ surplus is the producers’ net gain from trade.</a:t>
            </a:r>
            <a:endParaRPr lang="en-US" dirty="0"/>
          </a:p>
        </p:txBody>
      </p:sp>
    </p:spTree>
    <p:extLst>
      <p:ext uri="{BB962C8B-B14F-4D97-AF65-F5344CB8AC3E}">
        <p14:creationId xmlns:p14="http://schemas.microsoft.com/office/powerpoint/2010/main" val="43718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061388" cy="728480"/>
          </a:xfrm>
        </p:spPr>
        <p:txBody>
          <a:bodyPr/>
          <a:lstStyle/>
          <a:p>
            <a:r>
              <a:rPr lang="en-US" dirty="0" smtClean="0"/>
              <a:t>The Benefits &amp; Cost of Trade Restrictions</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Of the numerous ways to restrict international trade, tariffs and quotas are two of the </a:t>
            </a:r>
            <a:r>
              <a:rPr lang="en-US" dirty="0" smtClean="0"/>
              <a:t>more common</a:t>
            </a:r>
            <a:r>
              <a:rPr lang="en-US" dirty="0"/>
              <a:t>. We discuss these two methods using the tools of supply and demand, </a:t>
            </a:r>
            <a:r>
              <a:rPr lang="en-US" dirty="0" smtClean="0"/>
              <a:t>concentrating on </a:t>
            </a:r>
            <a:r>
              <a:rPr lang="en-US" dirty="0"/>
              <a:t>two groups: U.S. consumers and U.S. producers</a:t>
            </a:r>
            <a:r>
              <a:rPr lang="en-US" dirty="0" smtClean="0"/>
              <a:t>.</a:t>
            </a:r>
          </a:p>
          <a:p>
            <a:pPr>
              <a:buFont typeface="Wingdings" panose="05000000000000000000" pitchFamily="2" charset="2"/>
              <a:buChar char="v"/>
            </a:pPr>
            <a:r>
              <a:rPr lang="en-US" b="1" dirty="0" smtClean="0"/>
              <a:t>Tariff: </a:t>
            </a:r>
            <a:r>
              <a:rPr lang="en-US" dirty="0" smtClean="0"/>
              <a:t>A </a:t>
            </a:r>
            <a:r>
              <a:rPr lang="en-US" dirty="0"/>
              <a:t>tax on imports</a:t>
            </a:r>
            <a:r>
              <a:rPr lang="en-US" dirty="0" smtClean="0"/>
              <a:t>.</a:t>
            </a:r>
          </a:p>
          <a:p>
            <a:pPr>
              <a:buFont typeface="Wingdings" panose="05000000000000000000" pitchFamily="2" charset="2"/>
              <a:buChar char="v"/>
            </a:pPr>
            <a:r>
              <a:rPr lang="en-US" dirty="0"/>
              <a:t>T</a:t>
            </a:r>
            <a:r>
              <a:rPr lang="en-US" dirty="0" smtClean="0"/>
              <a:t>he </a:t>
            </a:r>
            <a:r>
              <a:rPr lang="en-US" dirty="0"/>
              <a:t>effects of the tariff are a decrease in consumers’ surplus, an </a:t>
            </a:r>
            <a:r>
              <a:rPr lang="en-US" dirty="0" smtClean="0"/>
              <a:t>increase in </a:t>
            </a:r>
            <a:r>
              <a:rPr lang="en-US" dirty="0"/>
              <a:t>producers’ surplus, and tariff revenue for government. Because the loss to </a:t>
            </a:r>
            <a:r>
              <a:rPr lang="en-US" dirty="0" smtClean="0"/>
              <a:t>consumers is </a:t>
            </a:r>
            <a:r>
              <a:rPr lang="en-US" dirty="0"/>
              <a:t>greater than the gain to producers </a:t>
            </a:r>
            <a:r>
              <a:rPr lang="en-US" dirty="0" smtClean="0"/>
              <a:t>plus </a:t>
            </a:r>
            <a:r>
              <a:rPr lang="en-US" dirty="0"/>
              <a:t>the gain to </a:t>
            </a:r>
            <a:r>
              <a:rPr lang="en-US" dirty="0" smtClean="0"/>
              <a:t>government, </a:t>
            </a:r>
            <a:r>
              <a:rPr lang="en-US" b="1" i="1" dirty="0"/>
              <a:t>a tariff results in a net loss</a:t>
            </a:r>
            <a:r>
              <a:rPr lang="en-US" i="1" dirty="0"/>
              <a:t>.</a:t>
            </a:r>
            <a:endParaRPr lang="en-US" dirty="0"/>
          </a:p>
        </p:txBody>
      </p:sp>
    </p:spTree>
    <p:extLst>
      <p:ext uri="{BB962C8B-B14F-4D97-AF65-F5344CB8AC3E}">
        <p14:creationId xmlns:p14="http://schemas.microsoft.com/office/powerpoint/2010/main" val="207307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Economics is about trade, and </a:t>
            </a:r>
            <a:r>
              <a:rPr lang="en-US" dirty="0" smtClean="0"/>
              <a:t>trade crosses </a:t>
            </a:r>
            <a:r>
              <a:rPr lang="en-US" dirty="0"/>
              <a:t>boundaries. People trade not only with people who live </a:t>
            </a:r>
            <a:r>
              <a:rPr lang="en-US" dirty="0" smtClean="0"/>
              <a:t>in their </a:t>
            </a:r>
            <a:r>
              <a:rPr lang="en-US" dirty="0"/>
              <a:t>city, state, or country but also with people in other </a:t>
            </a:r>
            <a:r>
              <a:rPr lang="en-US" dirty="0" smtClean="0"/>
              <a:t>countries. Many </a:t>
            </a:r>
            <a:r>
              <a:rPr lang="en-US" dirty="0"/>
              <a:t>of the goods you consume are undoubtedly produced </a:t>
            </a:r>
            <a:r>
              <a:rPr lang="en-US" dirty="0" smtClean="0"/>
              <a:t>in other </a:t>
            </a:r>
            <a:r>
              <a:rPr lang="en-US" dirty="0"/>
              <a:t>countries. This chapter examines international trade and </a:t>
            </a:r>
            <a:r>
              <a:rPr lang="en-US" dirty="0" smtClean="0"/>
              <a:t>the prohibitions </a:t>
            </a:r>
            <a:r>
              <a:rPr lang="en-US" dirty="0"/>
              <a:t>sometimes placed on it.</a:t>
            </a:r>
          </a:p>
        </p:txBody>
      </p:sp>
    </p:spTree>
    <p:extLst>
      <p:ext uri="{BB962C8B-B14F-4D97-AF65-F5344CB8AC3E}">
        <p14:creationId xmlns:p14="http://schemas.microsoft.com/office/powerpoint/2010/main" val="700587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b="1" dirty="0" smtClean="0"/>
              <a:t>Quota: </a:t>
            </a:r>
            <a:r>
              <a:rPr lang="en-US" dirty="0" smtClean="0"/>
              <a:t>A </a:t>
            </a:r>
            <a:r>
              <a:rPr lang="en-US" dirty="0"/>
              <a:t>legal limit imposed on the amount </a:t>
            </a:r>
            <a:r>
              <a:rPr lang="en-US" dirty="0" smtClean="0"/>
              <a:t>of a </a:t>
            </a:r>
            <a:r>
              <a:rPr lang="en-US" dirty="0"/>
              <a:t>good that may be imported</a:t>
            </a:r>
            <a:r>
              <a:rPr lang="en-US" dirty="0" smtClean="0"/>
              <a:t>.</a:t>
            </a:r>
          </a:p>
          <a:p>
            <a:pPr>
              <a:buFont typeface="Wingdings" panose="05000000000000000000" pitchFamily="2" charset="2"/>
              <a:buChar char="v"/>
            </a:pPr>
            <a:r>
              <a:rPr lang="en-US" dirty="0"/>
              <a:t>T</a:t>
            </a:r>
            <a:r>
              <a:rPr lang="en-US" dirty="0" smtClean="0"/>
              <a:t>he </a:t>
            </a:r>
            <a:r>
              <a:rPr lang="en-US" dirty="0"/>
              <a:t>effects of a quota are a decrease in consumers’ surplus, an increase </a:t>
            </a:r>
            <a:r>
              <a:rPr lang="en-US" dirty="0" smtClean="0"/>
              <a:t>in producers</a:t>
            </a:r>
            <a:r>
              <a:rPr lang="en-US" dirty="0"/>
              <a:t>’ surplus, and an increase in total revenue for the importers who sell the </a:t>
            </a:r>
            <a:r>
              <a:rPr lang="en-US" dirty="0" smtClean="0"/>
              <a:t>allowed number </a:t>
            </a:r>
            <a:r>
              <a:rPr lang="en-US" dirty="0"/>
              <a:t>of imported units. Because the loss to consumers </a:t>
            </a:r>
            <a:r>
              <a:rPr lang="en-US" dirty="0" smtClean="0"/>
              <a:t>is </a:t>
            </a:r>
            <a:r>
              <a:rPr lang="en-US" dirty="0"/>
              <a:t>greater </a:t>
            </a:r>
            <a:r>
              <a:rPr lang="en-US" dirty="0" smtClean="0"/>
              <a:t>than the </a:t>
            </a:r>
            <a:r>
              <a:rPr lang="en-US" dirty="0"/>
              <a:t>increase in producers’ surplus </a:t>
            </a:r>
            <a:r>
              <a:rPr lang="en-US" dirty="0" smtClean="0"/>
              <a:t>plus </a:t>
            </a:r>
            <a:r>
              <a:rPr lang="en-US" dirty="0"/>
              <a:t>the gain to </a:t>
            </a:r>
            <a:r>
              <a:rPr lang="en-US" dirty="0" smtClean="0"/>
              <a:t>importers, </a:t>
            </a:r>
            <a:r>
              <a:rPr lang="en-US" dirty="0"/>
              <a:t>there is a </a:t>
            </a:r>
            <a:r>
              <a:rPr lang="en-US" b="1" i="1" dirty="0" smtClean="0"/>
              <a:t>net loss </a:t>
            </a:r>
            <a:r>
              <a:rPr lang="en-US" b="1" i="1" dirty="0"/>
              <a:t>as a result of the quota</a:t>
            </a:r>
            <a:r>
              <a:rPr lang="en-US" i="1" dirty="0"/>
              <a:t>.</a:t>
            </a:r>
            <a:endParaRPr lang="en-US" dirty="0"/>
          </a:p>
        </p:txBody>
      </p:sp>
    </p:spTree>
    <p:extLst>
      <p:ext uri="{BB962C8B-B14F-4D97-AF65-F5344CB8AC3E}">
        <p14:creationId xmlns:p14="http://schemas.microsoft.com/office/powerpoint/2010/main" val="249132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Nations Sometimes Restrict Trade</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If free trade results in net gain, why do nations sometimes restrict trade? The case for </a:t>
            </a:r>
            <a:r>
              <a:rPr lang="en-US" dirty="0" smtClean="0"/>
              <a:t>free trade </a:t>
            </a:r>
            <a:r>
              <a:rPr lang="en-US" dirty="0"/>
              <a:t>(no tariffs or quotas) so far </a:t>
            </a:r>
            <a:r>
              <a:rPr lang="en-US" dirty="0" smtClean="0"/>
              <a:t>appears </a:t>
            </a:r>
            <a:r>
              <a:rPr lang="en-US" dirty="0"/>
              <a:t>to be a strong one. The case </a:t>
            </a:r>
            <a:r>
              <a:rPr lang="en-US" dirty="0" smtClean="0"/>
              <a:t>for free </a:t>
            </a:r>
            <a:r>
              <a:rPr lang="en-US" dirty="0"/>
              <a:t>trade has not gone unchallenged, however. Some persons maintain that at certain </a:t>
            </a:r>
            <a:r>
              <a:rPr lang="en-US" dirty="0" smtClean="0"/>
              <a:t>times free </a:t>
            </a:r>
            <a:r>
              <a:rPr lang="en-US" dirty="0"/>
              <a:t>trade should be restricted or suspended. In almost all cases, they argue that doing </a:t>
            </a:r>
            <a:r>
              <a:rPr lang="en-US" dirty="0" smtClean="0"/>
              <a:t>so is </a:t>
            </a:r>
            <a:r>
              <a:rPr lang="en-US" dirty="0"/>
              <a:t>in the best interest of the public or country as a whole. In a word, they advance a </a:t>
            </a:r>
            <a:r>
              <a:rPr lang="en-US" dirty="0" smtClean="0"/>
              <a:t>public interest </a:t>
            </a:r>
            <a:r>
              <a:rPr lang="en-US" dirty="0"/>
              <a:t>argument. Other persons contend that the public interest argument is only </a:t>
            </a:r>
            <a:r>
              <a:rPr lang="en-US" dirty="0" smtClean="0"/>
              <a:t>superficial; down </a:t>
            </a:r>
            <a:r>
              <a:rPr lang="en-US" dirty="0"/>
              <a:t>deep, they say, it is a special interest argument clothed in pretty words. </a:t>
            </a:r>
            <a:endParaRPr lang="en-US" dirty="0"/>
          </a:p>
        </p:txBody>
      </p:sp>
    </p:spTree>
    <p:extLst>
      <p:ext uri="{BB962C8B-B14F-4D97-AF65-F5344CB8AC3E}">
        <p14:creationId xmlns:p14="http://schemas.microsoft.com/office/powerpoint/2010/main" val="1941095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069701" cy="728480"/>
          </a:xfrm>
        </p:spPr>
        <p:txBody>
          <a:bodyPr/>
          <a:lstStyle/>
          <a:p>
            <a:r>
              <a:rPr lang="en-US" dirty="0" smtClean="0"/>
              <a:t>Arguments in Favor of Trade Restrictions</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buFont typeface="Wingdings" panose="05000000000000000000" pitchFamily="2" charset="2"/>
              <a:buChar char="Ø"/>
            </a:pPr>
            <a:r>
              <a:rPr lang="en-US" b="1" i="1" dirty="0"/>
              <a:t>The National Defense </a:t>
            </a:r>
            <a:r>
              <a:rPr lang="en-US" b="1" i="1" dirty="0" smtClean="0"/>
              <a:t>Argument: </a:t>
            </a:r>
            <a:r>
              <a:rPr lang="en-US" dirty="0"/>
              <a:t>Certain industries—such as aircraft, </a:t>
            </a:r>
            <a:r>
              <a:rPr lang="en-US" dirty="0" smtClean="0"/>
              <a:t>petroleum, chemicals</a:t>
            </a:r>
            <a:r>
              <a:rPr lang="en-US" dirty="0"/>
              <a:t>, and weapons—are necessary to the national defense. Suppose </a:t>
            </a:r>
            <a:r>
              <a:rPr lang="en-US" dirty="0" smtClean="0"/>
              <a:t>one country doesn’t have a comparative advantage on defense items, however some would argue that it will be risky to trade defense items from other foreign countries, rather than producing it themselves. The </a:t>
            </a:r>
            <a:r>
              <a:rPr lang="en-US" dirty="0"/>
              <a:t>national defense argument may have some validity, but even valid arguments may </a:t>
            </a:r>
            <a:r>
              <a:rPr lang="en-US" dirty="0" smtClean="0"/>
              <a:t>be abused</a:t>
            </a:r>
            <a:r>
              <a:rPr lang="en-US" dirty="0"/>
              <a:t>. Industries that are not really necessary to the national defense may maintain otherwise</a:t>
            </a:r>
            <a:endParaRPr lang="en-US" dirty="0"/>
          </a:p>
        </p:txBody>
      </p:sp>
    </p:spTree>
    <p:extLst>
      <p:ext uri="{BB962C8B-B14F-4D97-AF65-F5344CB8AC3E}">
        <p14:creationId xmlns:p14="http://schemas.microsoft.com/office/powerpoint/2010/main" val="292730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buFont typeface="Wingdings" panose="05000000000000000000" pitchFamily="2" charset="2"/>
              <a:buChar char="Ø"/>
            </a:pPr>
            <a:r>
              <a:rPr lang="en-US" b="1" i="1" dirty="0" smtClean="0"/>
              <a:t>The Infant Industry Argument: </a:t>
            </a:r>
            <a:r>
              <a:rPr lang="en-US" dirty="0" smtClean="0"/>
              <a:t>There is an argument that infant</a:t>
            </a:r>
            <a:r>
              <a:rPr lang="en-US" dirty="0"/>
              <a:t>, or new, industries often need protection </a:t>
            </a:r>
            <a:r>
              <a:rPr lang="en-US" dirty="0" smtClean="0"/>
              <a:t>from older</a:t>
            </a:r>
            <a:r>
              <a:rPr lang="en-US" dirty="0"/>
              <a:t>, established foreign competitors until they are mature enough to compete on </a:t>
            </a:r>
            <a:r>
              <a:rPr lang="en-US" dirty="0" smtClean="0"/>
              <a:t>an equal </a:t>
            </a:r>
            <a:r>
              <a:rPr lang="en-US" dirty="0"/>
              <a:t>basis</a:t>
            </a:r>
            <a:r>
              <a:rPr lang="en-US" dirty="0" smtClean="0"/>
              <a:t>.</a:t>
            </a:r>
            <a:r>
              <a:rPr lang="en-US" dirty="0"/>
              <a:t> The infant industry </a:t>
            </a:r>
            <a:r>
              <a:rPr lang="en-US" dirty="0" smtClean="0"/>
              <a:t>argument is </a:t>
            </a:r>
            <a:r>
              <a:rPr lang="en-US" dirty="0"/>
              <a:t>clearly an argument for temporary protection. Critics charge, however, that after </a:t>
            </a:r>
            <a:r>
              <a:rPr lang="en-US" dirty="0" smtClean="0"/>
              <a:t>an industry </a:t>
            </a:r>
            <a:r>
              <a:rPr lang="en-US" dirty="0"/>
              <a:t>is protected from foreign competition, removing the protection is almost </a:t>
            </a:r>
            <a:r>
              <a:rPr lang="en-US" dirty="0" smtClean="0"/>
              <a:t>impossible; the </a:t>
            </a:r>
            <a:r>
              <a:rPr lang="en-US" dirty="0"/>
              <a:t>once infant industry will continue to maintain that it isn’t old enough to go </a:t>
            </a:r>
            <a:r>
              <a:rPr lang="en-US" dirty="0" smtClean="0"/>
              <a:t>it alone</a:t>
            </a:r>
            <a:r>
              <a:rPr lang="en-US" dirty="0"/>
              <a:t>.</a:t>
            </a:r>
            <a:endParaRPr lang="en-US" dirty="0"/>
          </a:p>
        </p:txBody>
      </p:sp>
    </p:spTree>
    <p:extLst>
      <p:ext uri="{BB962C8B-B14F-4D97-AF65-F5344CB8AC3E}">
        <p14:creationId xmlns:p14="http://schemas.microsoft.com/office/powerpoint/2010/main" val="64784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2500"/>
          </a:bodyPr>
          <a:lstStyle/>
          <a:p>
            <a:r>
              <a:rPr lang="en-US" b="1" dirty="0" smtClean="0"/>
              <a:t>Dumping: </a:t>
            </a:r>
            <a:r>
              <a:rPr lang="en-US" dirty="0" smtClean="0"/>
              <a:t>The </a:t>
            </a:r>
            <a:r>
              <a:rPr lang="en-US" dirty="0"/>
              <a:t>sale of goods abroad at a </a:t>
            </a:r>
            <a:r>
              <a:rPr lang="en-US" dirty="0" smtClean="0"/>
              <a:t>price below </a:t>
            </a:r>
            <a:r>
              <a:rPr lang="en-US" dirty="0"/>
              <a:t>their cost and below the </a:t>
            </a:r>
            <a:r>
              <a:rPr lang="en-US" dirty="0" smtClean="0"/>
              <a:t>price charged </a:t>
            </a:r>
            <a:r>
              <a:rPr lang="en-US" dirty="0"/>
              <a:t>in the domestic market</a:t>
            </a:r>
            <a:r>
              <a:rPr lang="en-US" dirty="0" smtClean="0"/>
              <a:t>.</a:t>
            </a:r>
          </a:p>
          <a:p>
            <a:r>
              <a:rPr lang="en-US" b="1" i="1" dirty="0" smtClean="0"/>
              <a:t>The Anti-Dumping Argument</a:t>
            </a:r>
            <a:r>
              <a:rPr lang="en-US" dirty="0" smtClean="0"/>
              <a:t>: </a:t>
            </a:r>
            <a:r>
              <a:rPr lang="en-US" dirty="0"/>
              <a:t>If a French firm sells wine </a:t>
            </a:r>
            <a:r>
              <a:rPr lang="en-US" dirty="0" smtClean="0"/>
              <a:t>in the </a:t>
            </a:r>
            <a:r>
              <a:rPr lang="en-US" dirty="0"/>
              <a:t>United States for a price below the cost of producing the wine and below the price </a:t>
            </a:r>
            <a:r>
              <a:rPr lang="en-US" dirty="0" smtClean="0"/>
              <a:t>charged in </a:t>
            </a:r>
            <a:r>
              <a:rPr lang="en-US" dirty="0"/>
              <a:t>France, it is dumping wine in the United States. Critics of dumping maintain that it is </a:t>
            </a:r>
            <a:r>
              <a:rPr lang="en-US" dirty="0" smtClean="0"/>
              <a:t>an unfair </a:t>
            </a:r>
            <a:r>
              <a:rPr lang="en-US" dirty="0"/>
              <a:t>trade practice that puts domestic producers of substitute goods at a </a:t>
            </a:r>
            <a:r>
              <a:rPr lang="en-US" dirty="0" smtClean="0"/>
              <a:t>disadvantage. In </a:t>
            </a:r>
            <a:r>
              <a:rPr lang="en-US" dirty="0"/>
              <a:t>addition, critics charge that dumpers seek only to penetrate a market and drive </a:t>
            </a:r>
            <a:r>
              <a:rPr lang="en-US" dirty="0" smtClean="0"/>
              <a:t>out domestic </a:t>
            </a:r>
            <a:r>
              <a:rPr lang="en-US" dirty="0"/>
              <a:t>competitors, only to raise prices. However, some economists point to the </a:t>
            </a:r>
            <a:r>
              <a:rPr lang="en-US" dirty="0" smtClean="0"/>
              <a:t>infeasibility of </a:t>
            </a:r>
            <a:r>
              <a:rPr lang="en-US" dirty="0"/>
              <a:t>this strategy. After the dumpers have driven out their competition and </a:t>
            </a:r>
            <a:r>
              <a:rPr lang="en-US" dirty="0" smtClean="0"/>
              <a:t>raised prices</a:t>
            </a:r>
            <a:r>
              <a:rPr lang="en-US" dirty="0"/>
              <a:t>, their competition is likely to return. For their efforts, the dumpers, in turn, </a:t>
            </a:r>
            <a:r>
              <a:rPr lang="en-US" dirty="0" smtClean="0"/>
              <a:t>would have </a:t>
            </a:r>
            <a:r>
              <a:rPr lang="en-US" dirty="0"/>
              <a:t>incurred only a string of </a:t>
            </a:r>
            <a:r>
              <a:rPr lang="en-US" dirty="0" smtClean="0"/>
              <a:t>losses. It’s the consumers who actually win.</a:t>
            </a:r>
            <a:endParaRPr lang="en-US" dirty="0"/>
          </a:p>
        </p:txBody>
      </p:sp>
    </p:spTree>
    <p:extLst>
      <p:ext uri="{BB962C8B-B14F-4D97-AF65-F5344CB8AC3E}">
        <p14:creationId xmlns:p14="http://schemas.microsoft.com/office/powerpoint/2010/main" val="94297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b="1" i="1" dirty="0" smtClean="0"/>
              <a:t>The Foreign Export Subsidy Argument</a:t>
            </a:r>
            <a:r>
              <a:rPr lang="en-US" dirty="0" smtClean="0"/>
              <a:t>: </a:t>
            </a:r>
            <a:r>
              <a:rPr lang="en-US" dirty="0"/>
              <a:t>Some governments </a:t>
            </a:r>
            <a:r>
              <a:rPr lang="en-US" dirty="0" smtClean="0"/>
              <a:t>subsidize firms </a:t>
            </a:r>
            <a:r>
              <a:rPr lang="en-US" dirty="0"/>
              <a:t>that export </a:t>
            </a:r>
            <a:r>
              <a:rPr lang="en-US" dirty="0" smtClean="0"/>
              <a:t>goods(like providing loan at extremely low interest rate). Then these firms can sell these goods at a cheaper price to other countries. Domestic suppliers of other countries would complain that the exporting firms have got an unfair advantage in the form of subsidies. Critics say that the focus should be on the benefits the consumers are receiving.  </a:t>
            </a:r>
            <a:endParaRPr lang="en-US" dirty="0"/>
          </a:p>
        </p:txBody>
      </p:sp>
    </p:spTree>
    <p:extLst>
      <p:ext uri="{BB962C8B-B14F-4D97-AF65-F5344CB8AC3E}">
        <p14:creationId xmlns:p14="http://schemas.microsoft.com/office/powerpoint/2010/main" val="4433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b="1" i="1" dirty="0" smtClean="0"/>
              <a:t>The Low Foreign Wage Argument</a:t>
            </a:r>
            <a:r>
              <a:rPr lang="en-US" dirty="0" smtClean="0"/>
              <a:t>: Sometimes countries complain that the trading countries pay lower wages to the workers and thus can sell their exports at a lower price. However, this argument overlooks the fact that countries which pay higher wages are also likely to give their workers more capitals, this in turn leading to more productivity. So end of the day their cost of production should be lower, compared to countries who pay their workers lower wages, give less capital, thus experiencing lower productivity &amp; higher cost of production.</a:t>
            </a:r>
            <a:endParaRPr lang="en-US" dirty="0"/>
          </a:p>
        </p:txBody>
      </p:sp>
    </p:spTree>
    <p:extLst>
      <p:ext uri="{BB962C8B-B14F-4D97-AF65-F5344CB8AC3E}">
        <p14:creationId xmlns:p14="http://schemas.microsoft.com/office/powerpoint/2010/main" val="539305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b="1" i="1" dirty="0" smtClean="0"/>
              <a:t>The Saving Domestic Job Argument</a:t>
            </a:r>
            <a:r>
              <a:rPr lang="en-US" dirty="0" smtClean="0"/>
              <a:t>: This argument talks about saving jobs of local workers, who would be threatened if opened up to international trade. This argument is basically a re-terming of other arguments like low foreign wage argument and export subsidy experiment. Basically this argument tries to cover the fact that local firms are not being efficient enough to compete with foreign products &amp; services. </a:t>
            </a:r>
            <a:endParaRPr lang="en-US" dirty="0"/>
          </a:p>
        </p:txBody>
      </p:sp>
    </p:spTree>
    <p:extLst>
      <p:ext uri="{BB962C8B-B14F-4D97-AF65-F5344CB8AC3E}">
        <p14:creationId xmlns:p14="http://schemas.microsoft.com/office/powerpoint/2010/main" val="231968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664" y="1097549"/>
            <a:ext cx="5993991" cy="728480"/>
          </a:xfrm>
        </p:spPr>
        <p:txBody>
          <a:bodyPr/>
          <a:lstStyle/>
          <a:p>
            <a:r>
              <a:rPr lang="en-US" dirty="0" smtClean="0"/>
              <a:t>International trade Theory</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International trade takes place for the same reasons that trade at any level </a:t>
            </a:r>
            <a:r>
              <a:rPr lang="en-US" dirty="0" smtClean="0"/>
              <a:t>exists. Individuals </a:t>
            </a:r>
            <a:r>
              <a:rPr lang="en-US" dirty="0"/>
              <a:t>trade to make themselves better off. </a:t>
            </a:r>
            <a:r>
              <a:rPr lang="en-US" dirty="0" err="1" smtClean="0"/>
              <a:t>Potol</a:t>
            </a:r>
            <a:r>
              <a:rPr lang="en-US" dirty="0" smtClean="0"/>
              <a:t> </a:t>
            </a:r>
            <a:r>
              <a:rPr lang="en-US" dirty="0"/>
              <a:t>and </a:t>
            </a:r>
            <a:r>
              <a:rPr lang="en-US" dirty="0" err="1" smtClean="0"/>
              <a:t>Kumra</a:t>
            </a:r>
            <a:r>
              <a:rPr lang="en-US" dirty="0" smtClean="0"/>
              <a:t>, </a:t>
            </a:r>
            <a:r>
              <a:rPr lang="en-US" dirty="0"/>
              <a:t>both of whom live </a:t>
            </a:r>
            <a:r>
              <a:rPr lang="en-US" dirty="0" smtClean="0"/>
              <a:t>in </a:t>
            </a:r>
            <a:r>
              <a:rPr lang="en-US" dirty="0" err="1" smtClean="0"/>
              <a:t>Lakshmipur</a:t>
            </a:r>
            <a:r>
              <a:rPr lang="en-US" dirty="0" smtClean="0"/>
              <a:t>, </a:t>
            </a:r>
            <a:r>
              <a:rPr lang="en-US" dirty="0" err="1" smtClean="0"/>
              <a:t>Noakhali</a:t>
            </a:r>
            <a:r>
              <a:rPr lang="en-US" dirty="0" smtClean="0"/>
              <a:t>, </a:t>
            </a:r>
            <a:r>
              <a:rPr lang="en-US" dirty="0"/>
              <a:t>trade because they both value something the other has more </a:t>
            </a:r>
            <a:r>
              <a:rPr lang="en-US" dirty="0" smtClean="0"/>
              <a:t>than they </a:t>
            </a:r>
            <a:r>
              <a:rPr lang="en-US" dirty="0"/>
              <a:t>value some of their own possessions. On an international scale, Elaine in </a:t>
            </a:r>
            <a:r>
              <a:rPr lang="en-US" dirty="0" smtClean="0"/>
              <a:t>the United </a:t>
            </a:r>
            <a:r>
              <a:rPr lang="en-US" dirty="0"/>
              <a:t>States trades with </a:t>
            </a:r>
            <a:r>
              <a:rPr lang="en-US" dirty="0" err="1" smtClean="0"/>
              <a:t>Kuddus</a:t>
            </a:r>
            <a:r>
              <a:rPr lang="en-US" dirty="0" smtClean="0"/>
              <a:t> </a:t>
            </a:r>
            <a:r>
              <a:rPr lang="en-US" dirty="0"/>
              <a:t>in </a:t>
            </a:r>
            <a:r>
              <a:rPr lang="en-US" dirty="0" smtClean="0"/>
              <a:t>Bangladesh </a:t>
            </a:r>
            <a:r>
              <a:rPr lang="en-US" dirty="0"/>
              <a:t>because </a:t>
            </a:r>
            <a:r>
              <a:rPr lang="en-US" dirty="0" err="1" smtClean="0"/>
              <a:t>Kuddus</a:t>
            </a:r>
            <a:r>
              <a:rPr lang="en-US" dirty="0" smtClean="0"/>
              <a:t> </a:t>
            </a:r>
            <a:r>
              <a:rPr lang="en-US" dirty="0"/>
              <a:t>has something that Elaine </a:t>
            </a:r>
            <a:r>
              <a:rPr lang="en-US" dirty="0" smtClean="0"/>
              <a:t>wants and </a:t>
            </a:r>
            <a:r>
              <a:rPr lang="en-US" dirty="0"/>
              <a:t>Elaine has something that </a:t>
            </a:r>
            <a:r>
              <a:rPr lang="en-US" dirty="0" err="1" smtClean="0"/>
              <a:t>Kuddus</a:t>
            </a:r>
            <a:r>
              <a:rPr lang="en-US" dirty="0" smtClean="0"/>
              <a:t> wants</a:t>
            </a:r>
            <a:r>
              <a:rPr lang="en-US" dirty="0"/>
              <a:t>.</a:t>
            </a:r>
          </a:p>
        </p:txBody>
      </p:sp>
    </p:spTree>
    <p:extLst>
      <p:ext uri="{BB962C8B-B14F-4D97-AF65-F5344CB8AC3E}">
        <p14:creationId xmlns:p14="http://schemas.microsoft.com/office/powerpoint/2010/main" val="29856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Obviously, the countries of the world have different terrains, climates, </a:t>
            </a:r>
            <a:r>
              <a:rPr lang="en-US" dirty="0" smtClean="0"/>
              <a:t>resources, worker </a:t>
            </a:r>
            <a:r>
              <a:rPr lang="en-US" dirty="0"/>
              <a:t>skills, and so on. Therefore, some countries will be able to produce goods </a:t>
            </a:r>
            <a:r>
              <a:rPr lang="en-US" dirty="0" smtClean="0"/>
              <a:t>that other </a:t>
            </a:r>
            <a:r>
              <a:rPr lang="en-US" dirty="0"/>
              <a:t>countries cannot produce or can produce only at extremely high costs. For </a:t>
            </a:r>
            <a:r>
              <a:rPr lang="en-US" dirty="0" smtClean="0"/>
              <a:t>example, Hong </a:t>
            </a:r>
            <a:r>
              <a:rPr lang="en-US" dirty="0"/>
              <a:t>Kong has no oil, and Saudi Arabia has a large supply of it. Bananas do not </a:t>
            </a:r>
            <a:r>
              <a:rPr lang="en-US" dirty="0" smtClean="0"/>
              <a:t>grow easily </a:t>
            </a:r>
            <a:r>
              <a:rPr lang="en-US" dirty="0"/>
              <a:t>in the United States, but they flourish in Honduras. Americans could grow </a:t>
            </a:r>
            <a:r>
              <a:rPr lang="en-US" dirty="0" smtClean="0"/>
              <a:t>bananas if </a:t>
            </a:r>
            <a:r>
              <a:rPr lang="en-US" dirty="0"/>
              <a:t>they used hothouses, but it is cheaper for Americans to buy bananas from </a:t>
            </a:r>
            <a:r>
              <a:rPr lang="en-US" dirty="0" smtClean="0"/>
              <a:t>Hondurans than </a:t>
            </a:r>
            <a:r>
              <a:rPr lang="en-US" dirty="0"/>
              <a:t>to produce bananas themselves.</a:t>
            </a:r>
          </a:p>
        </p:txBody>
      </p:sp>
    </p:spTree>
    <p:extLst>
      <p:ext uri="{BB962C8B-B14F-4D97-AF65-F5344CB8AC3E}">
        <p14:creationId xmlns:p14="http://schemas.microsoft.com/office/powerpoint/2010/main" val="268886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67" y="922982"/>
            <a:ext cx="8130362" cy="728480"/>
          </a:xfrm>
        </p:spPr>
        <p:txBody>
          <a:bodyPr/>
          <a:lstStyle/>
          <a:p>
            <a:r>
              <a:rPr lang="en-US" dirty="0" smtClean="0"/>
              <a:t>How Countries Know What </a:t>
            </a:r>
            <a:r>
              <a:rPr lang="en-US" dirty="0"/>
              <a:t>T</a:t>
            </a:r>
            <a:r>
              <a:rPr lang="en-US" dirty="0" smtClean="0"/>
              <a:t>o Trade</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Countries trade according to comparative advantage</a:t>
            </a:r>
          </a:p>
          <a:p>
            <a:pPr>
              <a:buFont typeface="Wingdings" panose="05000000000000000000" pitchFamily="2" charset="2"/>
              <a:buChar char="v"/>
            </a:pPr>
            <a:r>
              <a:rPr lang="en-US" b="1" dirty="0"/>
              <a:t>Comparative </a:t>
            </a:r>
            <a:r>
              <a:rPr lang="en-US" b="1" dirty="0" smtClean="0"/>
              <a:t>Advantage: </a:t>
            </a:r>
            <a:r>
              <a:rPr lang="en-US" dirty="0" smtClean="0"/>
              <a:t>The </a:t>
            </a:r>
            <a:r>
              <a:rPr lang="en-US" dirty="0"/>
              <a:t>advantage a country has when </a:t>
            </a:r>
            <a:r>
              <a:rPr lang="en-US" dirty="0" smtClean="0"/>
              <a:t>it can </a:t>
            </a:r>
            <a:r>
              <a:rPr lang="en-US" dirty="0"/>
              <a:t>produce a good at lower </a:t>
            </a:r>
            <a:r>
              <a:rPr lang="en-US" dirty="0" smtClean="0"/>
              <a:t>opportunity cost </a:t>
            </a:r>
            <a:r>
              <a:rPr lang="en-US" dirty="0"/>
              <a:t>than another country </a:t>
            </a:r>
            <a:r>
              <a:rPr lang="en-US" dirty="0" smtClean="0"/>
              <a:t>can.</a:t>
            </a:r>
            <a:endParaRPr lang="en-US" dirty="0"/>
          </a:p>
        </p:txBody>
      </p:sp>
    </p:spTree>
    <p:extLst>
      <p:ext uri="{BB962C8B-B14F-4D97-AF65-F5344CB8AC3E}">
        <p14:creationId xmlns:p14="http://schemas.microsoft.com/office/powerpoint/2010/main" val="352746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Assume a two-country/two-good world. The </a:t>
            </a:r>
            <a:r>
              <a:rPr lang="en-US" dirty="0" smtClean="0"/>
              <a:t>countries are </a:t>
            </a:r>
            <a:r>
              <a:rPr lang="en-US" dirty="0"/>
              <a:t>the United States and Japan, and the goods are food and clothing. Both countries </a:t>
            </a:r>
            <a:r>
              <a:rPr lang="en-US" dirty="0" smtClean="0"/>
              <a:t>can produce </a:t>
            </a:r>
            <a:r>
              <a:rPr lang="en-US" dirty="0"/>
              <a:t>the two goods in the four different combinations listed in Exhibit 1. For </a:t>
            </a:r>
            <a:r>
              <a:rPr lang="en-US" dirty="0" smtClean="0"/>
              <a:t>example, the </a:t>
            </a:r>
            <a:r>
              <a:rPr lang="en-US" dirty="0"/>
              <a:t>United States can produce 90 units of food and 0 units of clothing, 60 units of </a:t>
            </a:r>
            <a:r>
              <a:rPr lang="en-US" dirty="0" smtClean="0"/>
              <a:t>food and </a:t>
            </a:r>
            <a:r>
              <a:rPr lang="en-US" dirty="0"/>
              <a:t>10 units of clothing, or other combinations. Japan can produce 15 units of </a:t>
            </a:r>
            <a:r>
              <a:rPr lang="en-US" dirty="0" smtClean="0"/>
              <a:t>food and </a:t>
            </a:r>
            <a:r>
              <a:rPr lang="en-US" dirty="0"/>
              <a:t>0 units of clothing, 10 units of food and 5 units of clothing, or other combinations.</a:t>
            </a:r>
          </a:p>
        </p:txBody>
      </p:sp>
    </p:spTree>
    <p:extLst>
      <p:ext uri="{BB962C8B-B14F-4D97-AF65-F5344CB8AC3E}">
        <p14:creationId xmlns:p14="http://schemas.microsoft.com/office/powerpoint/2010/main" val="241647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If we refer to the assumed consumption of the US and Japan (from their country PPF), we can see that neither countries are specializing in the production of any one product, nor are they trading with one another. </a:t>
            </a:r>
            <a:r>
              <a:rPr lang="en-US" dirty="0"/>
              <a:t>We call this </a:t>
            </a:r>
            <a:r>
              <a:rPr lang="en-US" dirty="0" smtClean="0"/>
              <a:t>the “</a:t>
            </a:r>
            <a:r>
              <a:rPr lang="en-US" b="1" i="1" dirty="0" smtClean="0"/>
              <a:t>no-specialization–no-trade(NS </a:t>
            </a:r>
            <a:r>
              <a:rPr lang="en-US" b="1" i="1" dirty="0"/>
              <a:t>–NT </a:t>
            </a:r>
            <a:r>
              <a:rPr lang="en-US" b="1" i="1" dirty="0" smtClean="0"/>
              <a:t>)case”</a:t>
            </a:r>
            <a:r>
              <a:rPr lang="en-US" dirty="0" smtClean="0"/>
              <a:t>.</a:t>
            </a:r>
            <a:endParaRPr lang="en-US" dirty="0"/>
          </a:p>
        </p:txBody>
      </p:sp>
    </p:spTree>
    <p:extLst>
      <p:ext uri="{BB962C8B-B14F-4D97-AF65-F5344CB8AC3E}">
        <p14:creationId xmlns:p14="http://schemas.microsoft.com/office/powerpoint/2010/main" val="338426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Now suppose the United States and Japan decide to specialize in the production </a:t>
            </a:r>
            <a:r>
              <a:rPr lang="en-US" dirty="0" smtClean="0"/>
              <a:t>of a </a:t>
            </a:r>
            <a:r>
              <a:rPr lang="en-US" dirty="0"/>
              <a:t>specific good and to trade with each other, in what is called the </a:t>
            </a:r>
            <a:r>
              <a:rPr lang="en-US" b="1" i="1" dirty="0" smtClean="0"/>
              <a:t>“specialization–trade ( </a:t>
            </a:r>
            <a:r>
              <a:rPr lang="en-US" b="1" i="1" dirty="0"/>
              <a:t>S –T ) </a:t>
            </a:r>
            <a:r>
              <a:rPr lang="en-US" b="1" i="1" dirty="0" smtClean="0"/>
              <a:t>case”</a:t>
            </a:r>
            <a:r>
              <a:rPr lang="en-US" dirty="0" smtClean="0"/>
              <a:t>.</a:t>
            </a:r>
            <a:r>
              <a:rPr lang="en-US" b="1" i="1" dirty="0" smtClean="0"/>
              <a:t> </a:t>
            </a:r>
            <a:r>
              <a:rPr lang="en-US" dirty="0"/>
              <a:t>Whether the two countries will be better off through specialization and </a:t>
            </a:r>
            <a:r>
              <a:rPr lang="en-US" dirty="0" smtClean="0"/>
              <a:t>trade is </a:t>
            </a:r>
            <a:r>
              <a:rPr lang="en-US" dirty="0"/>
              <a:t>best explained by means of a numerical example, but first we need to find the answers </a:t>
            </a:r>
            <a:r>
              <a:rPr lang="en-US" dirty="0" smtClean="0"/>
              <a:t>to two </a:t>
            </a:r>
            <a:r>
              <a:rPr lang="en-US" dirty="0"/>
              <a:t>other questions: What good should the United States specialize in producing? </a:t>
            </a:r>
            <a:r>
              <a:rPr lang="en-US" dirty="0" smtClean="0"/>
              <a:t>What good </a:t>
            </a:r>
            <a:r>
              <a:rPr lang="en-US" dirty="0"/>
              <a:t>should Japan specialize in producing? The general answer to both questions is </a:t>
            </a:r>
            <a:r>
              <a:rPr lang="en-US" dirty="0" smtClean="0"/>
              <a:t>the same</a:t>
            </a:r>
            <a:r>
              <a:rPr lang="en-US" dirty="0"/>
              <a:t>: </a:t>
            </a:r>
            <a:r>
              <a:rPr lang="en-US" b="1" i="1" dirty="0"/>
              <a:t>Countries specialize in the production of the good in which they have a </a:t>
            </a:r>
            <a:r>
              <a:rPr lang="en-US" b="1" i="1" dirty="0" smtClean="0"/>
              <a:t>comparative </a:t>
            </a:r>
            <a:r>
              <a:rPr lang="en-US" b="1" i="1" dirty="0"/>
              <a:t>advantage</a:t>
            </a:r>
            <a:r>
              <a:rPr lang="en-US" i="1" dirty="0"/>
              <a:t>. </a:t>
            </a:r>
            <a:r>
              <a:rPr lang="en-US" dirty="0"/>
              <a:t>A country has a comparative advantage in the production of a good when it </a:t>
            </a:r>
            <a:r>
              <a:rPr lang="en-US" dirty="0" smtClean="0"/>
              <a:t>can produce </a:t>
            </a:r>
            <a:r>
              <a:rPr lang="en-US" dirty="0"/>
              <a:t>the good at lower opportunity cost than another country can.</a:t>
            </a:r>
          </a:p>
        </p:txBody>
      </p:sp>
    </p:spTree>
    <p:extLst>
      <p:ext uri="{BB962C8B-B14F-4D97-AF65-F5344CB8AC3E}">
        <p14:creationId xmlns:p14="http://schemas.microsoft.com/office/powerpoint/2010/main" val="226959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917" y="1039359"/>
            <a:ext cx="7025486" cy="728480"/>
          </a:xfrm>
        </p:spPr>
        <p:txBody>
          <a:bodyPr/>
          <a:lstStyle/>
          <a:p>
            <a:r>
              <a:rPr lang="en-US" dirty="0" smtClean="0"/>
              <a:t>Settling </a:t>
            </a:r>
            <a:r>
              <a:rPr lang="en-US" dirty="0"/>
              <a:t>O</a:t>
            </a:r>
            <a:r>
              <a:rPr lang="en-US" dirty="0" smtClean="0"/>
              <a:t>n The Terms of Trade </a:t>
            </a:r>
            <a:endParaRPr lang="en-US" dirty="0"/>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After they have determined the </a:t>
            </a:r>
            <a:r>
              <a:rPr lang="en-US" dirty="0" smtClean="0"/>
              <a:t>goods to </a:t>
            </a:r>
            <a:r>
              <a:rPr lang="en-US" dirty="0"/>
              <a:t>specialize in producing, the two countries must settle on the terms of trade, that </a:t>
            </a:r>
            <a:r>
              <a:rPr lang="en-US" dirty="0" smtClean="0"/>
              <a:t>is, how </a:t>
            </a:r>
            <a:r>
              <a:rPr lang="en-US" dirty="0"/>
              <a:t>much food to trade for how much clothing. The United States faces the </a:t>
            </a:r>
            <a:r>
              <a:rPr lang="en-US" dirty="0" smtClean="0"/>
              <a:t>following situation</a:t>
            </a:r>
            <a:r>
              <a:rPr lang="en-US" dirty="0"/>
              <a:t>: For every 30 units of food it does not produce, it can produce 10 units </a:t>
            </a:r>
            <a:r>
              <a:rPr lang="en-US" dirty="0" smtClean="0"/>
              <a:t>of clothing</a:t>
            </a:r>
            <a:r>
              <a:rPr lang="en-US" dirty="0"/>
              <a:t>, as shown in Exhibit 1.Thus, 3 units of food have an opportunity cost of 1 </a:t>
            </a:r>
            <a:r>
              <a:rPr lang="en-US" dirty="0" smtClean="0"/>
              <a:t>unit of </a:t>
            </a:r>
            <a:r>
              <a:rPr lang="en-US" dirty="0"/>
              <a:t>clothing (</a:t>
            </a:r>
            <a:r>
              <a:rPr lang="en-US" dirty="0" smtClean="0"/>
              <a:t>3</a:t>
            </a:r>
            <a:r>
              <a:rPr lang="en-US" i="1" dirty="0" smtClean="0"/>
              <a:t>F=</a:t>
            </a:r>
            <a:r>
              <a:rPr lang="en-US" dirty="0" smtClean="0"/>
              <a:t>1</a:t>
            </a:r>
            <a:r>
              <a:rPr lang="en-US" i="1" dirty="0" smtClean="0"/>
              <a:t>C </a:t>
            </a:r>
            <a:r>
              <a:rPr lang="en-US" dirty="0"/>
              <a:t>), or 1 unit of food has a cost of 1/3 unit of clothing (</a:t>
            </a:r>
            <a:r>
              <a:rPr lang="en-US" dirty="0" smtClean="0"/>
              <a:t>1</a:t>
            </a:r>
            <a:r>
              <a:rPr lang="en-US" i="1" dirty="0" smtClean="0"/>
              <a:t>F=</a:t>
            </a:r>
            <a:r>
              <a:rPr lang="en-US" dirty="0" smtClean="0"/>
              <a:t>1/3</a:t>
            </a:r>
            <a:r>
              <a:rPr lang="en-US" i="1" dirty="0" smtClean="0"/>
              <a:t>C </a:t>
            </a:r>
            <a:r>
              <a:rPr lang="en-US" dirty="0" smtClean="0"/>
              <a:t>). Japan </a:t>
            </a:r>
            <a:r>
              <a:rPr lang="en-US" dirty="0"/>
              <a:t>faces the following situation: For every 5 units of food it does not produce, it </a:t>
            </a:r>
            <a:r>
              <a:rPr lang="en-US" dirty="0" smtClean="0"/>
              <a:t>can </a:t>
            </a:r>
            <a:r>
              <a:rPr lang="en-US" dirty="0"/>
              <a:t>produce 5 units of clothing. Thus, 1 unit of food has an opportunity cost of 1 unit </a:t>
            </a:r>
            <a:r>
              <a:rPr lang="en-US" dirty="0" smtClean="0"/>
              <a:t>of clothing </a:t>
            </a:r>
            <a:r>
              <a:rPr lang="en-US" dirty="0"/>
              <a:t>(</a:t>
            </a:r>
            <a:r>
              <a:rPr lang="en-US" dirty="0" smtClean="0"/>
              <a:t>1</a:t>
            </a:r>
            <a:r>
              <a:rPr lang="en-US" i="1" dirty="0" smtClean="0"/>
              <a:t>F=</a:t>
            </a:r>
            <a:r>
              <a:rPr lang="en-US" dirty="0" smtClean="0"/>
              <a:t>1</a:t>
            </a:r>
            <a:r>
              <a:rPr lang="en-US" i="1" dirty="0" smtClean="0"/>
              <a:t>C </a:t>
            </a:r>
            <a:r>
              <a:rPr lang="en-US" dirty="0"/>
              <a:t>). For the United States, </a:t>
            </a:r>
            <a:r>
              <a:rPr lang="en-US" dirty="0" smtClean="0"/>
              <a:t>3</a:t>
            </a:r>
            <a:r>
              <a:rPr lang="en-US" i="1" dirty="0" smtClean="0"/>
              <a:t>F=</a:t>
            </a:r>
            <a:r>
              <a:rPr lang="en-US" dirty="0" smtClean="0"/>
              <a:t>1</a:t>
            </a:r>
            <a:r>
              <a:rPr lang="en-US" i="1" dirty="0" smtClean="0"/>
              <a:t>C</a:t>
            </a:r>
            <a:r>
              <a:rPr lang="en-US" dirty="0"/>
              <a:t>, and for Japan, </a:t>
            </a:r>
            <a:r>
              <a:rPr lang="en-US" dirty="0" smtClean="0"/>
              <a:t>1</a:t>
            </a:r>
            <a:r>
              <a:rPr lang="en-US" i="1" dirty="0" smtClean="0"/>
              <a:t>F=</a:t>
            </a:r>
            <a:r>
              <a:rPr lang="en-US" dirty="0" smtClean="0"/>
              <a:t>1</a:t>
            </a:r>
            <a:r>
              <a:rPr lang="en-US" i="1" dirty="0" smtClean="0"/>
              <a:t>C</a:t>
            </a:r>
            <a:r>
              <a:rPr lang="en-US" dirty="0"/>
              <a:t>.</a:t>
            </a:r>
          </a:p>
        </p:txBody>
      </p:sp>
    </p:spTree>
    <p:extLst>
      <p:ext uri="{BB962C8B-B14F-4D97-AF65-F5344CB8AC3E}">
        <p14:creationId xmlns:p14="http://schemas.microsoft.com/office/powerpoint/2010/main" val="47373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138</TotalTime>
  <Words>2678</Words>
  <Application>Microsoft Office PowerPoint</Application>
  <PresentationFormat>Widescreen</PresentationFormat>
  <Paragraphs>51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Wingdings</vt:lpstr>
      <vt:lpstr>Wingdings 3</vt:lpstr>
      <vt:lpstr>Ion Boardroom</vt:lpstr>
      <vt:lpstr>International Trade</vt:lpstr>
      <vt:lpstr>PowerPoint Presentation</vt:lpstr>
      <vt:lpstr>International trade Theory</vt:lpstr>
      <vt:lpstr>PowerPoint Presentation</vt:lpstr>
      <vt:lpstr>How Countries Know What To Trade</vt:lpstr>
      <vt:lpstr>PowerPoint Presentation</vt:lpstr>
      <vt:lpstr>PowerPoint Presentation</vt:lpstr>
      <vt:lpstr>PowerPoint Presentation</vt:lpstr>
      <vt:lpstr>Settling On The Terms of Trade </vt:lpstr>
      <vt:lpstr>PowerPoint Presentation</vt:lpstr>
      <vt:lpstr>Results of The Specialization-Trade Case</vt:lpstr>
      <vt:lpstr>Results of The Specialization-Trade Case</vt:lpstr>
      <vt:lpstr>A Common Misconception About How Much We can Consume</vt:lpstr>
      <vt:lpstr>How Countries Know When They Have Comparative Advantage</vt:lpstr>
      <vt:lpstr>Trade Restrictions</vt:lpstr>
      <vt:lpstr>The Distributional Effect of International Trade</vt:lpstr>
      <vt:lpstr>Consumers’ &amp; Producers’ Supluses</vt:lpstr>
      <vt:lpstr>PowerPoint Presentation</vt:lpstr>
      <vt:lpstr>The Benefits &amp; Cost of Trade Restrictions</vt:lpstr>
      <vt:lpstr>PowerPoint Presentation</vt:lpstr>
      <vt:lpstr>Why Nations Sometimes Restrict Trade</vt:lpstr>
      <vt:lpstr>Arguments in Favor of Trade Restrictions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Trade</dc:title>
  <dc:creator>Puniman</dc:creator>
  <cp:lastModifiedBy>asif0982@gmail.com</cp:lastModifiedBy>
  <cp:revision>28</cp:revision>
  <dcterms:created xsi:type="dcterms:W3CDTF">2017-04-07T08:39:02Z</dcterms:created>
  <dcterms:modified xsi:type="dcterms:W3CDTF">2017-04-12T18:00:18Z</dcterms:modified>
</cp:coreProperties>
</file>