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457200"/>
            <a:ext cx="10116589" cy="2532946"/>
          </a:xfrm>
        </p:spPr>
        <p:txBody>
          <a:bodyPr>
            <a:normAutofit fontScale="90000"/>
          </a:bodyPr>
          <a:lstStyle/>
          <a:p>
            <a:r>
              <a:rPr lang="en-US" dirty="0" smtClean="0"/>
              <a:t>Keynesian Macroeconomics &amp; Economic Instability: A Critique of the Self Regulating Economy</a:t>
            </a:r>
            <a:endParaRPr lang="en-US" dirty="0"/>
          </a:p>
        </p:txBody>
      </p:sp>
      <p:sp>
        <p:nvSpPr>
          <p:cNvPr id="3" name="Subtitle 2"/>
          <p:cNvSpPr>
            <a:spLocks noGrp="1"/>
          </p:cNvSpPr>
          <p:nvPr>
            <p:ph type="subTitle" idx="1"/>
          </p:nvPr>
        </p:nvSpPr>
        <p:spPr>
          <a:xfrm>
            <a:off x="1167736" y="3139772"/>
            <a:ext cx="8915399" cy="1126283"/>
          </a:xfrm>
        </p:spPr>
        <p:txBody>
          <a:bodyPr/>
          <a:lstStyle/>
          <a:p>
            <a:endParaRPr lang="en-US" dirty="0"/>
          </a:p>
        </p:txBody>
      </p:sp>
    </p:spTree>
    <p:extLst>
      <p:ext uri="{BB962C8B-B14F-4D97-AF65-F5344CB8AC3E}">
        <p14:creationId xmlns="" xmlns:p14="http://schemas.microsoft.com/office/powerpoint/2010/main" val="110991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822" y="637173"/>
            <a:ext cx="6942961" cy="1280890"/>
          </a:xfrm>
        </p:spPr>
        <p:txBody>
          <a:bodyPr/>
          <a:lstStyle/>
          <a:p>
            <a:r>
              <a:rPr lang="en-US" dirty="0" smtClean="0"/>
              <a:t>The Simple Keynesian Model</a:t>
            </a:r>
            <a:endParaRPr lang="en-US" dirty="0"/>
          </a:p>
        </p:txBody>
      </p:sp>
      <p:sp>
        <p:nvSpPr>
          <p:cNvPr id="3" name="Content Placeholder 2"/>
          <p:cNvSpPr>
            <a:spLocks noGrp="1"/>
          </p:cNvSpPr>
          <p:nvPr>
            <p:ph idx="1"/>
          </p:nvPr>
        </p:nvSpPr>
        <p:spPr/>
        <p:txBody>
          <a:bodyPr/>
          <a:lstStyle/>
          <a:p>
            <a:r>
              <a:rPr lang="en-US" dirty="0" smtClean="0"/>
              <a:t>The model is based on the following assumptions:</a:t>
            </a:r>
          </a:p>
          <a:p>
            <a:pPr marL="400050" indent="-400050">
              <a:buFont typeface="+mj-lt"/>
              <a:buAutoNum type="romanUcPeriod"/>
            </a:pPr>
            <a:r>
              <a:rPr lang="en-US" dirty="0" smtClean="0"/>
              <a:t>First, the price level is assumed to be constant until the economy reaches its full employment or Natural Real GDP level.</a:t>
            </a:r>
          </a:p>
          <a:p>
            <a:pPr marL="400050" indent="-400050">
              <a:buFont typeface="+mj-lt"/>
              <a:buAutoNum type="romanUcPeriod"/>
            </a:pPr>
            <a:r>
              <a:rPr lang="en-US" dirty="0" smtClean="0"/>
              <a:t>Second, there is no foreign sector: the model represents a closed economy, not an open economy. So total spending in the economy is the sum of consumption, investment, and government purchases.</a:t>
            </a:r>
          </a:p>
          <a:p>
            <a:pPr marL="400050" indent="-400050">
              <a:buFont typeface="+mj-lt"/>
              <a:buAutoNum type="romanUcPeriod"/>
            </a:pPr>
            <a:r>
              <a:rPr lang="en-US" dirty="0" smtClean="0"/>
              <a:t>Third, the monetary side of the economy is excluded.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028" y="611047"/>
            <a:ext cx="6407384" cy="838930"/>
          </a:xfrm>
        </p:spPr>
        <p:txBody>
          <a:bodyPr/>
          <a:lstStyle/>
          <a:p>
            <a:r>
              <a:rPr lang="en-US" dirty="0" smtClean="0"/>
              <a:t>The Consumption Function</a:t>
            </a:r>
            <a:endParaRPr lang="en-US" dirty="0"/>
          </a:p>
        </p:txBody>
      </p:sp>
      <p:sp>
        <p:nvSpPr>
          <p:cNvPr id="3" name="Content Placeholder 2"/>
          <p:cNvSpPr>
            <a:spLocks noGrp="1"/>
          </p:cNvSpPr>
          <p:nvPr>
            <p:ph idx="1"/>
          </p:nvPr>
        </p:nvSpPr>
        <p:spPr/>
        <p:txBody>
          <a:bodyPr/>
          <a:lstStyle/>
          <a:p>
            <a:r>
              <a:rPr lang="en-US" dirty="0" smtClean="0"/>
              <a:t>Keynes was interested about total spending/expenditure, but more about consumption expenditure since consumption expenditures (C) comprise a large portion of total expenditure of the economy. He made the following three assumptions regarding consumption:</a:t>
            </a:r>
          </a:p>
          <a:p>
            <a:pPr>
              <a:buNone/>
            </a:pPr>
            <a:r>
              <a:rPr lang="en-US" dirty="0" smtClean="0"/>
              <a:t>       1. Consumption depends on disposable income (income minus taxes).</a:t>
            </a:r>
          </a:p>
          <a:p>
            <a:pPr>
              <a:buNone/>
            </a:pPr>
            <a:r>
              <a:rPr lang="en-US" dirty="0" smtClean="0"/>
              <a:t>       2. Consumption and disposable income move in the same direction.</a:t>
            </a:r>
          </a:p>
          <a:p>
            <a:pPr>
              <a:buNone/>
            </a:pPr>
            <a:r>
              <a:rPr lang="en-US" dirty="0" smtClean="0"/>
              <a:t>       3. When disposable income changes, consumption changes by less.</a:t>
            </a:r>
          </a:p>
          <a:p>
            <a:pPr>
              <a:buNone/>
            </a:pPr>
            <a:r>
              <a:rPr lang="en-US" dirty="0" smtClean="0"/>
              <a:t>     These three assumptions establish a relationship between consumption &amp; disposable income, which can be represented by the “Consumption Function”.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Consumption Function: </a:t>
            </a:r>
            <a:r>
              <a:rPr lang="en-US" dirty="0" smtClean="0"/>
              <a:t>The relationship between consumption and disposable income. In the consumption function used in this text, consumption is directly related to disposable income and is positive even </a:t>
            </a:r>
            <a:r>
              <a:rPr lang="it-IT" dirty="0" smtClean="0"/>
              <a:t>at zero disposable income: </a:t>
            </a:r>
          </a:p>
          <a:p>
            <a:pPr>
              <a:buFont typeface="Wingdings" pitchFamily="2" charset="2"/>
              <a:buChar char="v"/>
            </a:pPr>
            <a:r>
              <a:rPr lang="it-IT" i="1" dirty="0" smtClean="0"/>
              <a:t>C= C</a:t>
            </a:r>
            <a:r>
              <a:rPr lang="it-IT" i="1" baseline="-25000" dirty="0" smtClean="0"/>
              <a:t>0</a:t>
            </a:r>
            <a:r>
              <a:rPr lang="it-IT" i="1" baseline="30000" dirty="0" smtClean="0"/>
              <a:t>+</a:t>
            </a:r>
            <a:r>
              <a:rPr lang="it-IT" i="1" dirty="0" smtClean="0"/>
              <a:t> </a:t>
            </a:r>
            <a:r>
              <a:rPr lang="en-US" dirty="0" smtClean="0"/>
              <a:t>(</a:t>
            </a:r>
            <a:r>
              <a:rPr lang="en-US" i="1" dirty="0" smtClean="0"/>
              <a:t>MPC )(Y</a:t>
            </a:r>
            <a:r>
              <a:rPr lang="en-US" i="1" baseline="-25000" dirty="0" smtClean="0"/>
              <a:t>d</a:t>
            </a:r>
            <a:r>
              <a:rPr lang="en-US" i="1" dirty="0" smtClean="0"/>
              <a:t> ).</a:t>
            </a:r>
          </a:p>
          <a:p>
            <a:pPr>
              <a:buFont typeface="Wingdings" pitchFamily="2" charset="2"/>
              <a:buChar char="Ø"/>
            </a:pPr>
            <a:r>
              <a:rPr lang="en-US" dirty="0" smtClean="0"/>
              <a:t>Looking at the consumption we see that total consumption expenditure can be broken down into two segments: “Autonomous Consumption” &amp; “Induced Consumption:</a:t>
            </a:r>
          </a:p>
          <a:p>
            <a:pPr>
              <a:buFont typeface="Wingdings" pitchFamily="2" charset="2"/>
              <a:buChar char="v"/>
            </a:pPr>
            <a:r>
              <a:rPr lang="en-US" dirty="0" smtClean="0"/>
              <a:t>Autonomous Consumption does not depend on deposable income</a:t>
            </a:r>
          </a:p>
          <a:p>
            <a:pPr>
              <a:buFont typeface="Wingdings" pitchFamily="2" charset="2"/>
              <a:buChar char="v"/>
            </a:pPr>
            <a:r>
              <a:rPr lang="en-US" dirty="0" smtClean="0"/>
              <a:t>Induced Consumption does </a:t>
            </a:r>
            <a:r>
              <a:rPr lang="en-US" dirty="0" smtClean="0"/>
              <a:t>depend </a:t>
            </a:r>
            <a:r>
              <a:rPr lang="en-US" dirty="0" smtClean="0"/>
              <a:t>on disposable income.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40971"/>
            <a:ext cx="8915400" cy="4670251"/>
          </a:xfrm>
        </p:spPr>
        <p:txBody>
          <a:bodyPr/>
          <a:lstStyle/>
          <a:p>
            <a:r>
              <a:rPr lang="en-US" b="1" dirty="0" smtClean="0"/>
              <a:t>Marginal Propensity to Consume (</a:t>
            </a:r>
            <a:r>
              <a:rPr lang="en-US" b="1" i="1" dirty="0" smtClean="0"/>
              <a:t>MPC ): </a:t>
            </a:r>
            <a:r>
              <a:rPr lang="en-US" dirty="0" smtClean="0"/>
              <a:t>The ratio of the change in consumption to the change in disposable income. MPC is always a positive number between 0 &amp; 1.</a:t>
            </a:r>
          </a:p>
          <a:p>
            <a:r>
              <a:rPr lang="en-US" dirty="0" smtClean="0"/>
              <a:t>Factors that can increase consumption expenditure:</a:t>
            </a:r>
          </a:p>
          <a:p>
            <a:pPr marL="400050" indent="-400050">
              <a:buFont typeface="+mj-lt"/>
              <a:buAutoNum type="romanUcPeriod"/>
            </a:pPr>
            <a:r>
              <a:rPr lang="en-US" dirty="0" smtClean="0"/>
              <a:t>Raising Autonomous Consumption</a:t>
            </a:r>
          </a:p>
          <a:p>
            <a:pPr marL="400050" indent="-400050">
              <a:buFont typeface="+mj-lt"/>
              <a:buAutoNum type="romanUcPeriod"/>
            </a:pPr>
            <a:r>
              <a:rPr lang="en-US" dirty="0" smtClean="0"/>
              <a:t>Raising Disposable Income</a:t>
            </a:r>
          </a:p>
          <a:p>
            <a:pPr marL="400050" indent="-400050">
              <a:buFont typeface="+mj-lt"/>
              <a:buAutoNum type="romanUcPeriod"/>
            </a:pPr>
            <a:r>
              <a:rPr lang="en-US" dirty="0" smtClean="0"/>
              <a:t>Raise the MPC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05345"/>
            <a:ext cx="8915400" cy="4705877"/>
          </a:xfrm>
        </p:spPr>
        <p:txBody>
          <a:bodyPr>
            <a:normAutofit/>
          </a:bodyPr>
          <a:lstStyle/>
          <a:p>
            <a:r>
              <a:rPr lang="en-US" dirty="0"/>
              <a:t>John Maynard Keynes, an English economist, changed how many economists viewed </a:t>
            </a:r>
            <a:r>
              <a:rPr lang="en-US" dirty="0" smtClean="0"/>
              <a:t>the economy</a:t>
            </a:r>
            <a:r>
              <a:rPr lang="en-US" dirty="0"/>
              <a:t>. Keynes’s major work, </a:t>
            </a:r>
            <a:r>
              <a:rPr lang="en-US" i="1" dirty="0"/>
              <a:t>The General Theory of Employment, Interest and </a:t>
            </a:r>
            <a:r>
              <a:rPr lang="en-US" i="1" dirty="0" smtClean="0"/>
              <a:t>Money</a:t>
            </a:r>
            <a:r>
              <a:rPr lang="en-US" dirty="0" smtClean="0"/>
              <a:t>, was </a:t>
            </a:r>
            <a:r>
              <a:rPr lang="en-US" dirty="0"/>
              <a:t>published in 1936. Just prior to its publication, the Great Depression had </a:t>
            </a:r>
            <a:r>
              <a:rPr lang="en-US" dirty="0" smtClean="0"/>
              <a:t>plagued many </a:t>
            </a:r>
            <a:r>
              <a:rPr lang="en-US" dirty="0"/>
              <a:t>countries of the world. Looking around at the world during that time, one had </a:t>
            </a:r>
            <a:r>
              <a:rPr lang="en-US" dirty="0" smtClean="0"/>
              <a:t>to wonder </a:t>
            </a:r>
            <a:r>
              <a:rPr lang="en-US" dirty="0"/>
              <a:t>whether the classical view of the economy could be right. Unemployment </a:t>
            </a:r>
            <a:r>
              <a:rPr lang="en-US" dirty="0" smtClean="0"/>
              <a:t>was sky-high </a:t>
            </a:r>
            <a:r>
              <a:rPr lang="en-US" dirty="0"/>
              <a:t>in many countries, and many economies had been contracting. Where was </a:t>
            </a:r>
            <a:r>
              <a:rPr lang="en-US" dirty="0" smtClean="0"/>
              <a:t>Say’s law</a:t>
            </a:r>
            <a:r>
              <a:rPr lang="en-US" dirty="0"/>
              <a:t>, with its promise that there would be no general gluts? When was the </a:t>
            </a:r>
            <a:r>
              <a:rPr lang="en-US" dirty="0" smtClean="0"/>
              <a:t>self-regulating economy </a:t>
            </a:r>
            <a:r>
              <a:rPr lang="en-US" dirty="0"/>
              <a:t>going to heal itself of its depression illness? Where was full employment? </a:t>
            </a:r>
            <a:r>
              <a:rPr lang="en-US" dirty="0" smtClean="0"/>
              <a:t>And, given </a:t>
            </a:r>
            <a:r>
              <a:rPr lang="en-US" dirty="0"/>
              <a:t>the depressed state of the economy, could anyone any longer believe that </a:t>
            </a:r>
            <a:r>
              <a:rPr lang="en-US" dirty="0" smtClean="0"/>
              <a:t>laissez faire</a:t>
            </a:r>
            <a:r>
              <a:rPr lang="en-US" dirty="0"/>
              <a:t> </a:t>
            </a:r>
            <a:r>
              <a:rPr lang="en-US" dirty="0" smtClean="0"/>
              <a:t>was </a:t>
            </a:r>
            <a:r>
              <a:rPr lang="en-US" dirty="0"/>
              <a:t>the right policy?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 xmlns:p14="http://schemas.microsoft.com/office/powerpoint/2010/main" val="394460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87978"/>
            <a:ext cx="8915400" cy="4423244"/>
          </a:xfrm>
        </p:spPr>
        <p:txBody>
          <a:bodyPr/>
          <a:lstStyle/>
          <a:p>
            <a:endParaRPr lang="en-US" dirty="0"/>
          </a:p>
          <a:p>
            <a:r>
              <a:rPr lang="en-US" dirty="0"/>
              <a:t>With the Great Depression as recent history, Keynes and </a:t>
            </a:r>
            <a:r>
              <a:rPr lang="en-US" dirty="0" smtClean="0"/>
              <a:t>the Keynesians </a:t>
            </a:r>
            <a:r>
              <a:rPr lang="en-US" dirty="0"/>
              <a:t>thought that although their theory might not be right in every detail, </a:t>
            </a:r>
            <a:r>
              <a:rPr lang="en-US" dirty="0" smtClean="0"/>
              <a:t>they certainly </a:t>
            </a:r>
            <a:r>
              <a:rPr lang="en-US" dirty="0"/>
              <a:t>had enough evidence to say that the classical view of the economy was </a:t>
            </a:r>
            <a:r>
              <a:rPr lang="en-US" dirty="0" smtClean="0"/>
              <a:t>wrong. Keynes </a:t>
            </a:r>
            <a:r>
              <a:rPr lang="en-US" dirty="0"/>
              <a:t>challenged all four of the following classical position beliefs: (1) Say’s law holds, so </a:t>
            </a:r>
            <a:r>
              <a:rPr lang="en-US" dirty="0" smtClean="0"/>
              <a:t>that insufficient </a:t>
            </a:r>
            <a:r>
              <a:rPr lang="en-US" dirty="0"/>
              <a:t>demand in the economy is unlikely. (2) Wages, prices, and interest rates are flexible</a:t>
            </a:r>
            <a:r>
              <a:rPr lang="en-US" dirty="0" smtClean="0"/>
              <a:t>.(</a:t>
            </a:r>
            <a:r>
              <a:rPr lang="en-US" dirty="0"/>
              <a:t>3) The economy is self-regulating. (4) Laissez-faire is the right and sensible economic policy.</a:t>
            </a:r>
          </a:p>
        </p:txBody>
      </p:sp>
    </p:spTree>
    <p:extLst>
      <p:ext uri="{BB962C8B-B14F-4D97-AF65-F5344CB8AC3E}">
        <p14:creationId xmlns="" xmlns:p14="http://schemas.microsoft.com/office/powerpoint/2010/main" val="172365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280122" cy="1280890"/>
          </a:xfrm>
        </p:spPr>
        <p:txBody>
          <a:bodyPr/>
          <a:lstStyle/>
          <a:p>
            <a:r>
              <a:rPr lang="en-US" dirty="0" smtClean="0"/>
              <a:t>Keynesian Criticism of Say’s Law in a money economy</a:t>
            </a:r>
            <a:endParaRPr lang="en-US" dirty="0"/>
          </a:p>
        </p:txBody>
      </p:sp>
      <p:sp>
        <p:nvSpPr>
          <p:cNvPr id="3" name="Content Placeholder 2"/>
          <p:cNvSpPr>
            <a:spLocks noGrp="1"/>
          </p:cNvSpPr>
          <p:nvPr>
            <p:ph idx="1"/>
          </p:nvPr>
        </p:nvSpPr>
        <p:spPr/>
        <p:txBody>
          <a:bodyPr>
            <a:normAutofit lnSpcReduction="10000"/>
          </a:bodyPr>
          <a:lstStyle/>
          <a:p>
            <a:r>
              <a:rPr lang="en-US" dirty="0" smtClean="0"/>
              <a:t>Recall that </a:t>
            </a:r>
            <a:r>
              <a:rPr lang="en-US" dirty="0"/>
              <a:t>c</a:t>
            </a:r>
            <a:r>
              <a:rPr lang="en-US" dirty="0" smtClean="0"/>
              <a:t>lassical economist supported Say’s Law, saying that it will also hold in a money economy. Such believe was based on the assumption of higher saving driving down interest rate and leading to higher investment. Keynes opposed this idea on two fronts: </a:t>
            </a:r>
          </a:p>
          <a:p>
            <a:pPr marL="400050" indent="-400050">
              <a:buFont typeface="+mj-lt"/>
              <a:buAutoNum type="romanUcPeriod"/>
            </a:pPr>
            <a:r>
              <a:rPr lang="en-US" dirty="0" smtClean="0"/>
              <a:t>According to Keynes higher saving don’t necessarily translate to higher investment since investment expenditure is not only dependent on interest rates, but also a host of other factors. According to him, investment expenditure depends more on technological changes, business expectations &amp; innovations.</a:t>
            </a:r>
          </a:p>
          <a:p>
            <a:pPr marL="400050" indent="-400050">
              <a:buFont typeface="+mj-lt"/>
              <a:buAutoNum type="romanUcPeriod"/>
            </a:pPr>
            <a:r>
              <a:rPr lang="en-US" dirty="0" smtClean="0"/>
              <a:t>He also believed that savings and investment don’t always respond directly/indirectly to movement in the interest rate. Savings is more responsive to changes in income than changes in interest rate. Besides people might have fixed saving goals.</a:t>
            </a:r>
            <a:endParaRPr lang="en-US" dirty="0"/>
          </a:p>
        </p:txBody>
      </p:sp>
    </p:spTree>
    <p:extLst>
      <p:ext uri="{BB962C8B-B14F-4D97-AF65-F5344CB8AC3E}">
        <p14:creationId xmlns="" xmlns:p14="http://schemas.microsoft.com/office/powerpoint/2010/main" val="79553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460" y="873492"/>
            <a:ext cx="5919308" cy="764115"/>
          </a:xfrm>
        </p:spPr>
        <p:txBody>
          <a:bodyPr/>
          <a:lstStyle/>
          <a:p>
            <a:r>
              <a:rPr lang="en-US" dirty="0" smtClean="0"/>
              <a:t>Keynes on Wage </a:t>
            </a:r>
            <a:r>
              <a:rPr lang="en-US" dirty="0"/>
              <a:t>R</a:t>
            </a:r>
            <a:r>
              <a:rPr lang="en-US" dirty="0" smtClean="0"/>
              <a:t>ates</a:t>
            </a:r>
            <a:endParaRPr lang="en-US" dirty="0"/>
          </a:p>
        </p:txBody>
      </p:sp>
      <p:sp>
        <p:nvSpPr>
          <p:cNvPr id="3" name="Content Placeholder 2"/>
          <p:cNvSpPr>
            <a:spLocks noGrp="1"/>
          </p:cNvSpPr>
          <p:nvPr>
            <p:ph idx="1"/>
          </p:nvPr>
        </p:nvSpPr>
        <p:spPr/>
        <p:txBody>
          <a:bodyPr/>
          <a:lstStyle/>
          <a:p>
            <a:r>
              <a:rPr lang="en-US" dirty="0" smtClean="0"/>
              <a:t>We saw that according to the classical economist, when an economy is in a recessionary gap/inflationary gap the wage rate moves in the labor market and that in turn causes the SRAS curve to shift right/ left thus bringing back the economy to long run equilibrium. Keynes stated that wage rate might not be so flexible as the classical economist had pointed out. Trade Unions and workers are likely to resist wage decline. If that is so then the SRAS curve won’t shift, the general price level won’t change and the economy will fail to move back to the long run equilibrium. So Keynes maintained that the economy is inherently instable and not self-regulating. </a:t>
            </a:r>
            <a:endParaRPr lang="en-US" dirty="0"/>
          </a:p>
        </p:txBody>
      </p:sp>
    </p:spTree>
    <p:extLst>
      <p:ext uri="{BB962C8B-B14F-4D97-AF65-F5344CB8AC3E}">
        <p14:creationId xmlns="" xmlns:p14="http://schemas.microsoft.com/office/powerpoint/2010/main" val="35460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046" y="324850"/>
            <a:ext cx="7625339" cy="1237941"/>
          </a:xfrm>
        </p:spPr>
        <p:txBody>
          <a:bodyPr/>
          <a:lstStyle/>
          <a:p>
            <a:r>
              <a:rPr lang="en-US" dirty="0" smtClean="0"/>
              <a:t>Different Markets, Different Rates of Adjustment</a:t>
            </a:r>
            <a:endParaRPr lang="en-US" dirty="0"/>
          </a:p>
        </p:txBody>
      </p:sp>
      <p:sp>
        <p:nvSpPr>
          <p:cNvPr id="3" name="Content Placeholder 2"/>
          <p:cNvSpPr>
            <a:spLocks noGrp="1"/>
          </p:cNvSpPr>
          <p:nvPr>
            <p:ph idx="1"/>
          </p:nvPr>
        </p:nvSpPr>
        <p:spPr/>
        <p:txBody>
          <a:bodyPr/>
          <a:lstStyle/>
          <a:p>
            <a:r>
              <a:rPr lang="en-US" dirty="0" smtClean="0"/>
              <a:t>The fact that Keynes pointed out to the possibility of wages being inflexible brings us to the concept of different speed of different markets in reaching equilibrium.</a:t>
            </a:r>
          </a:p>
          <a:p>
            <a:pPr>
              <a:buFont typeface="Wingdings" panose="05000000000000000000" pitchFamily="2" charset="2"/>
              <a:buChar char="v"/>
            </a:pPr>
            <a:r>
              <a:rPr lang="en-US" dirty="0" smtClean="0"/>
              <a:t>Think of the stock market &amp; the speed by which it reaches equilibrium (through changes in the price level). Keynesian economist argue that the other markets, like the labor market, don’t follow the same speed of reaching equilibrium. This is more so when there is a surplus in the labor market and we expect the wage rate to decline. According to the Keynesian economist in such case the wage will be inflexible downward, </a:t>
            </a:r>
          </a:p>
          <a:p>
            <a:endParaRPr lang="en-US" dirty="0"/>
          </a:p>
        </p:txBody>
      </p:sp>
    </p:spTree>
    <p:extLst>
      <p:ext uri="{BB962C8B-B14F-4D97-AF65-F5344CB8AC3E}">
        <p14:creationId xmlns="" xmlns:p14="http://schemas.microsoft.com/office/powerpoint/2010/main" val="411061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761" y="449542"/>
            <a:ext cx="7008275" cy="1280890"/>
          </a:xfrm>
        </p:spPr>
        <p:txBody>
          <a:bodyPr/>
          <a:lstStyle/>
          <a:p>
            <a:r>
              <a:rPr lang="en-US" dirty="0" smtClean="0"/>
              <a:t>Why are Wage Rates Inflexible Downward</a:t>
            </a:r>
            <a:endParaRPr lang="en-US" dirty="0"/>
          </a:p>
        </p:txBody>
      </p:sp>
      <p:sp>
        <p:nvSpPr>
          <p:cNvPr id="3" name="Content Placeholder 2"/>
          <p:cNvSpPr>
            <a:spLocks noGrp="1"/>
          </p:cNvSpPr>
          <p:nvPr>
            <p:ph idx="1"/>
          </p:nvPr>
        </p:nvSpPr>
        <p:spPr/>
        <p:txBody>
          <a:bodyPr>
            <a:normAutofit lnSpcReduction="10000"/>
          </a:bodyPr>
          <a:lstStyle/>
          <a:p>
            <a:r>
              <a:rPr lang="en-US" dirty="0" smtClean="0"/>
              <a:t>Two reasons have been identified to explain why wages are inflexible downward:</a:t>
            </a:r>
          </a:p>
          <a:p>
            <a:pPr>
              <a:buFont typeface="Wingdings" panose="05000000000000000000" pitchFamily="2" charset="2"/>
              <a:buChar char="q"/>
            </a:pPr>
            <a:r>
              <a:rPr lang="en-US" dirty="0" smtClean="0"/>
              <a:t>Long term labor contract: Management prefers such contracts to avoid frequent labor renegotiations and workers’ strikes. Workers also prefer such contracts to ensure stable wage rate and also to avoid workers’ strikes ( strikes are costly for the workers too)</a:t>
            </a:r>
          </a:p>
          <a:p>
            <a:pPr>
              <a:buFont typeface="Wingdings" panose="05000000000000000000" pitchFamily="2" charset="2"/>
              <a:buChar char="q"/>
            </a:pPr>
            <a:r>
              <a:rPr lang="en-US" dirty="0" smtClean="0"/>
              <a:t>The Efficiency Wage Model: At the simplest level this model says that firms willingly pay higher wage rates to the workers to boost up productivity. This model is comprised of a number of theories. One of the theories talks about preventing shirking &amp; boosting up worker’s productivity.  </a:t>
            </a:r>
          </a:p>
          <a:p>
            <a:pPr>
              <a:buFont typeface="Wingdings" panose="05000000000000000000" pitchFamily="2" charset="2"/>
              <a:buChar char="v"/>
            </a:pPr>
            <a:r>
              <a:rPr lang="en-US" b="1" dirty="0"/>
              <a:t>Efficiency Wage </a:t>
            </a:r>
            <a:r>
              <a:rPr lang="en-US" b="1" dirty="0" smtClean="0"/>
              <a:t>Models: </a:t>
            </a:r>
            <a:r>
              <a:rPr lang="en-US" dirty="0" smtClean="0"/>
              <a:t>Models </a:t>
            </a:r>
            <a:r>
              <a:rPr lang="en-US" dirty="0"/>
              <a:t>holding that it is </a:t>
            </a:r>
            <a:r>
              <a:rPr lang="en-US" dirty="0" smtClean="0"/>
              <a:t>sometimes in </a:t>
            </a:r>
            <a:r>
              <a:rPr lang="en-US" dirty="0"/>
              <a:t>the best interest of business </a:t>
            </a:r>
            <a:r>
              <a:rPr lang="en-US" dirty="0" smtClean="0"/>
              <a:t>firms to </a:t>
            </a:r>
            <a:r>
              <a:rPr lang="en-US" dirty="0"/>
              <a:t>pay their employees </a:t>
            </a:r>
            <a:r>
              <a:rPr lang="en-US" dirty="0" smtClean="0"/>
              <a:t>higher-than equilibrium wage </a:t>
            </a:r>
            <a:r>
              <a:rPr lang="en-US" dirty="0"/>
              <a:t>rates.</a:t>
            </a:r>
          </a:p>
        </p:txBody>
      </p:sp>
    </p:spTree>
    <p:extLst>
      <p:ext uri="{BB962C8B-B14F-4D97-AF65-F5344CB8AC3E}">
        <p14:creationId xmlns="" xmlns:p14="http://schemas.microsoft.com/office/powerpoint/2010/main" val="321601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876" y="632422"/>
            <a:ext cx="4132071" cy="664363"/>
          </a:xfrm>
        </p:spPr>
        <p:txBody>
          <a:bodyPr/>
          <a:lstStyle/>
          <a:p>
            <a:r>
              <a:rPr lang="en-US" dirty="0" smtClean="0"/>
              <a:t>Keynes on Prices</a:t>
            </a:r>
            <a:endParaRPr lang="en-US" dirty="0"/>
          </a:p>
        </p:txBody>
      </p:sp>
      <p:sp>
        <p:nvSpPr>
          <p:cNvPr id="3" name="Content Placeholder 2"/>
          <p:cNvSpPr>
            <a:spLocks noGrp="1"/>
          </p:cNvSpPr>
          <p:nvPr>
            <p:ph idx="1"/>
          </p:nvPr>
        </p:nvSpPr>
        <p:spPr/>
        <p:txBody>
          <a:bodyPr/>
          <a:lstStyle/>
          <a:p>
            <a:r>
              <a:rPr lang="en-US" dirty="0" smtClean="0"/>
              <a:t>Keynes stated that genera price level is </a:t>
            </a:r>
            <a:r>
              <a:rPr lang="en-US" dirty="0" smtClean="0"/>
              <a:t>not flexible </a:t>
            </a:r>
            <a:r>
              <a:rPr lang="en-US" dirty="0" smtClean="0"/>
              <a:t>in the economy, as opposed to the believe of the classical economist. He stated that in the internal structure of the economy is not always competitive enough to allow prices to be flexible. </a:t>
            </a:r>
            <a:endParaRPr lang="en-US" dirty="0"/>
          </a:p>
        </p:txBody>
      </p:sp>
    </p:spTree>
    <p:extLst>
      <p:ext uri="{BB962C8B-B14F-4D97-AF65-F5344CB8AC3E}">
        <p14:creationId xmlns="" xmlns:p14="http://schemas.microsoft.com/office/powerpoint/2010/main" val="219657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Question of the Time it Takes for Wages &amp; Prices to Adjust:</a:t>
            </a:r>
            <a:endParaRPr lang="en-US" dirty="0"/>
          </a:p>
        </p:txBody>
      </p:sp>
      <p:sp>
        <p:nvSpPr>
          <p:cNvPr id="3" name="Content Placeholder 2"/>
          <p:cNvSpPr>
            <a:spLocks noGrp="1"/>
          </p:cNvSpPr>
          <p:nvPr>
            <p:ph idx="1"/>
          </p:nvPr>
        </p:nvSpPr>
        <p:spPr/>
        <p:txBody>
          <a:bodyPr/>
          <a:lstStyle/>
          <a:p>
            <a:r>
              <a:rPr lang="en-US" dirty="0" smtClean="0"/>
              <a:t>Classical economist talked about flexible wages and prices. Keynes talked about inflexible wages &amp; prices. Some economist take the middle ground. They say that by inflexible wages and prices Keynes didn’t mean that wages will never fall and prices will never fall ( when the economy is in a recessionary gap). It’s more to do with the time taken for wage rate and price level to adjust. The classical economist talked about wage and price adjusting in a short time frame whereas Keynes talked about the wage &amp; price adjusting in a longer time frame.</a:t>
            </a:r>
            <a:endParaRPr lang="en-US" dirty="0"/>
          </a:p>
        </p:txBody>
      </p:sp>
    </p:spTree>
    <p:extLst>
      <p:ext uri="{BB962C8B-B14F-4D97-AF65-F5344CB8AC3E}">
        <p14:creationId xmlns="" xmlns:p14="http://schemas.microsoft.com/office/powerpoint/2010/main" val="21277620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TotalTime>
  <Words>1276</Words>
  <Application>Microsoft Office PowerPoint</Application>
  <PresentationFormat>Custom</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Keynesian Macroeconomics &amp; Economic Instability: A Critique of the Self Regulating Economy</vt:lpstr>
      <vt:lpstr>Slide 2</vt:lpstr>
      <vt:lpstr>Slide 3</vt:lpstr>
      <vt:lpstr>Keynesian Criticism of Say’s Law in a money economy</vt:lpstr>
      <vt:lpstr>Keynes on Wage Rates</vt:lpstr>
      <vt:lpstr>Different Markets, Different Rates of Adjustment</vt:lpstr>
      <vt:lpstr>Why are Wage Rates Inflexible Downward</vt:lpstr>
      <vt:lpstr>Keynes on Prices</vt:lpstr>
      <vt:lpstr>Is it Question of the Time it Takes for Wages &amp; Prices to Adjust:</vt:lpstr>
      <vt:lpstr>The Simple Keynesian Model</vt:lpstr>
      <vt:lpstr>The Consumption Function</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Keynesian Macroeconomics &amp; Economic Instability: A Critique of the Self Regulating Economy</dc:title>
  <dc:creator>Puniman</dc:creator>
  <cp:lastModifiedBy>Samina</cp:lastModifiedBy>
  <cp:revision>23</cp:revision>
  <dcterms:created xsi:type="dcterms:W3CDTF">2017-03-07T03:58:03Z</dcterms:created>
  <dcterms:modified xsi:type="dcterms:W3CDTF">2017-03-12T07:09:09Z</dcterms:modified>
</cp:coreProperties>
</file>