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3/14/2017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786" y="856356"/>
            <a:ext cx="12038214" cy="2387600"/>
          </a:xfrm>
        </p:spPr>
        <p:txBody>
          <a:bodyPr>
            <a:normAutofit fontScale="90000"/>
          </a:bodyPr>
          <a:lstStyle/>
          <a:p>
            <a:r>
              <a:rPr lang="en-US" dirty="0" smtClean="0"/>
              <a:t>Keynesian Macroeconomics &amp; Economic Instability: A critique of the Self-Regulating Economy-2</a:t>
            </a:r>
            <a:endParaRPr lang="en-US" dirty="0"/>
          </a:p>
        </p:txBody>
      </p:sp>
    </p:spTree>
    <p:extLst>
      <p:ext uri="{BB962C8B-B14F-4D97-AF65-F5344CB8AC3E}">
        <p14:creationId xmlns:p14="http://schemas.microsoft.com/office/powerpoint/2010/main" val="185638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05" y="609600"/>
            <a:ext cx="10677352" cy="1326321"/>
          </a:xfrm>
        </p:spPr>
        <p:txBody>
          <a:bodyPr/>
          <a:lstStyle/>
          <a:p>
            <a:r>
              <a:rPr lang="en-US" dirty="0" smtClean="0"/>
              <a:t>The theme of the simple Keynesian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terms of </a:t>
            </a:r>
            <a:r>
              <a:rPr lang="en-US" i="1" dirty="0"/>
              <a:t>AD </a:t>
            </a:r>
            <a:r>
              <a:rPr lang="en-US" dirty="0"/>
              <a:t>and </a:t>
            </a:r>
            <a:r>
              <a:rPr lang="en-US" i="1" dirty="0"/>
              <a:t>AS</a:t>
            </a:r>
            <a:r>
              <a:rPr lang="en-US" dirty="0"/>
              <a:t>, the essence of the simple Keynesian model can be summarized </a:t>
            </a:r>
            <a:r>
              <a:rPr lang="en-US" dirty="0" smtClean="0"/>
              <a:t>in five </a:t>
            </a:r>
            <a:r>
              <a:rPr lang="en-US" dirty="0"/>
              <a:t>statements:</a:t>
            </a:r>
          </a:p>
          <a:p>
            <a:pPr marL="457200" indent="-457200">
              <a:buFont typeface="+mj-lt"/>
              <a:buAutoNum type="arabicPeriod"/>
            </a:pPr>
            <a:r>
              <a:rPr lang="en-US" dirty="0" smtClean="0"/>
              <a:t>The </a:t>
            </a:r>
            <a:r>
              <a:rPr lang="en-US" dirty="0"/>
              <a:t>price level is constant until Natural Real GDP is reached.</a:t>
            </a:r>
          </a:p>
          <a:p>
            <a:pPr marL="457200" indent="-457200">
              <a:buFont typeface="+mj-lt"/>
              <a:buAutoNum type="arabicPeriod"/>
            </a:pPr>
            <a:r>
              <a:rPr lang="en-US" dirty="0" smtClean="0"/>
              <a:t>The </a:t>
            </a:r>
            <a:r>
              <a:rPr lang="en-US" i="1" dirty="0"/>
              <a:t>AD </a:t>
            </a:r>
            <a:r>
              <a:rPr lang="en-US" dirty="0"/>
              <a:t>curve shifts if there are changes in </a:t>
            </a:r>
            <a:r>
              <a:rPr lang="en-US" i="1" dirty="0"/>
              <a:t>C, I, </a:t>
            </a:r>
            <a:r>
              <a:rPr lang="en-US" dirty="0"/>
              <a:t>or </a:t>
            </a:r>
            <a:r>
              <a:rPr lang="en-US" i="1" dirty="0"/>
              <a:t>G</a:t>
            </a:r>
            <a:r>
              <a:rPr lang="en-US" dirty="0"/>
              <a:t>.</a:t>
            </a:r>
          </a:p>
          <a:p>
            <a:pPr marL="457200" indent="-457200">
              <a:buFont typeface="+mj-lt"/>
              <a:buAutoNum type="arabicPeriod"/>
            </a:pPr>
            <a:r>
              <a:rPr lang="en-US" dirty="0" smtClean="0"/>
              <a:t>According </a:t>
            </a:r>
            <a:r>
              <a:rPr lang="en-US" dirty="0"/>
              <a:t>to Keynes, the economy could be in equilibrium and in a recessionary </a:t>
            </a:r>
            <a:r>
              <a:rPr lang="en-US" dirty="0" smtClean="0"/>
              <a:t>gap too</a:t>
            </a:r>
            <a:r>
              <a:rPr lang="en-US" dirty="0"/>
              <a:t>. </a:t>
            </a:r>
          </a:p>
          <a:p>
            <a:pPr marL="457200" indent="-457200">
              <a:buFont typeface="+mj-lt"/>
              <a:buAutoNum type="arabicPeriod"/>
            </a:pPr>
            <a:r>
              <a:rPr lang="en-US" dirty="0" smtClean="0"/>
              <a:t>The </a:t>
            </a:r>
            <a:r>
              <a:rPr lang="en-US" dirty="0"/>
              <a:t>private sector may not be able to get the economy out of a recessionary </a:t>
            </a:r>
            <a:r>
              <a:rPr lang="en-US" dirty="0" smtClean="0"/>
              <a:t>gap. In </a:t>
            </a:r>
            <a:r>
              <a:rPr lang="en-US" dirty="0"/>
              <a:t>other words, the private sector (households and businesses) may not be able </a:t>
            </a:r>
            <a:r>
              <a:rPr lang="en-US" dirty="0" smtClean="0"/>
              <a:t>to increase </a:t>
            </a:r>
            <a:r>
              <a:rPr lang="en-US" i="1" dirty="0"/>
              <a:t>C </a:t>
            </a:r>
            <a:r>
              <a:rPr lang="en-US" dirty="0"/>
              <a:t>or </a:t>
            </a:r>
            <a:r>
              <a:rPr lang="en-US" i="1" dirty="0"/>
              <a:t>I </a:t>
            </a:r>
            <a:r>
              <a:rPr lang="en-US" dirty="0"/>
              <a:t>enough to </a:t>
            </a:r>
            <a:r>
              <a:rPr lang="en-US" dirty="0" smtClean="0"/>
              <a:t>shift the AD curve</a:t>
            </a:r>
          </a:p>
          <a:p>
            <a:pPr marL="457200" indent="-457200">
              <a:buFont typeface="+mj-lt"/>
              <a:buAutoNum type="arabicPeriod"/>
            </a:pPr>
            <a:r>
              <a:rPr lang="en-US" dirty="0" smtClean="0"/>
              <a:t>The </a:t>
            </a:r>
            <a:r>
              <a:rPr lang="en-US" dirty="0"/>
              <a:t>government may have a management role to play in the economy. </a:t>
            </a:r>
            <a:r>
              <a:rPr lang="en-US" dirty="0" smtClean="0"/>
              <a:t>According to </a:t>
            </a:r>
            <a:r>
              <a:rPr lang="en-US" dirty="0"/>
              <a:t>Keynes, government may have to raise aggregate demand enough to </a:t>
            </a:r>
            <a:r>
              <a:rPr lang="en-US" dirty="0" smtClean="0"/>
              <a:t>stimulate the </a:t>
            </a:r>
            <a:r>
              <a:rPr lang="en-US" dirty="0"/>
              <a:t>economy to move it out of the recessionary gap and to its Natural </a:t>
            </a:r>
            <a:r>
              <a:rPr lang="en-US" dirty="0" smtClean="0"/>
              <a:t>Real GDP level.</a:t>
            </a:r>
          </a:p>
        </p:txBody>
      </p:sp>
    </p:spTree>
    <p:extLst>
      <p:ext uri="{BB962C8B-B14F-4D97-AF65-F5344CB8AC3E}">
        <p14:creationId xmlns:p14="http://schemas.microsoft.com/office/powerpoint/2010/main" val="345309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031" y="484909"/>
            <a:ext cx="11131347" cy="1326321"/>
          </a:xfrm>
        </p:spPr>
        <p:txBody>
          <a:bodyPr/>
          <a:lstStyle/>
          <a:p>
            <a:r>
              <a:rPr lang="en-US" dirty="0" smtClean="0"/>
              <a:t>The simple Keynesian model in the </a:t>
            </a:r>
            <a:r>
              <a:rPr lang="en-US" dirty="0" err="1" smtClean="0"/>
              <a:t>te-tp</a:t>
            </a:r>
            <a:r>
              <a:rPr lang="en-US" dirty="0" smtClean="0"/>
              <a:t> framework</a:t>
            </a:r>
            <a:endParaRPr lang="en-US" dirty="0"/>
          </a:p>
        </p:txBody>
      </p:sp>
      <p:sp>
        <p:nvSpPr>
          <p:cNvPr id="3" name="Content Placeholder 2"/>
          <p:cNvSpPr>
            <a:spLocks noGrp="1"/>
          </p:cNvSpPr>
          <p:nvPr>
            <p:ph idx="1"/>
          </p:nvPr>
        </p:nvSpPr>
        <p:spPr/>
        <p:txBody>
          <a:bodyPr/>
          <a:lstStyle/>
          <a:p>
            <a:pPr marL="0" indent="0">
              <a:buNone/>
            </a:pPr>
            <a:r>
              <a:rPr lang="en-US" dirty="0"/>
              <a:t>T</a:t>
            </a:r>
            <a:r>
              <a:rPr lang="en-US" dirty="0" smtClean="0"/>
              <a:t>he </a:t>
            </a:r>
            <a:r>
              <a:rPr lang="en-US" dirty="0"/>
              <a:t>simple </a:t>
            </a:r>
            <a:r>
              <a:rPr lang="en-US" dirty="0" smtClean="0"/>
              <a:t>Keynesian model </a:t>
            </a:r>
            <a:r>
              <a:rPr lang="en-US" dirty="0"/>
              <a:t>was first presented not in terms of </a:t>
            </a:r>
            <a:r>
              <a:rPr lang="en-US" i="1" dirty="0"/>
              <a:t>AD–AS</a:t>
            </a:r>
            <a:r>
              <a:rPr lang="en-US" dirty="0"/>
              <a:t>, but in terms of the </a:t>
            </a:r>
            <a:r>
              <a:rPr lang="en-US" i="1" dirty="0"/>
              <a:t>TE–TP </a:t>
            </a:r>
            <a:r>
              <a:rPr lang="en-US" dirty="0" smtClean="0"/>
              <a:t>framework. This </a:t>
            </a:r>
            <a:r>
              <a:rPr lang="en-US" dirty="0"/>
              <a:t>framework has been known by different names, three of which are the </a:t>
            </a:r>
            <a:r>
              <a:rPr lang="en-US" dirty="0" smtClean="0"/>
              <a:t>Keynesian cross</a:t>
            </a:r>
            <a:r>
              <a:rPr lang="en-US" dirty="0"/>
              <a:t>, income expenditure, and total expenditure</a:t>
            </a:r>
            <a:r>
              <a:rPr lang="en-US" i="1" dirty="0"/>
              <a:t>–</a:t>
            </a:r>
            <a:r>
              <a:rPr lang="en-US" dirty="0"/>
              <a:t>total production. In our discussion, </a:t>
            </a:r>
            <a:r>
              <a:rPr lang="en-US" dirty="0" smtClean="0"/>
              <a:t>we will </a:t>
            </a:r>
            <a:r>
              <a:rPr lang="en-US" dirty="0"/>
              <a:t>refer to it as total expenditure</a:t>
            </a:r>
            <a:r>
              <a:rPr lang="en-US" i="1" dirty="0"/>
              <a:t>–</a:t>
            </a:r>
            <a:r>
              <a:rPr lang="en-US" dirty="0"/>
              <a:t>total production, or simply the </a:t>
            </a:r>
            <a:r>
              <a:rPr lang="en-US" i="1" dirty="0"/>
              <a:t>TE–TP </a:t>
            </a:r>
            <a:r>
              <a:rPr lang="en-US" dirty="0"/>
              <a:t>framework.</a:t>
            </a:r>
            <a:endParaRPr lang="en-US" dirty="0"/>
          </a:p>
        </p:txBody>
      </p:sp>
    </p:spTree>
    <p:extLst>
      <p:ext uri="{BB962C8B-B14F-4D97-AF65-F5344CB8AC3E}">
        <p14:creationId xmlns:p14="http://schemas.microsoft.com/office/powerpoint/2010/main" val="285158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Deriving a Total Expenditure (TE) curve</a:t>
            </a:r>
            <a:endParaRPr lang="en-US" dirty="0"/>
          </a:p>
        </p:txBody>
      </p:sp>
      <p:sp>
        <p:nvSpPr>
          <p:cNvPr id="3" name="Content Placeholder 2"/>
          <p:cNvSpPr>
            <a:spLocks noGrp="1"/>
          </p:cNvSpPr>
          <p:nvPr>
            <p:ph idx="1"/>
          </p:nvPr>
        </p:nvSpPr>
        <p:spPr/>
        <p:txBody>
          <a:bodyPr/>
          <a:lstStyle/>
          <a:p>
            <a:r>
              <a:rPr lang="en-US" dirty="0"/>
              <a:t>Total expenditures are the sum </a:t>
            </a:r>
            <a:r>
              <a:rPr lang="en-US" dirty="0" smtClean="0"/>
              <a:t>of its </a:t>
            </a:r>
            <a:r>
              <a:rPr lang="en-US" dirty="0"/>
              <a:t>parts: consumption, investment, and government purchases. To derive a </a:t>
            </a:r>
            <a:r>
              <a:rPr lang="en-US" i="1" dirty="0"/>
              <a:t>TE </a:t>
            </a:r>
            <a:r>
              <a:rPr lang="en-US" dirty="0"/>
              <a:t>curve</a:t>
            </a:r>
            <a:r>
              <a:rPr lang="en-US" dirty="0" smtClean="0"/>
              <a:t>,</a:t>
            </a:r>
            <a:r>
              <a:rPr lang="en-US" dirty="0"/>
              <a:t> first derive a diagrammatic representation of consumption, investment, and </a:t>
            </a:r>
            <a:r>
              <a:rPr lang="en-US" dirty="0" smtClean="0"/>
              <a:t>government purchases</a:t>
            </a:r>
            <a:r>
              <a:rPr lang="en-US" dirty="0"/>
              <a:t>.</a:t>
            </a:r>
            <a:endParaRPr lang="en-US" dirty="0"/>
          </a:p>
        </p:txBody>
      </p:sp>
    </p:spTree>
    <p:extLst>
      <p:ext uri="{BB962C8B-B14F-4D97-AF65-F5344CB8AC3E}">
        <p14:creationId xmlns:p14="http://schemas.microsoft.com/office/powerpoint/2010/main" val="1579160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shift the </a:t>
            </a:r>
            <a:r>
              <a:rPr lang="en-US" dirty="0" err="1" smtClean="0"/>
              <a:t>te</a:t>
            </a:r>
            <a:r>
              <a:rPr lang="en-US" dirty="0" smtClean="0"/>
              <a:t> curve</a:t>
            </a:r>
            <a:endParaRPr lang="en-US" dirty="0"/>
          </a:p>
        </p:txBody>
      </p:sp>
      <p:sp>
        <p:nvSpPr>
          <p:cNvPr id="3" name="Content Placeholder 2"/>
          <p:cNvSpPr>
            <a:spLocks noGrp="1"/>
          </p:cNvSpPr>
          <p:nvPr>
            <p:ph idx="1"/>
          </p:nvPr>
        </p:nvSpPr>
        <p:spPr/>
        <p:txBody>
          <a:bodyPr/>
          <a:lstStyle/>
          <a:p>
            <a:r>
              <a:rPr lang="en-US" dirty="0"/>
              <a:t>The </a:t>
            </a:r>
            <a:r>
              <a:rPr lang="en-US" i="1" dirty="0"/>
              <a:t>TE </a:t>
            </a:r>
            <a:r>
              <a:rPr lang="en-US" dirty="0"/>
              <a:t>curve in the </a:t>
            </a:r>
            <a:r>
              <a:rPr lang="en-US" i="1" dirty="0"/>
              <a:t>TE–TP </a:t>
            </a:r>
            <a:r>
              <a:rPr lang="en-US" dirty="0"/>
              <a:t>framework plays the same role as the </a:t>
            </a:r>
            <a:r>
              <a:rPr lang="en-US" i="1" dirty="0"/>
              <a:t>AD </a:t>
            </a:r>
            <a:r>
              <a:rPr lang="en-US" dirty="0"/>
              <a:t>curve in </a:t>
            </a:r>
            <a:r>
              <a:rPr lang="en-US" dirty="0" smtClean="0"/>
              <a:t>the </a:t>
            </a:r>
            <a:r>
              <a:rPr lang="en-US" i="1" dirty="0" smtClean="0"/>
              <a:t>AD–AS </a:t>
            </a:r>
            <a:r>
              <a:rPr lang="en-US" dirty="0"/>
              <a:t>framework. Both the </a:t>
            </a:r>
            <a:r>
              <a:rPr lang="en-US" i="1" dirty="0"/>
              <a:t>AD </a:t>
            </a:r>
            <a:r>
              <a:rPr lang="en-US" dirty="0"/>
              <a:t>curve and the </a:t>
            </a:r>
            <a:r>
              <a:rPr lang="en-US" i="1" dirty="0"/>
              <a:t>TE </a:t>
            </a:r>
            <a:r>
              <a:rPr lang="en-US" dirty="0"/>
              <a:t>curve shift with a change in </a:t>
            </a:r>
            <a:r>
              <a:rPr lang="en-US" i="1" dirty="0"/>
              <a:t>C, </a:t>
            </a:r>
            <a:r>
              <a:rPr lang="en-US" i="1" dirty="0" smtClean="0"/>
              <a:t>I</a:t>
            </a:r>
            <a:r>
              <a:rPr lang="en-US" dirty="0" smtClean="0"/>
              <a:t>, or </a:t>
            </a:r>
            <a:r>
              <a:rPr lang="en-US" i="1" dirty="0"/>
              <a:t>G. </a:t>
            </a:r>
            <a:r>
              <a:rPr lang="en-US" dirty="0"/>
              <a:t>For example, a rise in </a:t>
            </a:r>
            <a:r>
              <a:rPr lang="en-US" i="1" dirty="0"/>
              <a:t>C </a:t>
            </a:r>
            <a:r>
              <a:rPr lang="en-US" dirty="0"/>
              <a:t>will shift the </a:t>
            </a:r>
            <a:r>
              <a:rPr lang="en-US" i="1" dirty="0"/>
              <a:t>TE </a:t>
            </a:r>
            <a:r>
              <a:rPr lang="en-US" dirty="0"/>
              <a:t>curve upward; a decline in </a:t>
            </a:r>
            <a:r>
              <a:rPr lang="en-US" i="1" dirty="0"/>
              <a:t>I </a:t>
            </a:r>
            <a:r>
              <a:rPr lang="en-US" dirty="0"/>
              <a:t>will </a:t>
            </a:r>
            <a:r>
              <a:rPr lang="en-US" dirty="0" smtClean="0"/>
              <a:t>shift the </a:t>
            </a:r>
            <a:r>
              <a:rPr lang="en-US" i="1" dirty="0"/>
              <a:t>TE </a:t>
            </a:r>
            <a:r>
              <a:rPr lang="en-US" dirty="0"/>
              <a:t>curve downward.</a:t>
            </a:r>
            <a:endParaRPr lang="en-US" dirty="0"/>
          </a:p>
        </p:txBody>
      </p:sp>
    </p:spTree>
    <p:extLst>
      <p:ext uri="{BB962C8B-B14F-4D97-AF65-F5344CB8AC3E}">
        <p14:creationId xmlns:p14="http://schemas.microsoft.com/office/powerpoint/2010/main" val="23880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total expenditure (</a:t>
            </a:r>
            <a:r>
              <a:rPr lang="en-US" dirty="0" err="1" smtClean="0"/>
              <a:t>Te</a:t>
            </a:r>
            <a:r>
              <a:rPr lang="en-US" dirty="0" smtClean="0"/>
              <a:t>) &amp; total production (TP)</a:t>
            </a:r>
            <a:endParaRPr lang="en-US" dirty="0"/>
          </a:p>
        </p:txBody>
      </p:sp>
      <p:sp>
        <p:nvSpPr>
          <p:cNvPr id="3" name="Content Placeholder 2"/>
          <p:cNvSpPr>
            <a:spLocks noGrp="1"/>
          </p:cNvSpPr>
          <p:nvPr>
            <p:ph idx="1"/>
          </p:nvPr>
        </p:nvSpPr>
        <p:spPr/>
        <p:txBody>
          <a:bodyPr>
            <a:normAutofit/>
          </a:bodyPr>
          <a:lstStyle/>
          <a:p>
            <a:r>
              <a:rPr lang="en-US" dirty="0" smtClean="0"/>
              <a:t>The economy can be in three states as per the total expenditure-total production framework:</a:t>
            </a:r>
          </a:p>
          <a:p>
            <a:pPr marL="514350" indent="-514350">
              <a:buFont typeface="+mj-lt"/>
              <a:buAutoNum type="romanLcPeriod"/>
            </a:pPr>
            <a:r>
              <a:rPr lang="en-US" dirty="0" smtClean="0"/>
              <a:t>TE&lt;TP</a:t>
            </a:r>
          </a:p>
          <a:p>
            <a:pPr marL="514350" indent="-514350">
              <a:buFont typeface="+mj-lt"/>
              <a:buAutoNum type="romanLcPeriod"/>
            </a:pPr>
            <a:r>
              <a:rPr lang="en-US" dirty="0" smtClean="0"/>
              <a:t>TE&gt;TP</a:t>
            </a:r>
          </a:p>
          <a:p>
            <a:pPr marL="514350" indent="-514350">
              <a:buFont typeface="+mj-lt"/>
              <a:buAutoNum type="romanLcPeriod"/>
            </a:pPr>
            <a:r>
              <a:rPr lang="en-US" dirty="0" smtClean="0"/>
              <a:t>TE=TP</a:t>
            </a:r>
          </a:p>
          <a:p>
            <a:r>
              <a:rPr lang="en-US" dirty="0"/>
              <a:t>According to many economists, if the economy is currently operating where </a:t>
            </a:r>
            <a:r>
              <a:rPr lang="en-US" i="1" dirty="0"/>
              <a:t>TE </a:t>
            </a:r>
            <a:r>
              <a:rPr lang="en-US" dirty="0"/>
              <a:t>&gt;</a:t>
            </a:r>
            <a:r>
              <a:rPr lang="en-US" dirty="0" smtClean="0"/>
              <a:t> </a:t>
            </a:r>
            <a:r>
              <a:rPr lang="en-US" i="1" dirty="0"/>
              <a:t>TP </a:t>
            </a:r>
            <a:r>
              <a:rPr lang="en-US" dirty="0" smtClean="0"/>
              <a:t>or </a:t>
            </a:r>
            <a:r>
              <a:rPr lang="en-US" i="1" dirty="0" smtClean="0"/>
              <a:t>TE </a:t>
            </a:r>
            <a:r>
              <a:rPr lang="en-US" dirty="0" smtClean="0"/>
              <a:t>&lt;</a:t>
            </a:r>
            <a:r>
              <a:rPr lang="en-US" i="1" dirty="0" smtClean="0"/>
              <a:t>TP </a:t>
            </a:r>
            <a:r>
              <a:rPr lang="en-US" dirty="0"/>
              <a:t>(both states are described as disequilibrium), it will eventually move to </a:t>
            </a:r>
            <a:r>
              <a:rPr lang="en-US" dirty="0" smtClean="0"/>
              <a:t>where </a:t>
            </a:r>
            <a:r>
              <a:rPr lang="en-US" i="1" dirty="0" smtClean="0"/>
              <a:t>TE </a:t>
            </a:r>
            <a:r>
              <a:rPr lang="en-US" dirty="0"/>
              <a:t>=</a:t>
            </a:r>
            <a:r>
              <a:rPr lang="en-US" i="1" dirty="0" smtClean="0"/>
              <a:t>TP </a:t>
            </a:r>
            <a:r>
              <a:rPr lang="en-US" dirty="0"/>
              <a:t>(where the economy is in equilibrium).</a:t>
            </a:r>
            <a:endParaRPr lang="en-US" dirty="0"/>
          </a:p>
        </p:txBody>
      </p:sp>
    </p:spTree>
    <p:extLst>
      <p:ext uri="{BB962C8B-B14F-4D97-AF65-F5344CB8AC3E}">
        <p14:creationId xmlns:p14="http://schemas.microsoft.com/office/powerpoint/2010/main" val="381975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from equilibrium to disequilibrium</a:t>
            </a:r>
            <a:endParaRPr lang="en-US" dirty="0"/>
          </a:p>
        </p:txBody>
      </p:sp>
      <p:sp>
        <p:nvSpPr>
          <p:cNvPr id="3" name="Content Placeholder 2"/>
          <p:cNvSpPr>
            <a:spLocks noGrp="1"/>
          </p:cNvSpPr>
          <p:nvPr>
            <p:ph idx="1"/>
          </p:nvPr>
        </p:nvSpPr>
        <p:spPr/>
        <p:txBody>
          <a:bodyPr>
            <a:normAutofit/>
          </a:bodyPr>
          <a:lstStyle/>
          <a:p>
            <a:r>
              <a:rPr lang="en-US" dirty="0"/>
              <a:t>Business firms hold an inventory of their goods to guard against unexpected changes in </a:t>
            </a:r>
            <a:r>
              <a:rPr lang="en-US" dirty="0" smtClean="0"/>
              <a:t>the demand </a:t>
            </a:r>
            <a:r>
              <a:rPr lang="en-US" dirty="0"/>
              <a:t>for their product. For example, General Motors may hold an inventory of a </a:t>
            </a:r>
            <a:r>
              <a:rPr lang="en-US" dirty="0" smtClean="0"/>
              <a:t>certain type </a:t>
            </a:r>
            <a:r>
              <a:rPr lang="en-US" dirty="0"/>
              <a:t>of car in case the demand for it unexpectedly and suddenly </a:t>
            </a:r>
            <a:r>
              <a:rPr lang="en-US" dirty="0" smtClean="0"/>
              <a:t>increases. Although </a:t>
            </a:r>
            <a:r>
              <a:rPr lang="en-US" dirty="0"/>
              <a:t>we know why business firms hold an inventory of their goods, we don’t </a:t>
            </a:r>
            <a:r>
              <a:rPr lang="en-US" dirty="0" smtClean="0"/>
              <a:t>know </a:t>
            </a:r>
            <a:r>
              <a:rPr lang="en-US" i="1" dirty="0" smtClean="0"/>
              <a:t>how </a:t>
            </a:r>
            <a:r>
              <a:rPr lang="en-US" i="1" dirty="0"/>
              <a:t>much </a:t>
            </a:r>
            <a:r>
              <a:rPr lang="en-US" dirty="0"/>
              <a:t>inventory they will hold</a:t>
            </a:r>
            <a:r>
              <a:rPr lang="en-US" dirty="0" smtClean="0"/>
              <a:t>.</a:t>
            </a:r>
            <a:r>
              <a:rPr lang="en-US" dirty="0"/>
              <a:t> We do </a:t>
            </a:r>
            <a:r>
              <a:rPr lang="en-US" dirty="0" smtClean="0"/>
              <a:t>know that </a:t>
            </a:r>
            <a:r>
              <a:rPr lang="en-US" dirty="0"/>
              <a:t>General Motors and all other business firms have some </a:t>
            </a:r>
            <a:r>
              <a:rPr lang="en-US" b="1" i="1" dirty="0" smtClean="0"/>
              <a:t>“optimum inventory”</a:t>
            </a:r>
            <a:r>
              <a:rPr lang="en-US" i="1" dirty="0" smtClean="0"/>
              <a:t>,</a:t>
            </a:r>
            <a:r>
              <a:rPr lang="en-US" b="1" i="1" dirty="0" smtClean="0"/>
              <a:t> </a:t>
            </a:r>
            <a:r>
              <a:rPr lang="en-US" dirty="0"/>
              <a:t>which </a:t>
            </a:r>
            <a:r>
              <a:rPr lang="en-US" dirty="0" smtClean="0"/>
              <a:t>is just-the-right-amount </a:t>
            </a:r>
            <a:r>
              <a:rPr lang="en-US" dirty="0"/>
              <a:t>of inventory—not too much and not too little. With this in </a:t>
            </a:r>
            <a:r>
              <a:rPr lang="en-US" dirty="0" smtClean="0"/>
              <a:t>mind, consider </a:t>
            </a:r>
            <a:r>
              <a:rPr lang="en-US" dirty="0"/>
              <a:t>two cases that illustrate how business inventory levels play an important role </a:t>
            </a:r>
            <a:r>
              <a:rPr lang="en-US" dirty="0" smtClean="0"/>
              <a:t>in the </a:t>
            </a:r>
            <a:r>
              <a:rPr lang="en-US" dirty="0"/>
              <a:t>economy’s adjustment from disequilibrium to equilibrium in the </a:t>
            </a:r>
            <a:r>
              <a:rPr lang="en-US" i="1" dirty="0" smtClean="0"/>
              <a:t>TE</a:t>
            </a:r>
            <a:r>
              <a:rPr lang="en-US" dirty="0"/>
              <a:t>-</a:t>
            </a:r>
            <a:r>
              <a:rPr lang="en-US" i="1" dirty="0" smtClean="0"/>
              <a:t>TP </a:t>
            </a:r>
            <a:r>
              <a:rPr lang="en-US" dirty="0"/>
              <a:t>framework.</a:t>
            </a:r>
            <a:endParaRPr lang="en-US" dirty="0"/>
          </a:p>
        </p:txBody>
      </p:sp>
    </p:spTree>
    <p:extLst>
      <p:ext uri="{BB962C8B-B14F-4D97-AF65-F5344CB8AC3E}">
        <p14:creationId xmlns:p14="http://schemas.microsoft.com/office/powerpoint/2010/main" val="3352091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0247" y="684415"/>
            <a:ext cx="4223470" cy="1019695"/>
          </a:xfrm>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Case 1: TE&gt;TP</a:t>
            </a:r>
          </a:p>
          <a:p>
            <a:pPr>
              <a:buFont typeface="Wingdings" panose="05000000000000000000" pitchFamily="2" charset="2"/>
              <a:buChar char="v"/>
            </a:pPr>
            <a:r>
              <a:rPr lang="en-US" dirty="0"/>
              <a:t>Assume that business firms hold an optimum inventory level </a:t>
            </a:r>
            <a:r>
              <a:rPr lang="en-US" dirty="0" smtClean="0"/>
              <a:t>of $300 </a:t>
            </a:r>
            <a:r>
              <a:rPr lang="en-US" dirty="0"/>
              <a:t>billion worth of goods, that the firms produce $11 trillion worth of goods </a:t>
            </a:r>
            <a:r>
              <a:rPr lang="en-US" dirty="0" smtClean="0"/>
              <a:t>and services</a:t>
            </a:r>
            <a:r>
              <a:rPr lang="en-US" dirty="0"/>
              <a:t>, and that the three sectors of the economy buy $10.8 trillion worth of goods </a:t>
            </a:r>
            <a:r>
              <a:rPr lang="en-US" dirty="0" smtClean="0"/>
              <a:t>and services.</a:t>
            </a:r>
          </a:p>
          <a:p>
            <a:pPr>
              <a:buFont typeface="Wingdings" panose="05000000000000000000" pitchFamily="2" charset="2"/>
              <a:buChar char="v"/>
            </a:pPr>
            <a:r>
              <a:rPr lang="en-US" dirty="0" smtClean="0"/>
              <a:t>The firms get the signal that they have overproduced.</a:t>
            </a:r>
            <a:endParaRPr lang="en-US" dirty="0"/>
          </a:p>
        </p:txBody>
      </p:sp>
    </p:spTree>
    <p:extLst>
      <p:ext uri="{BB962C8B-B14F-4D97-AF65-F5344CB8AC3E}">
        <p14:creationId xmlns:p14="http://schemas.microsoft.com/office/powerpoint/2010/main" val="81141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984" y="1413163"/>
            <a:ext cx="10353762" cy="4305993"/>
          </a:xfrm>
        </p:spPr>
        <p:txBody>
          <a:bodyPr>
            <a:normAutofit/>
          </a:bodyPr>
          <a:lstStyle/>
          <a:p>
            <a:r>
              <a:rPr lang="en-US" dirty="0" smtClean="0"/>
              <a:t>Case 2: TE&gt;TP</a:t>
            </a:r>
          </a:p>
          <a:p>
            <a:pPr>
              <a:buFont typeface="Wingdings" panose="05000000000000000000" pitchFamily="2" charset="2"/>
              <a:buChar char="v"/>
            </a:pPr>
            <a:r>
              <a:rPr lang="en-US" dirty="0"/>
              <a:t>Assume that business firms hold their optimum inventory </a:t>
            </a:r>
            <a:r>
              <a:rPr lang="en-US" dirty="0" smtClean="0"/>
              <a:t>level ($</a:t>
            </a:r>
            <a:r>
              <a:rPr lang="en-US" dirty="0"/>
              <a:t>300 billion worth of goods), that they produce $10.4 trillion worth of goods, and </a:t>
            </a:r>
            <a:r>
              <a:rPr lang="en-US" dirty="0" smtClean="0"/>
              <a:t>that members </a:t>
            </a:r>
            <a:r>
              <a:rPr lang="en-US" dirty="0"/>
              <a:t>of the three sectors buy $10.6 trillion worth of goods. How can </a:t>
            </a:r>
            <a:r>
              <a:rPr lang="en-US" dirty="0" smtClean="0"/>
              <a:t>individuals buy </a:t>
            </a:r>
            <a:r>
              <a:rPr lang="en-US" dirty="0"/>
              <a:t>more than businesses produce? Firms make up the difference out of inventory. </a:t>
            </a:r>
            <a:r>
              <a:rPr lang="en-US" dirty="0" smtClean="0"/>
              <a:t>In our </a:t>
            </a:r>
            <a:r>
              <a:rPr lang="en-US" dirty="0"/>
              <a:t>example, inventory levels fall from $300 billion to $100 billion because </a:t>
            </a:r>
            <a:r>
              <a:rPr lang="en-US" dirty="0" smtClean="0"/>
              <a:t>individuals purchase </a:t>
            </a:r>
            <a:r>
              <a:rPr lang="en-US" dirty="0"/>
              <a:t>$200 billion more of goods than firms produced (to be sold). This is why </a:t>
            </a:r>
            <a:r>
              <a:rPr lang="en-US" dirty="0" smtClean="0"/>
              <a:t>firms maintain </a:t>
            </a:r>
            <a:r>
              <a:rPr lang="en-US" dirty="0"/>
              <a:t>inventories in the first place: to be able to meet an unexpected increase in sales</a:t>
            </a:r>
            <a:r>
              <a:rPr lang="en-US" dirty="0" smtClean="0"/>
              <a:t>.</a:t>
            </a:r>
          </a:p>
          <a:p>
            <a:pPr>
              <a:buFont typeface="Wingdings" panose="05000000000000000000" pitchFamily="2" charset="2"/>
              <a:buChar char="v"/>
            </a:pPr>
            <a:r>
              <a:rPr lang="en-US" dirty="0"/>
              <a:t>The firms get the signal that they have </a:t>
            </a:r>
            <a:r>
              <a:rPr lang="en-US" dirty="0" smtClean="0"/>
              <a:t>under-produced</a:t>
            </a:r>
            <a:endParaRPr lang="en-US" dirty="0"/>
          </a:p>
        </p:txBody>
      </p:sp>
    </p:spTree>
    <p:extLst>
      <p:ext uri="{BB962C8B-B14F-4D97-AF65-F5344CB8AC3E}">
        <p14:creationId xmlns:p14="http://schemas.microsoft.com/office/powerpoint/2010/main" val="333201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economy in a recessionary gap and the role of the government</a:t>
            </a:r>
            <a:endParaRPr lang="en-US" dirty="0"/>
          </a:p>
        </p:txBody>
      </p:sp>
      <p:sp>
        <p:nvSpPr>
          <p:cNvPr id="3" name="Content Placeholder 2"/>
          <p:cNvSpPr>
            <a:spLocks noGrp="1"/>
          </p:cNvSpPr>
          <p:nvPr>
            <p:ph idx="1"/>
          </p:nvPr>
        </p:nvSpPr>
        <p:spPr/>
        <p:txBody>
          <a:bodyPr>
            <a:normAutofit/>
          </a:bodyPr>
          <a:lstStyle/>
          <a:p>
            <a:r>
              <a:rPr lang="en-US" dirty="0"/>
              <a:t>According to Keynes, the economy can be in equilibrium and in a recessionary gap </a:t>
            </a:r>
            <a:r>
              <a:rPr lang="en-US" dirty="0" smtClean="0"/>
              <a:t>too, as </a:t>
            </a:r>
            <a:r>
              <a:rPr lang="en-US" dirty="0"/>
              <a:t>explained in the section on the simple Keynesian model in the </a:t>
            </a:r>
            <a:r>
              <a:rPr lang="en-US" i="1" dirty="0"/>
              <a:t>AD–AS </a:t>
            </a:r>
            <a:r>
              <a:rPr lang="en-US" dirty="0"/>
              <a:t>framework. </a:t>
            </a:r>
            <a:r>
              <a:rPr lang="en-US" dirty="0" smtClean="0"/>
              <a:t>The </a:t>
            </a:r>
            <a:r>
              <a:rPr lang="en-US" dirty="0"/>
              <a:t>same situation can exist in the </a:t>
            </a:r>
            <a:r>
              <a:rPr lang="en-US" i="1" dirty="0"/>
              <a:t>TE–TP </a:t>
            </a:r>
            <a:r>
              <a:rPr lang="en-US" dirty="0"/>
              <a:t>framework</a:t>
            </a:r>
            <a:r>
              <a:rPr lang="en-US" dirty="0" smtClean="0"/>
              <a:t>.</a:t>
            </a:r>
          </a:p>
          <a:p>
            <a:r>
              <a:rPr lang="en-US" dirty="0"/>
              <a:t>How does the economy get out of the </a:t>
            </a:r>
            <a:r>
              <a:rPr lang="en-US" dirty="0" smtClean="0"/>
              <a:t>recessionary gap</a:t>
            </a:r>
            <a:r>
              <a:rPr lang="en-US" dirty="0"/>
              <a:t>? Will the private sector (households and </a:t>
            </a:r>
            <a:r>
              <a:rPr lang="en-US" dirty="0" smtClean="0"/>
              <a:t>businesses) be </a:t>
            </a:r>
            <a:r>
              <a:rPr lang="en-US" dirty="0"/>
              <a:t>capable of pushing the </a:t>
            </a:r>
            <a:r>
              <a:rPr lang="en-US" i="1" dirty="0"/>
              <a:t>TE </a:t>
            </a:r>
            <a:r>
              <a:rPr lang="en-US" dirty="0"/>
              <a:t>curve </a:t>
            </a:r>
            <a:r>
              <a:rPr lang="en-US" dirty="0" smtClean="0"/>
              <a:t>upward? According </a:t>
            </a:r>
            <a:r>
              <a:rPr lang="en-US" dirty="0"/>
              <a:t>to Keynes, the economy </a:t>
            </a:r>
            <a:r>
              <a:rPr lang="en-US" dirty="0" smtClean="0"/>
              <a:t>is not </a:t>
            </a:r>
            <a:r>
              <a:rPr lang="en-US" dirty="0"/>
              <a:t>necessarily going to do so. Keynes believed </a:t>
            </a:r>
            <a:r>
              <a:rPr lang="en-US" dirty="0" smtClean="0"/>
              <a:t>that government </a:t>
            </a:r>
            <a:r>
              <a:rPr lang="en-US" dirty="0"/>
              <a:t>may be necessary to get the economy </a:t>
            </a:r>
            <a:r>
              <a:rPr lang="en-US" dirty="0" smtClean="0"/>
              <a:t>out of </a:t>
            </a:r>
            <a:r>
              <a:rPr lang="en-US" dirty="0"/>
              <a:t>a recessionary gap. For example, government </a:t>
            </a:r>
            <a:r>
              <a:rPr lang="en-US" dirty="0" smtClean="0"/>
              <a:t>may have </a:t>
            </a:r>
            <a:r>
              <a:rPr lang="en-US" dirty="0"/>
              <a:t>to raise its purchases (raise </a:t>
            </a:r>
            <a:r>
              <a:rPr lang="en-US" i="1" dirty="0"/>
              <a:t>G </a:t>
            </a:r>
            <a:r>
              <a:rPr lang="en-US" dirty="0"/>
              <a:t>) so that the </a:t>
            </a:r>
            <a:r>
              <a:rPr lang="en-US" i="1" dirty="0" smtClean="0"/>
              <a:t>TE </a:t>
            </a:r>
            <a:r>
              <a:rPr lang="en-US" dirty="0" smtClean="0"/>
              <a:t>curve </a:t>
            </a:r>
            <a:r>
              <a:rPr lang="en-US" dirty="0"/>
              <a:t>shifts </a:t>
            </a:r>
            <a:r>
              <a:rPr lang="en-US" dirty="0" smtClean="0"/>
              <a:t>upward.</a:t>
            </a:r>
            <a:endParaRPr lang="en-US" dirty="0"/>
          </a:p>
        </p:txBody>
      </p:sp>
    </p:spTree>
    <p:extLst>
      <p:ext uri="{BB962C8B-B14F-4D97-AF65-F5344CB8AC3E}">
        <p14:creationId xmlns:p14="http://schemas.microsoft.com/office/powerpoint/2010/main" val="2820021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Equilibrium in the economy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dirty="0"/>
              <a:t>Of the many debates in macroeconomics, </a:t>
            </a:r>
            <a:r>
              <a:rPr lang="en-US" dirty="0" smtClean="0"/>
              <a:t>one concerns </a:t>
            </a:r>
            <a:r>
              <a:rPr lang="en-US" dirty="0"/>
              <a:t>equilibrium in the economy: where </a:t>
            </a:r>
            <a:r>
              <a:rPr lang="en-US" dirty="0" smtClean="0"/>
              <a:t>the economy </a:t>
            </a:r>
            <a:r>
              <a:rPr lang="en-US" dirty="0"/>
              <a:t>naturally ends up after all </a:t>
            </a:r>
            <a:r>
              <a:rPr lang="en-US" dirty="0" smtClean="0"/>
              <a:t>adjustments have </a:t>
            </a:r>
            <a:r>
              <a:rPr lang="en-US" dirty="0"/>
              <a:t>been made. As explained in the last </a:t>
            </a:r>
            <a:r>
              <a:rPr lang="en-US" dirty="0" smtClean="0"/>
              <a:t>chapter, some </a:t>
            </a:r>
            <a:r>
              <a:rPr lang="en-US" dirty="0"/>
              <a:t>economists believe that the economy is </a:t>
            </a:r>
            <a:r>
              <a:rPr lang="en-US" dirty="0" smtClean="0"/>
              <a:t>self regulating</a:t>
            </a:r>
            <a:r>
              <a:rPr lang="en-US" dirty="0"/>
              <a:t> </a:t>
            </a:r>
            <a:r>
              <a:rPr lang="en-US" dirty="0" smtClean="0"/>
              <a:t>and </a:t>
            </a:r>
            <a:r>
              <a:rPr lang="en-US" dirty="0"/>
              <a:t>that an economy naturally ends </a:t>
            </a:r>
            <a:r>
              <a:rPr lang="en-US" dirty="0" smtClean="0"/>
              <a:t>up in </a:t>
            </a:r>
            <a:r>
              <a:rPr lang="en-US" dirty="0"/>
              <a:t>the long run producing Natural </a:t>
            </a:r>
            <a:r>
              <a:rPr lang="en-US" dirty="0" smtClean="0"/>
              <a:t>Real GDP</a:t>
            </a:r>
          </a:p>
          <a:p>
            <a:pPr>
              <a:buFont typeface="Wingdings" panose="05000000000000000000" pitchFamily="2" charset="2"/>
              <a:buChar char="v"/>
            </a:pPr>
            <a:r>
              <a:rPr lang="en-US" dirty="0" smtClean="0"/>
              <a:t>In this </a:t>
            </a:r>
            <a:r>
              <a:rPr lang="en-US" dirty="0"/>
              <a:t>chapter, we have talked about economists </a:t>
            </a:r>
            <a:r>
              <a:rPr lang="en-US" dirty="0" smtClean="0"/>
              <a:t>who believe </a:t>
            </a:r>
            <a:r>
              <a:rPr lang="en-US" dirty="0"/>
              <a:t>that the economy can be inherently </a:t>
            </a:r>
            <a:r>
              <a:rPr lang="en-US" dirty="0" smtClean="0"/>
              <a:t>unstable and </a:t>
            </a:r>
            <a:r>
              <a:rPr lang="en-US" dirty="0"/>
              <a:t>that it can naturally end up producing a level </a:t>
            </a:r>
            <a:r>
              <a:rPr lang="en-US" dirty="0" smtClean="0"/>
              <a:t>of Real </a:t>
            </a:r>
            <a:r>
              <a:rPr lang="en-US" dirty="0"/>
              <a:t>GDP less than Natural Real GDP. To the </a:t>
            </a:r>
            <a:r>
              <a:rPr lang="en-US" dirty="0" smtClean="0"/>
              <a:t>first group </a:t>
            </a:r>
            <a:r>
              <a:rPr lang="en-US" dirty="0"/>
              <a:t>of economists, equilibrium is a desirable </a:t>
            </a:r>
            <a:r>
              <a:rPr lang="en-US" dirty="0" smtClean="0"/>
              <a:t>state of </a:t>
            </a:r>
            <a:r>
              <a:rPr lang="en-US" dirty="0"/>
              <a:t>affairs; to the second group, equilibrium may </a:t>
            </a:r>
            <a:r>
              <a:rPr lang="en-US" dirty="0" smtClean="0"/>
              <a:t>not be </a:t>
            </a:r>
            <a:r>
              <a:rPr lang="en-US" dirty="0"/>
              <a:t>if Real GDP is less than Natural Real GDP.</a:t>
            </a:r>
            <a:endParaRPr lang="en-US" dirty="0"/>
          </a:p>
        </p:txBody>
      </p:sp>
    </p:spTree>
    <p:extLst>
      <p:ext uri="{BB962C8B-B14F-4D97-AF65-F5344CB8AC3E}">
        <p14:creationId xmlns:p14="http://schemas.microsoft.com/office/powerpoint/2010/main" val="98716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5035" y="584661"/>
            <a:ext cx="6451281" cy="1326321"/>
          </a:xfrm>
        </p:spPr>
        <p:txBody>
          <a:bodyPr/>
          <a:lstStyle/>
          <a:p>
            <a:r>
              <a:rPr lang="en-US" dirty="0" smtClean="0"/>
              <a:t>Consumption &amp; Saving</a:t>
            </a:r>
            <a:endParaRPr lang="en-US" dirty="0"/>
          </a:p>
        </p:txBody>
      </p:sp>
      <p:sp>
        <p:nvSpPr>
          <p:cNvPr id="3" name="Content Placeholder 2"/>
          <p:cNvSpPr>
            <a:spLocks noGrp="1"/>
          </p:cNvSpPr>
          <p:nvPr>
            <p:ph idx="1"/>
          </p:nvPr>
        </p:nvSpPr>
        <p:spPr/>
        <p:txBody>
          <a:bodyPr/>
          <a:lstStyle/>
          <a:p>
            <a:r>
              <a:rPr lang="en-US" dirty="0" smtClean="0"/>
              <a:t>Saving is the difference between disposable income &amp; consumption.</a:t>
            </a:r>
          </a:p>
          <a:p>
            <a:pPr>
              <a:buFont typeface="Wingdings" panose="05000000000000000000" pitchFamily="2" charset="2"/>
              <a:buChar char="v"/>
            </a:pPr>
            <a:r>
              <a:rPr lang="en-US" b="1" dirty="0"/>
              <a:t>Marginal Propensity </a:t>
            </a:r>
            <a:r>
              <a:rPr lang="en-US" b="1" dirty="0" smtClean="0"/>
              <a:t>to Save </a:t>
            </a:r>
            <a:r>
              <a:rPr lang="en-US" b="1" dirty="0"/>
              <a:t>(</a:t>
            </a:r>
            <a:r>
              <a:rPr lang="en-US" b="1" i="1" dirty="0"/>
              <a:t>MPS</a:t>
            </a:r>
            <a:r>
              <a:rPr lang="en-US" b="1" dirty="0" smtClean="0"/>
              <a:t>): </a:t>
            </a:r>
            <a:r>
              <a:rPr lang="en-US" dirty="0" smtClean="0"/>
              <a:t>The </a:t>
            </a:r>
            <a:r>
              <a:rPr lang="en-US" dirty="0"/>
              <a:t>ratio of the change in saving </a:t>
            </a:r>
            <a:r>
              <a:rPr lang="en-US" dirty="0" smtClean="0"/>
              <a:t>to the </a:t>
            </a:r>
            <a:r>
              <a:rPr lang="en-US" dirty="0"/>
              <a:t>change in disposable </a:t>
            </a:r>
            <a:r>
              <a:rPr lang="en-US" dirty="0" smtClean="0"/>
              <a:t>income.</a:t>
            </a:r>
          </a:p>
          <a:p>
            <a:pPr>
              <a:buFont typeface="Wingdings" panose="05000000000000000000" pitchFamily="2" charset="2"/>
              <a:buChar char="v"/>
            </a:pPr>
            <a:r>
              <a:rPr lang="en-US" dirty="0" smtClean="0"/>
              <a:t>Since disposable income is only used for either consumption or savings, any increase in disposable income will be separated  into two parts: consumption &amp; saving. Hence MPC+MPS=1.</a:t>
            </a:r>
            <a:endParaRPr lang="en-US" dirty="0"/>
          </a:p>
        </p:txBody>
      </p:sp>
    </p:spTree>
    <p:extLst>
      <p:ext uri="{BB962C8B-B14F-4D97-AF65-F5344CB8AC3E}">
        <p14:creationId xmlns:p14="http://schemas.microsoft.com/office/powerpoint/2010/main" val="554016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62" y="368531"/>
            <a:ext cx="11974138" cy="1326321"/>
          </a:xfrm>
        </p:spPr>
        <p:txBody>
          <a:bodyPr/>
          <a:lstStyle/>
          <a:p>
            <a:r>
              <a:rPr lang="en-US" dirty="0" smtClean="0"/>
              <a:t>The themes of the simple Keynesian model</a:t>
            </a:r>
            <a:endParaRPr lang="en-US" dirty="0"/>
          </a:p>
        </p:txBody>
      </p:sp>
      <p:sp>
        <p:nvSpPr>
          <p:cNvPr id="3" name="Content Placeholder 2"/>
          <p:cNvSpPr>
            <a:spLocks noGrp="1"/>
          </p:cNvSpPr>
          <p:nvPr>
            <p:ph idx="1"/>
          </p:nvPr>
        </p:nvSpPr>
        <p:spPr>
          <a:xfrm>
            <a:off x="913795" y="1694851"/>
            <a:ext cx="10353762" cy="4489817"/>
          </a:xfrm>
        </p:spPr>
        <p:txBody>
          <a:bodyPr>
            <a:normAutofit fontScale="92500" lnSpcReduction="20000"/>
          </a:bodyPr>
          <a:lstStyle/>
          <a:p>
            <a:r>
              <a:rPr lang="en-US" dirty="0"/>
              <a:t>In terms of </a:t>
            </a:r>
            <a:r>
              <a:rPr lang="en-US" i="1" dirty="0"/>
              <a:t>TE </a:t>
            </a:r>
            <a:r>
              <a:rPr lang="en-US" dirty="0"/>
              <a:t>and </a:t>
            </a:r>
            <a:r>
              <a:rPr lang="en-US" i="1" dirty="0"/>
              <a:t>TP</a:t>
            </a:r>
            <a:r>
              <a:rPr lang="en-US" dirty="0"/>
              <a:t>, the essence of the simple Keynesian model can be summed up </a:t>
            </a:r>
            <a:r>
              <a:rPr lang="en-US" dirty="0" smtClean="0"/>
              <a:t>in five </a:t>
            </a:r>
            <a:r>
              <a:rPr lang="en-US" dirty="0"/>
              <a:t>statements:</a:t>
            </a:r>
          </a:p>
          <a:p>
            <a:pPr marL="514350" indent="-514350">
              <a:buFont typeface="+mj-lt"/>
              <a:buAutoNum type="romanLcPeriod"/>
            </a:pPr>
            <a:r>
              <a:rPr lang="en-US" dirty="0" smtClean="0"/>
              <a:t>The </a:t>
            </a:r>
            <a:r>
              <a:rPr lang="en-US" dirty="0"/>
              <a:t>price level is constant until Natural Real GDP is reached.</a:t>
            </a:r>
          </a:p>
          <a:p>
            <a:pPr marL="514350" indent="-514350">
              <a:buFont typeface="+mj-lt"/>
              <a:buAutoNum type="romanLcPeriod"/>
            </a:pPr>
            <a:r>
              <a:rPr lang="en-US" dirty="0" smtClean="0"/>
              <a:t>The </a:t>
            </a:r>
            <a:r>
              <a:rPr lang="en-US" i="1" dirty="0"/>
              <a:t>TE </a:t>
            </a:r>
            <a:r>
              <a:rPr lang="en-US" dirty="0"/>
              <a:t>curve shifts if there are changes in </a:t>
            </a:r>
            <a:r>
              <a:rPr lang="en-US" i="1" dirty="0"/>
              <a:t>C, I, </a:t>
            </a:r>
            <a:r>
              <a:rPr lang="en-US" dirty="0"/>
              <a:t>or </a:t>
            </a:r>
            <a:r>
              <a:rPr lang="en-US" i="1" dirty="0"/>
              <a:t>G</a:t>
            </a:r>
            <a:r>
              <a:rPr lang="en-US" dirty="0"/>
              <a:t>.</a:t>
            </a:r>
          </a:p>
          <a:p>
            <a:pPr marL="514350" indent="-514350">
              <a:buFont typeface="+mj-lt"/>
              <a:buAutoNum type="romanLcPeriod"/>
            </a:pPr>
            <a:r>
              <a:rPr lang="en-US" dirty="0" smtClean="0"/>
              <a:t>According </a:t>
            </a:r>
            <a:r>
              <a:rPr lang="en-US" dirty="0"/>
              <a:t>to Keynes, the economy could be in equilibrium and in a recessionary </a:t>
            </a:r>
            <a:r>
              <a:rPr lang="en-US" dirty="0" smtClean="0"/>
              <a:t>gap too</a:t>
            </a:r>
            <a:r>
              <a:rPr lang="en-US" dirty="0"/>
              <a:t>. </a:t>
            </a:r>
          </a:p>
          <a:p>
            <a:pPr marL="514350" indent="-514350">
              <a:buFont typeface="+mj-lt"/>
              <a:buAutoNum type="romanLcPeriod"/>
            </a:pPr>
            <a:r>
              <a:rPr lang="en-US" dirty="0" smtClean="0"/>
              <a:t>The </a:t>
            </a:r>
            <a:r>
              <a:rPr lang="en-US" dirty="0"/>
              <a:t>private sector may not be able to get the economy out of a recessionary gap. </a:t>
            </a:r>
            <a:r>
              <a:rPr lang="en-US" dirty="0" smtClean="0"/>
              <a:t>In other </a:t>
            </a:r>
            <a:r>
              <a:rPr lang="en-US" dirty="0"/>
              <a:t>words, the private sector (households and businesses) may not be able to </a:t>
            </a:r>
            <a:r>
              <a:rPr lang="en-US" dirty="0" smtClean="0"/>
              <a:t>increase </a:t>
            </a:r>
            <a:r>
              <a:rPr lang="en-US" i="1" dirty="0" smtClean="0"/>
              <a:t>C </a:t>
            </a:r>
            <a:r>
              <a:rPr lang="en-US" dirty="0"/>
              <a:t>or </a:t>
            </a:r>
            <a:r>
              <a:rPr lang="en-US" i="1" dirty="0"/>
              <a:t>I </a:t>
            </a:r>
            <a:r>
              <a:rPr lang="en-US" dirty="0"/>
              <a:t>enough to get the </a:t>
            </a:r>
            <a:r>
              <a:rPr lang="en-US" i="1" dirty="0"/>
              <a:t>TE </a:t>
            </a:r>
            <a:r>
              <a:rPr lang="en-US" dirty="0"/>
              <a:t>curve </a:t>
            </a:r>
            <a:r>
              <a:rPr lang="en-US" dirty="0" smtClean="0"/>
              <a:t>to rise.</a:t>
            </a:r>
            <a:endParaRPr lang="en-US" dirty="0"/>
          </a:p>
          <a:p>
            <a:pPr marL="514350" indent="-514350">
              <a:buFont typeface="+mj-lt"/>
              <a:buAutoNum type="romanLcPeriod"/>
            </a:pPr>
            <a:r>
              <a:rPr lang="en-US" dirty="0" smtClean="0"/>
              <a:t>The </a:t>
            </a:r>
            <a:r>
              <a:rPr lang="en-US" dirty="0"/>
              <a:t>government may have a management role to play in the economy. According </a:t>
            </a:r>
            <a:r>
              <a:rPr lang="en-US" dirty="0" smtClean="0"/>
              <a:t>to Keynes</a:t>
            </a:r>
            <a:r>
              <a:rPr lang="en-US" dirty="0"/>
              <a:t>, government may have to raise </a:t>
            </a:r>
            <a:r>
              <a:rPr lang="en-US" i="1" dirty="0"/>
              <a:t>TE </a:t>
            </a:r>
            <a:r>
              <a:rPr lang="en-US" dirty="0"/>
              <a:t>enough to stimulate the economy to move </a:t>
            </a:r>
            <a:r>
              <a:rPr lang="en-US" dirty="0" smtClean="0"/>
              <a:t>it out </a:t>
            </a:r>
            <a:r>
              <a:rPr lang="en-US" dirty="0"/>
              <a:t>of the recessionary gap and to its Natural Real GDP level.</a:t>
            </a:r>
            <a:endParaRPr lang="en-US" dirty="0"/>
          </a:p>
        </p:txBody>
      </p:sp>
    </p:spTree>
    <p:extLst>
      <p:ext uri="{BB962C8B-B14F-4D97-AF65-F5344CB8AC3E}">
        <p14:creationId xmlns:p14="http://schemas.microsoft.com/office/powerpoint/2010/main" val="329693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305" y="343593"/>
            <a:ext cx="5287500" cy="1326321"/>
          </a:xfrm>
        </p:spPr>
        <p:txBody>
          <a:bodyPr/>
          <a:lstStyle/>
          <a:p>
            <a:r>
              <a:rPr lang="en-US" dirty="0" smtClean="0"/>
              <a:t>The Multiplier</a:t>
            </a:r>
            <a:endParaRPr lang="en-US" dirty="0"/>
          </a:p>
        </p:txBody>
      </p:sp>
      <p:sp>
        <p:nvSpPr>
          <p:cNvPr id="3" name="Content Placeholder 2"/>
          <p:cNvSpPr>
            <a:spLocks noGrp="1"/>
          </p:cNvSpPr>
          <p:nvPr>
            <p:ph idx="1"/>
          </p:nvPr>
        </p:nvSpPr>
        <p:spPr/>
        <p:txBody>
          <a:bodyPr>
            <a:normAutofit fontScale="92500"/>
          </a:bodyPr>
          <a:lstStyle/>
          <a:p>
            <a:r>
              <a:rPr lang="en-US" dirty="0" smtClean="0"/>
              <a:t>If the autonomous consumption spending goes up for any reason then what will be the magnitude of increase in total expenditure?</a:t>
            </a:r>
          </a:p>
          <a:p>
            <a:r>
              <a:rPr lang="en-US" dirty="0" smtClean="0"/>
              <a:t>Suppose the autonomous consumption of Spider-Man goes up by $40, will the total expenditure go up by $40 or more than $40? </a:t>
            </a:r>
          </a:p>
          <a:p>
            <a:pPr>
              <a:buFont typeface="Wingdings" panose="05000000000000000000" pitchFamily="2" charset="2"/>
              <a:buChar char="Ø"/>
            </a:pPr>
            <a:r>
              <a:rPr lang="en-US" dirty="0" smtClean="0"/>
              <a:t>The answer is more than $40 &amp; the reason is the impact of the multiplier effect.</a:t>
            </a:r>
          </a:p>
          <a:p>
            <a:pPr>
              <a:buFont typeface="Wingdings" panose="05000000000000000000" pitchFamily="2" charset="2"/>
              <a:buChar char="v"/>
            </a:pPr>
            <a:r>
              <a:rPr lang="en-US" b="1" dirty="0" smtClean="0"/>
              <a:t>Multiplier: </a:t>
            </a:r>
            <a:r>
              <a:rPr lang="en-US" dirty="0" smtClean="0"/>
              <a:t>The </a:t>
            </a:r>
            <a:r>
              <a:rPr lang="en-US" dirty="0"/>
              <a:t>number that is multiplied by </a:t>
            </a:r>
            <a:r>
              <a:rPr lang="en-US" dirty="0" smtClean="0"/>
              <a:t>the change </a:t>
            </a:r>
            <a:r>
              <a:rPr lang="en-US" dirty="0"/>
              <a:t>in autonomous </a:t>
            </a:r>
            <a:r>
              <a:rPr lang="en-US" dirty="0" smtClean="0"/>
              <a:t>spending to </a:t>
            </a:r>
            <a:r>
              <a:rPr lang="en-US" dirty="0"/>
              <a:t>obtain the overall change in </a:t>
            </a:r>
            <a:r>
              <a:rPr lang="en-US" dirty="0" smtClean="0"/>
              <a:t>total spending</a:t>
            </a:r>
            <a:r>
              <a:rPr lang="en-US" dirty="0"/>
              <a:t>. The multiplier (</a:t>
            </a:r>
            <a:r>
              <a:rPr lang="en-US" i="1" dirty="0"/>
              <a:t>m</a:t>
            </a:r>
            <a:r>
              <a:rPr lang="en-US" dirty="0"/>
              <a:t>) is </a:t>
            </a:r>
            <a:r>
              <a:rPr lang="en-US" dirty="0" smtClean="0"/>
              <a:t>equal to 1/ (1-</a:t>
            </a:r>
            <a:r>
              <a:rPr lang="en-US" i="1" dirty="0" smtClean="0"/>
              <a:t>MPC </a:t>
            </a:r>
            <a:r>
              <a:rPr lang="en-US" dirty="0"/>
              <a:t>). If the </a:t>
            </a:r>
            <a:r>
              <a:rPr lang="en-US" dirty="0" smtClean="0"/>
              <a:t>economy is </a:t>
            </a:r>
            <a:r>
              <a:rPr lang="en-US" dirty="0"/>
              <a:t>operating below Natural Real </a:t>
            </a:r>
            <a:r>
              <a:rPr lang="en-US" dirty="0" smtClean="0"/>
              <a:t>GDP, then </a:t>
            </a:r>
            <a:r>
              <a:rPr lang="en-US" dirty="0"/>
              <a:t>the multiplier is the number </a:t>
            </a:r>
            <a:r>
              <a:rPr lang="en-US" dirty="0" smtClean="0"/>
              <a:t>that is </a:t>
            </a:r>
            <a:r>
              <a:rPr lang="en-US" dirty="0"/>
              <a:t>multiplied by the change in </a:t>
            </a:r>
            <a:r>
              <a:rPr lang="en-US" dirty="0" smtClean="0"/>
              <a:t>autonomous spending </a:t>
            </a:r>
            <a:r>
              <a:rPr lang="en-US" dirty="0"/>
              <a:t>to obtain the change </a:t>
            </a:r>
            <a:r>
              <a:rPr lang="en-US" dirty="0" smtClean="0"/>
              <a:t>in Real </a:t>
            </a:r>
            <a:r>
              <a:rPr lang="en-US" dirty="0"/>
              <a:t>GDP.</a:t>
            </a:r>
          </a:p>
        </p:txBody>
      </p:sp>
    </p:spTree>
    <p:extLst>
      <p:ext uri="{BB962C8B-B14F-4D97-AF65-F5344CB8AC3E}">
        <p14:creationId xmlns:p14="http://schemas.microsoft.com/office/powerpoint/2010/main" val="209191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Just as consumption has an autonomous component the same holds for investment expenditure &amp; government expenditure. So multiplier effect applies to other categories of spending as well. In addition, multiplier effect works both ways-upward &amp; downward.</a:t>
            </a:r>
            <a:endParaRPr lang="en-US" dirty="0"/>
          </a:p>
        </p:txBody>
      </p:sp>
    </p:spTree>
    <p:extLst>
      <p:ext uri="{BB962C8B-B14F-4D97-AF65-F5344CB8AC3E}">
        <p14:creationId xmlns:p14="http://schemas.microsoft.com/office/powerpoint/2010/main" val="321784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443" y="576350"/>
            <a:ext cx="8147078" cy="1127760"/>
          </a:xfrm>
        </p:spPr>
        <p:txBody>
          <a:bodyPr/>
          <a:lstStyle/>
          <a:p>
            <a:r>
              <a:rPr lang="en-US" dirty="0" smtClean="0"/>
              <a:t>The Multiplier &amp; Reality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Multiplier effect actually increases Real GDP, given that Real GDP is below the long run level</a:t>
            </a:r>
            <a:r>
              <a:rPr lang="en-US" dirty="0" smtClean="0"/>
              <a:t>.</a:t>
            </a:r>
          </a:p>
          <a:p>
            <a:pPr>
              <a:buFont typeface="Wingdings" panose="05000000000000000000" pitchFamily="2" charset="2"/>
              <a:buChar char="Ø"/>
            </a:pPr>
            <a:r>
              <a:rPr lang="en-US" dirty="0" smtClean="0"/>
              <a:t>We need to apply two reality checks to the case of the multiplier effect:</a:t>
            </a:r>
          </a:p>
          <a:p>
            <a:pPr marL="457200" indent="-457200">
              <a:buFont typeface="+mj-lt"/>
              <a:buAutoNum type="arabicPeriod"/>
            </a:pPr>
            <a:r>
              <a:rPr lang="en-US" dirty="0" smtClean="0"/>
              <a:t>The multiplier takes time to kick in</a:t>
            </a:r>
          </a:p>
          <a:p>
            <a:pPr marL="457200" indent="-457200">
              <a:buFont typeface="+mj-lt"/>
              <a:buAutoNum type="arabicPeriod"/>
            </a:pPr>
            <a:r>
              <a:rPr lang="en-US" dirty="0" smtClean="0"/>
              <a:t>To increase Real GDP (through the multiplier effect), idle resources must be available in each round of spending. </a:t>
            </a:r>
          </a:p>
        </p:txBody>
      </p:sp>
    </p:spTree>
    <p:extLst>
      <p:ext uri="{BB962C8B-B14F-4D97-AF65-F5344CB8AC3E}">
        <p14:creationId xmlns:p14="http://schemas.microsoft.com/office/powerpoint/2010/main" val="118812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simple Keynesian model in the ad-as framework</a:t>
            </a:r>
            <a:endParaRPr lang="en-US" dirty="0"/>
          </a:p>
        </p:txBody>
      </p:sp>
      <p:sp>
        <p:nvSpPr>
          <p:cNvPr id="3" name="Content Placeholder 2"/>
          <p:cNvSpPr>
            <a:spLocks noGrp="1"/>
          </p:cNvSpPr>
          <p:nvPr>
            <p:ph idx="1"/>
          </p:nvPr>
        </p:nvSpPr>
        <p:spPr/>
        <p:txBody>
          <a:bodyPr/>
          <a:lstStyle/>
          <a:p>
            <a:r>
              <a:rPr lang="en-US" dirty="0" smtClean="0"/>
              <a:t>We now apply the simple Keynesian model to the case of aggregate demand &amp; aggregate supply.</a:t>
            </a:r>
          </a:p>
          <a:p>
            <a:pPr>
              <a:buFont typeface="Courier New" panose="02070309020205020404" pitchFamily="49" charset="0"/>
              <a:buChar char="o"/>
            </a:pPr>
            <a:r>
              <a:rPr lang="en-US" dirty="0" smtClean="0"/>
              <a:t>Shift in Aggregate demand: Keeping the money side of the economy constant ( one of the assumption of the Keynesian model), any autonomous increase in any of the total expenditure components ( we are dealing with a closed economy, so it’s C, I or G) will push up aggregate demand, by the magnitude brought about by the multiplier effect.</a:t>
            </a:r>
            <a:endParaRPr lang="en-US" dirty="0"/>
          </a:p>
        </p:txBody>
      </p:sp>
    </p:spTree>
    <p:extLst>
      <p:ext uri="{BB962C8B-B14F-4D97-AF65-F5344CB8AC3E}">
        <p14:creationId xmlns:p14="http://schemas.microsoft.com/office/powerpoint/2010/main" val="408597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195" y="609600"/>
            <a:ext cx="10748961" cy="1326321"/>
          </a:xfrm>
        </p:spPr>
        <p:txBody>
          <a:bodyPr/>
          <a:lstStyle/>
          <a:p>
            <a:r>
              <a:rPr lang="en-US" dirty="0" smtClean="0"/>
              <a:t>The Keynesian Aggregate Supply Curve</a:t>
            </a:r>
            <a:endParaRPr lang="en-US" dirty="0"/>
          </a:p>
        </p:txBody>
      </p:sp>
      <p:sp>
        <p:nvSpPr>
          <p:cNvPr id="3" name="Content Placeholder 2"/>
          <p:cNvSpPr>
            <a:spLocks noGrp="1"/>
          </p:cNvSpPr>
          <p:nvPr>
            <p:ph idx="1"/>
          </p:nvPr>
        </p:nvSpPr>
        <p:spPr/>
        <p:txBody>
          <a:bodyPr>
            <a:normAutofit fontScale="92500"/>
          </a:bodyPr>
          <a:lstStyle/>
          <a:p>
            <a:r>
              <a:rPr lang="en-US" dirty="0" smtClean="0"/>
              <a:t>As per the assumption of the simple Keynesian model., the price level remains constant until the long run natural rate of Real GDP is reached. If we visualize this assumption graphically, we get a horizontal AS curve until the point where the economy reaches long run Real GDP, then the AS curve becomes vertical. So when there is an increase in the autonomous component of any of the particular types of expenditures, the AD curve continues to shift rightward ( incorporating the multiplier effect) &amp; in response to the higher aggregate demand, Real GDP also keeps on moving up without any change in the price level. Note this can continue until the economy reaches the long run equilibrium. When the economy reaches long run equilibrium, then further shift in the AD will only push up the price, keeping the long run Real GDP constant.</a:t>
            </a:r>
            <a:endParaRPr lang="en-US" dirty="0"/>
          </a:p>
        </p:txBody>
      </p:sp>
    </p:spTree>
    <p:extLst>
      <p:ext uri="{BB962C8B-B14F-4D97-AF65-F5344CB8AC3E}">
        <p14:creationId xmlns:p14="http://schemas.microsoft.com/office/powerpoint/2010/main" val="23653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119447"/>
          </a:xfrm>
        </p:spPr>
        <p:txBody>
          <a:bodyPr/>
          <a:lstStyle/>
          <a:p>
            <a:r>
              <a:rPr lang="en-US" dirty="0" smtClean="0"/>
              <a:t>The economy in a recessionary gap</a:t>
            </a:r>
            <a:endParaRPr lang="en-US" dirty="0"/>
          </a:p>
        </p:txBody>
      </p:sp>
      <p:sp>
        <p:nvSpPr>
          <p:cNvPr id="3" name="Content Placeholder 2"/>
          <p:cNvSpPr>
            <a:spLocks noGrp="1"/>
          </p:cNvSpPr>
          <p:nvPr>
            <p:ph idx="1"/>
          </p:nvPr>
        </p:nvSpPr>
        <p:spPr/>
        <p:txBody>
          <a:bodyPr/>
          <a:lstStyle/>
          <a:p>
            <a:r>
              <a:rPr lang="en-US" dirty="0" smtClean="0"/>
              <a:t>In contrast to the classical economist, Keynes believed that rather than self-regulating itself out of a short-run equilibrium, the economy can actually get stuck in a short-run equilibrium. Consumption expenditure and investment expenditure might not go up by itself to push the economy towards long run equilibrium level of Real GDP.</a:t>
            </a:r>
            <a:endParaRPr lang="en-US" dirty="0"/>
          </a:p>
        </p:txBody>
      </p:sp>
    </p:spTree>
    <p:extLst>
      <p:ext uri="{BB962C8B-B14F-4D97-AF65-F5344CB8AC3E}">
        <p14:creationId xmlns:p14="http://schemas.microsoft.com/office/powerpoint/2010/main" val="415898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 role in the economy</a:t>
            </a:r>
            <a:endParaRPr lang="en-US" dirty="0"/>
          </a:p>
        </p:txBody>
      </p:sp>
      <p:sp>
        <p:nvSpPr>
          <p:cNvPr id="3" name="Content Placeholder 2"/>
          <p:cNvSpPr>
            <a:spLocks noGrp="1"/>
          </p:cNvSpPr>
          <p:nvPr>
            <p:ph idx="1"/>
          </p:nvPr>
        </p:nvSpPr>
        <p:spPr/>
        <p:txBody>
          <a:bodyPr/>
          <a:lstStyle/>
          <a:p>
            <a:r>
              <a:rPr lang="en-US" dirty="0" smtClean="0"/>
              <a:t>According to Keynes since the economy can’t get self-regulate itself and can get stuck in a recessionary gap, the government has to step in to push the economy towards the long run equilibrium, by influencing  total spending &amp; aggregate demand.</a:t>
            </a:r>
            <a:endParaRPr lang="en-US" dirty="0"/>
          </a:p>
        </p:txBody>
      </p:sp>
    </p:spTree>
    <p:extLst>
      <p:ext uri="{BB962C8B-B14F-4D97-AF65-F5344CB8AC3E}">
        <p14:creationId xmlns:p14="http://schemas.microsoft.com/office/powerpoint/2010/main" val="895663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69</TotalTime>
  <Words>1865</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Courier New</vt:lpstr>
      <vt:lpstr>Rockwell</vt:lpstr>
      <vt:lpstr>Wingdings</vt:lpstr>
      <vt:lpstr>Damask</vt:lpstr>
      <vt:lpstr>Keynesian Macroeconomics &amp; Economic Instability: A critique of the Self-Regulating Economy-2</vt:lpstr>
      <vt:lpstr>Consumption &amp; Saving</vt:lpstr>
      <vt:lpstr>The Multiplier</vt:lpstr>
      <vt:lpstr>PowerPoint Presentation</vt:lpstr>
      <vt:lpstr>The Multiplier &amp; Reality</vt:lpstr>
      <vt:lpstr>The simple Keynesian model in the ad-as framework</vt:lpstr>
      <vt:lpstr>The Keynesian Aggregate Supply Curve</vt:lpstr>
      <vt:lpstr>The economy in a recessionary gap</vt:lpstr>
      <vt:lpstr>Government role in the economy</vt:lpstr>
      <vt:lpstr>The theme of the simple Keynesian model</vt:lpstr>
      <vt:lpstr>The simple Keynesian model in the te-tp framework</vt:lpstr>
      <vt:lpstr>Deriving a Total Expenditure (TE) curve</vt:lpstr>
      <vt:lpstr>What will shift the te curve</vt:lpstr>
      <vt:lpstr>Comparing total expenditure (Te) &amp; total production (TP)</vt:lpstr>
      <vt:lpstr>Moving from equilibrium to disequilibrium</vt:lpstr>
      <vt:lpstr>Continued:</vt:lpstr>
      <vt:lpstr>PowerPoint Presentation</vt:lpstr>
      <vt:lpstr>The economy in a recessionary gap and the role of the government</vt:lpstr>
      <vt:lpstr>Equilibrium in the economy</vt:lpstr>
      <vt:lpstr>The themes of the simple Keynesian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Keynesian Macroeconomics &amp; Economic Instability: A critique of the Self-Regulating Economy-2</dc:title>
  <dc:creator>Puniman</dc:creator>
  <cp:lastModifiedBy>Puniman</cp:lastModifiedBy>
  <cp:revision>25</cp:revision>
  <dcterms:created xsi:type="dcterms:W3CDTF">2017-03-12T03:39:25Z</dcterms:created>
  <dcterms:modified xsi:type="dcterms:W3CDTF">2017-03-14T03:40:57Z</dcterms:modified>
</cp:coreProperties>
</file>