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9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57A78-4367-477E-8E32-9016B36A97E8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318C-15A9-4EA6-A643-1A08D6E0E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57A78-4367-477E-8E32-9016B36A97E8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318C-15A9-4EA6-A643-1A08D6E0E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57A78-4367-477E-8E32-9016B36A97E8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318C-15A9-4EA6-A643-1A08D6E0E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57A78-4367-477E-8E32-9016B36A97E8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318C-15A9-4EA6-A643-1A08D6E0E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57A78-4367-477E-8E32-9016B36A97E8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318C-15A9-4EA6-A643-1A08D6E0E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57A78-4367-477E-8E32-9016B36A97E8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318C-15A9-4EA6-A643-1A08D6E0E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57A78-4367-477E-8E32-9016B36A97E8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318C-15A9-4EA6-A643-1A08D6E0E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57A78-4367-477E-8E32-9016B36A97E8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318C-15A9-4EA6-A643-1A08D6E0E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57A78-4367-477E-8E32-9016B36A97E8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318C-15A9-4EA6-A643-1A08D6E0E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57A78-4367-477E-8E32-9016B36A97E8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318C-15A9-4EA6-A643-1A08D6E0E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57A78-4367-477E-8E32-9016B36A97E8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318C-15A9-4EA6-A643-1A08D6E0E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57A78-4367-477E-8E32-9016B36A97E8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5318C-15A9-4EA6-A643-1A08D6E0E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Monetary Policy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Monetary Policy &amp; The Problem of Inflationary &amp; Recessionary Gaps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Previously we </a:t>
            </a:r>
            <a:r>
              <a:rPr lang="en-US" dirty="0"/>
              <a:t>explained how expansionary and </a:t>
            </a:r>
            <a:r>
              <a:rPr lang="en-US" dirty="0" err="1"/>
              <a:t>contractionary</a:t>
            </a:r>
            <a:r>
              <a:rPr lang="en-US" dirty="0"/>
              <a:t> fiscal policies </a:t>
            </a:r>
            <a:r>
              <a:rPr lang="en-US" dirty="0" smtClean="0"/>
              <a:t>might be </a:t>
            </a:r>
            <a:r>
              <a:rPr lang="en-US" dirty="0"/>
              <a:t>used to move the economy out of recessionary and inflationary gaps, respectively, </a:t>
            </a:r>
            <a:r>
              <a:rPr lang="en-US" dirty="0" smtClean="0"/>
              <a:t>and questioned </a:t>
            </a:r>
            <a:r>
              <a:rPr lang="en-US" dirty="0"/>
              <a:t>the effectiveness of fiscal policy. In this section, we discuss how monetary </a:t>
            </a:r>
            <a:r>
              <a:rPr lang="en-US" dirty="0" smtClean="0"/>
              <a:t>policy might </a:t>
            </a:r>
            <a:r>
              <a:rPr lang="en-US" dirty="0"/>
              <a:t>be used to eliminate both recessionary and inflationary gaps.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Expansionary </a:t>
            </a:r>
            <a:r>
              <a:rPr lang="en-US" b="1" dirty="0" smtClean="0"/>
              <a:t>Monetary Policy:  </a:t>
            </a:r>
            <a:r>
              <a:rPr lang="en-US" dirty="0" smtClean="0"/>
              <a:t>The </a:t>
            </a:r>
            <a:r>
              <a:rPr lang="en-US" dirty="0" smtClean="0"/>
              <a:t>policy by which the Fed </a:t>
            </a:r>
            <a:r>
              <a:rPr lang="en-US" dirty="0" smtClean="0"/>
              <a:t>increases the </a:t>
            </a:r>
            <a:r>
              <a:rPr lang="en-US" dirty="0" smtClean="0"/>
              <a:t>money supply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b="1" dirty="0" err="1" smtClean="0"/>
              <a:t>Contractionary</a:t>
            </a:r>
            <a:r>
              <a:rPr lang="en-US" b="1" dirty="0" smtClean="0"/>
              <a:t> </a:t>
            </a:r>
            <a:r>
              <a:rPr lang="en-US" b="1" dirty="0" smtClean="0"/>
              <a:t>Monetary Policy: </a:t>
            </a:r>
            <a:r>
              <a:rPr lang="en-US" dirty="0" smtClean="0"/>
              <a:t>The </a:t>
            </a:r>
            <a:r>
              <a:rPr lang="en-US" dirty="0" smtClean="0"/>
              <a:t>policy by which the Fed </a:t>
            </a:r>
            <a:r>
              <a:rPr lang="en-US" dirty="0" smtClean="0"/>
              <a:t>decreases the </a:t>
            </a:r>
            <a:r>
              <a:rPr lang="en-US" dirty="0" smtClean="0"/>
              <a:t>money supply.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/>
              <a:t>Most Keynesians believe that the natural forces of the market economy work </a:t>
            </a:r>
            <a:r>
              <a:rPr lang="en-US" dirty="0" smtClean="0"/>
              <a:t>much faster </a:t>
            </a:r>
            <a:r>
              <a:rPr lang="en-US" dirty="0"/>
              <a:t>and more assuredly in eliminating an inflationary gap than in eliminating a </a:t>
            </a:r>
            <a:r>
              <a:rPr lang="en-US" dirty="0" smtClean="0"/>
              <a:t>recessionary gap. </a:t>
            </a:r>
            <a:r>
              <a:rPr lang="en-US" dirty="0"/>
              <a:t>The reason is that wages and </a:t>
            </a:r>
            <a:r>
              <a:rPr lang="en-US" dirty="0" smtClean="0"/>
              <a:t>prices rise </a:t>
            </a:r>
            <a:r>
              <a:rPr lang="en-US" dirty="0"/>
              <a:t>more quickly than they fall. (Of course, many Keynesians believe wages are inflexible </a:t>
            </a:r>
            <a:r>
              <a:rPr lang="en-US" dirty="0" smtClean="0"/>
              <a:t>in a </a:t>
            </a:r>
            <a:r>
              <a:rPr lang="en-US" dirty="0"/>
              <a:t>downward direction</a:t>
            </a:r>
            <a:r>
              <a:rPr lang="en-US" dirty="0" smtClean="0"/>
              <a:t>.)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28600"/>
            <a:ext cx="4724400" cy="1143000"/>
          </a:xfrm>
        </p:spPr>
        <p:txBody>
          <a:bodyPr/>
          <a:lstStyle/>
          <a:p>
            <a:r>
              <a:rPr lang="en-US" dirty="0" smtClean="0"/>
              <a:t>Continued: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buNone/>
            </a:pPr>
            <a:r>
              <a:rPr lang="en-US" dirty="0" smtClean="0"/>
              <a:t>    Consequently, Keynesians are more likely to advocate expansionary monetary policy to eliminate a stubborn recessionary gap than they are to recommend </a:t>
            </a:r>
            <a:r>
              <a:rPr lang="en-US" dirty="0" err="1" smtClean="0"/>
              <a:t>contractionary</a:t>
            </a:r>
            <a:r>
              <a:rPr lang="en-US" dirty="0" smtClean="0"/>
              <a:t> monetary policy to eliminate a not-so-stubborn inflationary gap.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/>
              <a:t>When it comes to monetary policy, </a:t>
            </a:r>
            <a:r>
              <a:rPr lang="en-US" dirty="0" smtClean="0"/>
              <a:t>most economists </a:t>
            </a:r>
            <a:r>
              <a:rPr lang="en-US" dirty="0"/>
              <a:t>agree that the goals of monetary policy are to </a:t>
            </a:r>
            <a:r>
              <a:rPr lang="en-US" dirty="0" smtClean="0"/>
              <a:t>stabilize the </a:t>
            </a:r>
            <a:r>
              <a:rPr lang="en-US" dirty="0"/>
              <a:t>price level, to achieve low unemployment, and to </a:t>
            </a:r>
            <a:r>
              <a:rPr lang="en-US" dirty="0" smtClean="0"/>
              <a:t>promote economic </a:t>
            </a:r>
            <a:r>
              <a:rPr lang="en-US" dirty="0"/>
              <a:t>growth, among other things. What they </a:t>
            </a:r>
            <a:r>
              <a:rPr lang="en-US" dirty="0" smtClean="0"/>
              <a:t>sometimes disagree </a:t>
            </a:r>
            <a:r>
              <a:rPr lang="en-US" dirty="0"/>
              <a:t>about is the degree to which, and under what </a:t>
            </a:r>
            <a:r>
              <a:rPr lang="en-US" dirty="0" smtClean="0"/>
              <a:t>conditions, monetary </a:t>
            </a:r>
            <a:r>
              <a:rPr lang="en-US" dirty="0"/>
              <a:t>policy achieves these goals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Transmission 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b="1" dirty="0"/>
              <a:t>Transmission </a:t>
            </a:r>
            <a:r>
              <a:rPr lang="en-US" b="1" dirty="0" smtClean="0"/>
              <a:t>Mechanism: </a:t>
            </a:r>
            <a:r>
              <a:rPr lang="en-US" dirty="0" smtClean="0"/>
              <a:t>The </a:t>
            </a:r>
            <a:r>
              <a:rPr lang="en-US" dirty="0"/>
              <a:t>routes, or channels, traveled by </a:t>
            </a:r>
            <a:r>
              <a:rPr lang="en-US" dirty="0" smtClean="0"/>
              <a:t>the ripple </a:t>
            </a:r>
            <a:r>
              <a:rPr lang="en-US" dirty="0"/>
              <a:t>effects that the money </a:t>
            </a:r>
            <a:r>
              <a:rPr lang="en-US" dirty="0" smtClean="0"/>
              <a:t>market creates </a:t>
            </a:r>
            <a:r>
              <a:rPr lang="en-US" dirty="0"/>
              <a:t>and that affect the goods </a:t>
            </a:r>
            <a:r>
              <a:rPr lang="en-US" dirty="0" smtClean="0"/>
              <a:t>and services </a:t>
            </a:r>
            <a:r>
              <a:rPr lang="en-US" dirty="0"/>
              <a:t>market (represented by </a:t>
            </a:r>
            <a:r>
              <a:rPr lang="en-US" dirty="0" smtClean="0"/>
              <a:t>the aggregate </a:t>
            </a:r>
            <a:r>
              <a:rPr lang="en-US" dirty="0"/>
              <a:t>demand and </a:t>
            </a:r>
            <a:r>
              <a:rPr lang="en-US" dirty="0" smtClean="0"/>
              <a:t>aggregate supply </a:t>
            </a:r>
            <a:r>
              <a:rPr lang="en-US" dirty="0"/>
              <a:t>curves in the </a:t>
            </a:r>
            <a:r>
              <a:rPr lang="en-US" i="1" dirty="0"/>
              <a:t>AD–AS framework</a:t>
            </a:r>
            <a:r>
              <a:rPr lang="en-US" i="1" dirty="0" smtClean="0"/>
              <a:t>).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There are two transmission mechanism perspective: the Keynesian and the monetarist.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The Money Market in the Keynesian Transmission 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Like any other market the money market has two sides: the demand side &amp; the supply side.</a:t>
            </a:r>
          </a:p>
          <a:p>
            <a:pPr>
              <a:buFont typeface="Wingdings" pitchFamily="2" charset="2"/>
              <a:buChar char="v"/>
            </a:pPr>
            <a:r>
              <a:rPr lang="en-US" b="1" dirty="0"/>
              <a:t>Demand for Money </a:t>
            </a:r>
            <a:r>
              <a:rPr lang="en-US" b="1" dirty="0" smtClean="0"/>
              <a:t>(</a:t>
            </a:r>
            <a:r>
              <a:rPr lang="en-US" b="1" dirty="0"/>
              <a:t>b</a:t>
            </a:r>
            <a:r>
              <a:rPr lang="en-US" b="1" dirty="0" smtClean="0"/>
              <a:t>alances): </a:t>
            </a:r>
            <a:r>
              <a:rPr lang="en-US" dirty="0" smtClean="0"/>
              <a:t>The </a:t>
            </a:r>
            <a:r>
              <a:rPr lang="en-US" dirty="0"/>
              <a:t>inverse relationship between </a:t>
            </a:r>
            <a:r>
              <a:rPr lang="en-US" dirty="0" smtClean="0"/>
              <a:t>the quantity </a:t>
            </a:r>
            <a:r>
              <a:rPr lang="en-US" dirty="0"/>
              <a:t>demanded of money </a:t>
            </a:r>
            <a:r>
              <a:rPr lang="en-US" dirty="0" smtClean="0"/>
              <a:t>balances and </a:t>
            </a:r>
            <a:r>
              <a:rPr lang="en-US" dirty="0"/>
              <a:t>the price of holding </a:t>
            </a:r>
            <a:r>
              <a:rPr lang="en-US" dirty="0" smtClean="0"/>
              <a:t>money balances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The Keynesian Transmission Mechanism: Indirect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r>
              <a:rPr lang="en-US" dirty="0"/>
              <a:t>The Keynesian route between the </a:t>
            </a:r>
            <a:r>
              <a:rPr lang="en-US" dirty="0" smtClean="0"/>
              <a:t>money market </a:t>
            </a:r>
            <a:r>
              <a:rPr lang="en-US" dirty="0"/>
              <a:t>and the goods and services </a:t>
            </a:r>
            <a:r>
              <a:rPr lang="en-US" dirty="0" smtClean="0"/>
              <a:t>market is </a:t>
            </a:r>
            <a:r>
              <a:rPr lang="en-US" dirty="0"/>
              <a:t>an </a:t>
            </a:r>
            <a:r>
              <a:rPr lang="en-US" dirty="0" smtClean="0"/>
              <a:t>indirect </a:t>
            </a:r>
            <a:r>
              <a:rPr lang="en-US" dirty="0"/>
              <a:t>one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In summary, when the money supply increases, the Keynesian transmission </a:t>
            </a:r>
            <a:r>
              <a:rPr lang="en-US" dirty="0" smtClean="0"/>
              <a:t>mechanism works </a:t>
            </a:r>
            <a:r>
              <a:rPr lang="en-US" dirty="0"/>
              <a:t>as follows: An increase in the money supply lowers the interest rate, which </a:t>
            </a:r>
            <a:r>
              <a:rPr lang="en-US" dirty="0" smtClean="0"/>
              <a:t>causes investment </a:t>
            </a:r>
            <a:r>
              <a:rPr lang="en-US" dirty="0"/>
              <a:t>to rise and the </a:t>
            </a:r>
            <a:r>
              <a:rPr lang="en-US" i="1" dirty="0"/>
              <a:t>AD curve to shift rightward. As a result, Real GDP </a:t>
            </a:r>
            <a:r>
              <a:rPr lang="en-US" i="1" dirty="0" smtClean="0"/>
              <a:t>increases. </a:t>
            </a:r>
            <a:r>
              <a:rPr lang="en-US" dirty="0" smtClean="0"/>
              <a:t>The </a:t>
            </a:r>
            <a:r>
              <a:rPr lang="en-US" dirty="0"/>
              <a:t>process works in reverse for a decrease in the money supply.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The Keynesian Mechanism May </a:t>
            </a:r>
            <a:r>
              <a:rPr lang="en-US" dirty="0"/>
              <a:t>G</a:t>
            </a:r>
            <a:r>
              <a:rPr lang="en-US" dirty="0" smtClean="0"/>
              <a:t>et Blocked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The Keynesian transmission mechanism is indirect. Changes in the money market do </a:t>
            </a:r>
            <a:r>
              <a:rPr lang="en-US" dirty="0" smtClean="0"/>
              <a:t>not directly </a:t>
            </a:r>
            <a:r>
              <a:rPr lang="en-US" dirty="0"/>
              <a:t>affect the goods and services market (and thus Real GDP) because the </a:t>
            </a:r>
            <a:r>
              <a:rPr lang="en-US" dirty="0" smtClean="0"/>
              <a:t>investment goods </a:t>
            </a:r>
            <a:r>
              <a:rPr lang="en-US" dirty="0"/>
              <a:t>market stands between the two markets. Possibly (although not likely), the </a:t>
            </a:r>
            <a:r>
              <a:rPr lang="en-US" dirty="0" smtClean="0"/>
              <a:t>link between </a:t>
            </a:r>
            <a:r>
              <a:rPr lang="en-US" dirty="0"/>
              <a:t>the money market and the goods and services market could be broken in </a:t>
            </a:r>
            <a:r>
              <a:rPr lang="en-US" dirty="0" smtClean="0"/>
              <a:t>the investment </a:t>
            </a:r>
            <a:r>
              <a:rPr lang="en-US" dirty="0"/>
              <a:t>goods market.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The link could get broken in the following two scenarios: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Interest Insensitive Investment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Liquidity Trap: </a:t>
            </a:r>
            <a:r>
              <a:rPr lang="en-US" dirty="0"/>
              <a:t>Keynesians have sometimes argued that the demand curve </a:t>
            </a:r>
            <a:r>
              <a:rPr lang="en-US" dirty="0" smtClean="0"/>
              <a:t>for money </a:t>
            </a:r>
            <a:r>
              <a:rPr lang="en-US" dirty="0"/>
              <a:t>could become horizontal at some low interest rate. </a:t>
            </a:r>
            <a:r>
              <a:rPr lang="en-US" dirty="0" smtClean="0"/>
              <a:t>This </a:t>
            </a:r>
            <a:r>
              <a:rPr lang="en-US" dirty="0"/>
              <a:t>horizontal section is referred to as </a:t>
            </a:r>
            <a:r>
              <a:rPr lang="en-US" dirty="0" smtClean="0"/>
              <a:t>the</a:t>
            </a:r>
            <a:r>
              <a:rPr lang="en-US" i="1" dirty="0" smtClean="0"/>
              <a:t> “</a:t>
            </a:r>
            <a:r>
              <a:rPr lang="en-US" b="1" i="1" dirty="0" smtClean="0"/>
              <a:t>liquidity trap”.</a:t>
            </a:r>
            <a:endParaRPr lang="en-US" i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Because the Keynesian transmission mechanism is indirect, both </a:t>
            </a:r>
            <a:r>
              <a:rPr lang="en-US" dirty="0" smtClean="0"/>
              <a:t>interest-insensitive investment </a:t>
            </a:r>
            <a:r>
              <a:rPr lang="en-US" dirty="0"/>
              <a:t>demand and the liquidity trap may occur. Therefore, Keynesians conclude </a:t>
            </a:r>
            <a:r>
              <a:rPr lang="en-US" dirty="0" smtClean="0"/>
              <a:t>that at </a:t>
            </a:r>
            <a:r>
              <a:rPr lang="en-US" dirty="0"/>
              <a:t>times monetary policy will be unable to increase Real GDP and decrease unemployment.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The Monetary Transmission Mechanism: Direct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Monetarist theory proposes a direct link between the money market and the goods </a:t>
            </a:r>
            <a:r>
              <a:rPr lang="en-US" dirty="0" smtClean="0"/>
              <a:t>and services market.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The Keynesian transmission mechanism from the money market to the goods </a:t>
            </a:r>
            <a:r>
              <a:rPr lang="en-US" dirty="0" smtClean="0"/>
              <a:t>and services </a:t>
            </a:r>
            <a:r>
              <a:rPr lang="en-US" dirty="0"/>
              <a:t>market is indirect; the </a:t>
            </a:r>
            <a:r>
              <a:rPr lang="en-US" dirty="0" smtClean="0"/>
              <a:t>monetarist transmission </a:t>
            </a:r>
            <a:r>
              <a:rPr lang="en-US" dirty="0"/>
              <a:t>mechanism is direct.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646</Words>
  <Application>Microsoft Office PowerPoint</Application>
  <PresentationFormat>On-screen Show (4:3)</PresentationFormat>
  <Paragraphs>27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Monetary Policy</vt:lpstr>
      <vt:lpstr>Slide 2</vt:lpstr>
      <vt:lpstr>Transmission Mechanism</vt:lpstr>
      <vt:lpstr>The Money Market in the Keynesian Transmission Mechanism</vt:lpstr>
      <vt:lpstr>The Keynesian Transmission Mechanism: Indirect</vt:lpstr>
      <vt:lpstr>The Keynesian Mechanism May Get Blocked</vt:lpstr>
      <vt:lpstr>Slide 7</vt:lpstr>
      <vt:lpstr>Slide 8</vt:lpstr>
      <vt:lpstr>The Monetary Transmission Mechanism: Direct</vt:lpstr>
      <vt:lpstr>Monetary Policy &amp; The Problem of Inflationary &amp; Recessionary Gaps</vt:lpstr>
      <vt:lpstr>Slide 11</vt:lpstr>
      <vt:lpstr>Slide 12</vt:lpstr>
      <vt:lpstr>Continued: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Monetary Policy</dc:title>
  <dc:creator>Samina</dc:creator>
  <cp:lastModifiedBy>Samina</cp:lastModifiedBy>
  <cp:revision>19</cp:revision>
  <dcterms:created xsi:type="dcterms:W3CDTF">2017-03-27T12:59:34Z</dcterms:created>
  <dcterms:modified xsi:type="dcterms:W3CDTF">2017-03-27T13:48:04Z</dcterms:modified>
</cp:coreProperties>
</file>