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479"/>
  </p:normalViewPr>
  <p:slideViewPr>
    <p:cSldViewPr snapToGrid="0" snapToObjects="1">
      <p:cViewPr varScale="1">
        <p:scale>
          <a:sx n="78" d="100"/>
          <a:sy n="78" d="100"/>
        </p:scale>
        <p:origin x="8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BFDF-6C01-664E-9835-A07D59E958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EED99B-EAC1-2544-AD8B-C3C6C5FA5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001AA0-DEE1-9644-95C8-D63565879332}"/>
              </a:ext>
            </a:extLst>
          </p:cNvPr>
          <p:cNvSpPr>
            <a:spLocks noGrp="1"/>
          </p:cNvSpPr>
          <p:nvPr>
            <p:ph type="dt" sz="half" idx="10"/>
          </p:nvPr>
        </p:nvSpPr>
        <p:spPr/>
        <p:txBody>
          <a:bodyPr/>
          <a:lstStyle/>
          <a:p>
            <a:fld id="{5866460A-9E17-0349-A531-72480AA7C673}" type="datetimeFigureOut">
              <a:rPr lang="en-US" smtClean="0"/>
              <a:t>7/5/20</a:t>
            </a:fld>
            <a:endParaRPr lang="en-US"/>
          </a:p>
        </p:txBody>
      </p:sp>
      <p:sp>
        <p:nvSpPr>
          <p:cNvPr id="5" name="Footer Placeholder 4">
            <a:extLst>
              <a:ext uri="{FF2B5EF4-FFF2-40B4-BE49-F238E27FC236}">
                <a16:creationId xmlns:a16="http://schemas.microsoft.com/office/drawing/2014/main" id="{EF2BFE8E-0AD8-2944-8821-03F363C9C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212EC-7AD9-114C-AC0D-7FF5195737C8}"/>
              </a:ext>
            </a:extLst>
          </p:cNvPr>
          <p:cNvSpPr>
            <a:spLocks noGrp="1"/>
          </p:cNvSpPr>
          <p:nvPr>
            <p:ph type="sldNum" sz="quarter" idx="12"/>
          </p:nvPr>
        </p:nvSpPr>
        <p:spPr/>
        <p:txBody>
          <a:bodyPr/>
          <a:lstStyle/>
          <a:p>
            <a:fld id="{B4BB06CD-6653-894E-AE04-991E63D8A3D5}" type="slidenum">
              <a:rPr lang="en-US" smtClean="0"/>
              <a:t>‹#›</a:t>
            </a:fld>
            <a:endParaRPr lang="en-US"/>
          </a:p>
        </p:txBody>
      </p:sp>
    </p:spTree>
    <p:extLst>
      <p:ext uri="{BB962C8B-B14F-4D97-AF65-F5344CB8AC3E}">
        <p14:creationId xmlns:p14="http://schemas.microsoft.com/office/powerpoint/2010/main" val="201311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3AA4-42B4-C343-9D7B-B081F98698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BCAC83-2B3A-2944-8F47-77605E1ED3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DAC90-E913-334E-90C2-E783AFF0A83B}"/>
              </a:ext>
            </a:extLst>
          </p:cNvPr>
          <p:cNvSpPr>
            <a:spLocks noGrp="1"/>
          </p:cNvSpPr>
          <p:nvPr>
            <p:ph type="dt" sz="half" idx="10"/>
          </p:nvPr>
        </p:nvSpPr>
        <p:spPr/>
        <p:txBody>
          <a:bodyPr/>
          <a:lstStyle/>
          <a:p>
            <a:fld id="{5866460A-9E17-0349-A531-72480AA7C673}" type="datetimeFigureOut">
              <a:rPr lang="en-US" smtClean="0"/>
              <a:t>7/5/20</a:t>
            </a:fld>
            <a:endParaRPr lang="en-US"/>
          </a:p>
        </p:txBody>
      </p:sp>
      <p:sp>
        <p:nvSpPr>
          <p:cNvPr id="5" name="Footer Placeholder 4">
            <a:extLst>
              <a:ext uri="{FF2B5EF4-FFF2-40B4-BE49-F238E27FC236}">
                <a16:creationId xmlns:a16="http://schemas.microsoft.com/office/drawing/2014/main" id="{28D624F1-264E-6843-AA4D-F341710F9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68B56-3B4C-2646-A136-25FC42003506}"/>
              </a:ext>
            </a:extLst>
          </p:cNvPr>
          <p:cNvSpPr>
            <a:spLocks noGrp="1"/>
          </p:cNvSpPr>
          <p:nvPr>
            <p:ph type="sldNum" sz="quarter" idx="12"/>
          </p:nvPr>
        </p:nvSpPr>
        <p:spPr/>
        <p:txBody>
          <a:bodyPr/>
          <a:lstStyle/>
          <a:p>
            <a:fld id="{B4BB06CD-6653-894E-AE04-991E63D8A3D5}" type="slidenum">
              <a:rPr lang="en-US" smtClean="0"/>
              <a:t>‹#›</a:t>
            </a:fld>
            <a:endParaRPr lang="en-US"/>
          </a:p>
        </p:txBody>
      </p:sp>
    </p:spTree>
    <p:extLst>
      <p:ext uri="{BB962C8B-B14F-4D97-AF65-F5344CB8AC3E}">
        <p14:creationId xmlns:p14="http://schemas.microsoft.com/office/powerpoint/2010/main" val="1822319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EC0ECD-835E-7F48-99C7-8E00A9B305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F5E2FA-4EB2-6344-8012-6A134EA7B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81125-9DD5-A24E-9C3B-441A3035E37F}"/>
              </a:ext>
            </a:extLst>
          </p:cNvPr>
          <p:cNvSpPr>
            <a:spLocks noGrp="1"/>
          </p:cNvSpPr>
          <p:nvPr>
            <p:ph type="dt" sz="half" idx="10"/>
          </p:nvPr>
        </p:nvSpPr>
        <p:spPr/>
        <p:txBody>
          <a:bodyPr/>
          <a:lstStyle/>
          <a:p>
            <a:fld id="{5866460A-9E17-0349-A531-72480AA7C673}" type="datetimeFigureOut">
              <a:rPr lang="en-US" smtClean="0"/>
              <a:t>7/5/20</a:t>
            </a:fld>
            <a:endParaRPr lang="en-US"/>
          </a:p>
        </p:txBody>
      </p:sp>
      <p:sp>
        <p:nvSpPr>
          <p:cNvPr id="5" name="Footer Placeholder 4">
            <a:extLst>
              <a:ext uri="{FF2B5EF4-FFF2-40B4-BE49-F238E27FC236}">
                <a16:creationId xmlns:a16="http://schemas.microsoft.com/office/drawing/2014/main" id="{187290DC-206E-1548-AD2C-66751B360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193CD-72F7-AF45-A6CE-EF730D28DD21}"/>
              </a:ext>
            </a:extLst>
          </p:cNvPr>
          <p:cNvSpPr>
            <a:spLocks noGrp="1"/>
          </p:cNvSpPr>
          <p:nvPr>
            <p:ph type="sldNum" sz="quarter" idx="12"/>
          </p:nvPr>
        </p:nvSpPr>
        <p:spPr/>
        <p:txBody>
          <a:bodyPr/>
          <a:lstStyle/>
          <a:p>
            <a:fld id="{B4BB06CD-6653-894E-AE04-991E63D8A3D5}" type="slidenum">
              <a:rPr lang="en-US" smtClean="0"/>
              <a:t>‹#›</a:t>
            </a:fld>
            <a:endParaRPr lang="en-US"/>
          </a:p>
        </p:txBody>
      </p:sp>
    </p:spTree>
    <p:extLst>
      <p:ext uri="{BB962C8B-B14F-4D97-AF65-F5344CB8AC3E}">
        <p14:creationId xmlns:p14="http://schemas.microsoft.com/office/powerpoint/2010/main" val="394129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473F-BA1E-804D-A535-60D172D28C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BDDFB-FC87-2847-8809-026A3F959F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432C6-8A32-6A43-BA9C-CB16FA9EA096}"/>
              </a:ext>
            </a:extLst>
          </p:cNvPr>
          <p:cNvSpPr>
            <a:spLocks noGrp="1"/>
          </p:cNvSpPr>
          <p:nvPr>
            <p:ph type="dt" sz="half" idx="10"/>
          </p:nvPr>
        </p:nvSpPr>
        <p:spPr/>
        <p:txBody>
          <a:bodyPr/>
          <a:lstStyle/>
          <a:p>
            <a:fld id="{5866460A-9E17-0349-A531-72480AA7C673}" type="datetimeFigureOut">
              <a:rPr lang="en-US" smtClean="0"/>
              <a:t>7/5/20</a:t>
            </a:fld>
            <a:endParaRPr lang="en-US"/>
          </a:p>
        </p:txBody>
      </p:sp>
      <p:sp>
        <p:nvSpPr>
          <p:cNvPr id="5" name="Footer Placeholder 4">
            <a:extLst>
              <a:ext uri="{FF2B5EF4-FFF2-40B4-BE49-F238E27FC236}">
                <a16:creationId xmlns:a16="http://schemas.microsoft.com/office/drawing/2014/main" id="{CC787AF9-74FE-724C-AEBC-DF878AB5B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FC337-8F1F-0E40-9861-30919C7EC425}"/>
              </a:ext>
            </a:extLst>
          </p:cNvPr>
          <p:cNvSpPr>
            <a:spLocks noGrp="1"/>
          </p:cNvSpPr>
          <p:nvPr>
            <p:ph type="sldNum" sz="quarter" idx="12"/>
          </p:nvPr>
        </p:nvSpPr>
        <p:spPr/>
        <p:txBody>
          <a:bodyPr/>
          <a:lstStyle/>
          <a:p>
            <a:fld id="{B4BB06CD-6653-894E-AE04-991E63D8A3D5}" type="slidenum">
              <a:rPr lang="en-US" smtClean="0"/>
              <a:t>‹#›</a:t>
            </a:fld>
            <a:endParaRPr lang="en-US"/>
          </a:p>
        </p:txBody>
      </p:sp>
    </p:spTree>
    <p:extLst>
      <p:ext uri="{BB962C8B-B14F-4D97-AF65-F5344CB8AC3E}">
        <p14:creationId xmlns:p14="http://schemas.microsoft.com/office/powerpoint/2010/main" val="255037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AED0-F1BD-8549-AC92-DA62397F39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8FF251-F5CD-B042-979B-3665CE5CDB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8678A-D967-4C40-A601-4F5029D618E3}"/>
              </a:ext>
            </a:extLst>
          </p:cNvPr>
          <p:cNvSpPr>
            <a:spLocks noGrp="1"/>
          </p:cNvSpPr>
          <p:nvPr>
            <p:ph type="dt" sz="half" idx="10"/>
          </p:nvPr>
        </p:nvSpPr>
        <p:spPr/>
        <p:txBody>
          <a:bodyPr/>
          <a:lstStyle/>
          <a:p>
            <a:fld id="{5866460A-9E17-0349-A531-72480AA7C673}" type="datetimeFigureOut">
              <a:rPr lang="en-US" smtClean="0"/>
              <a:t>7/5/20</a:t>
            </a:fld>
            <a:endParaRPr lang="en-US"/>
          </a:p>
        </p:txBody>
      </p:sp>
      <p:sp>
        <p:nvSpPr>
          <p:cNvPr id="5" name="Footer Placeholder 4">
            <a:extLst>
              <a:ext uri="{FF2B5EF4-FFF2-40B4-BE49-F238E27FC236}">
                <a16:creationId xmlns:a16="http://schemas.microsoft.com/office/drawing/2014/main" id="{4B63FE01-DBB2-4E45-8FDB-D4AEDE04C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13F5E-090F-A046-98FD-AAB6177D6AA7}"/>
              </a:ext>
            </a:extLst>
          </p:cNvPr>
          <p:cNvSpPr>
            <a:spLocks noGrp="1"/>
          </p:cNvSpPr>
          <p:nvPr>
            <p:ph type="sldNum" sz="quarter" idx="12"/>
          </p:nvPr>
        </p:nvSpPr>
        <p:spPr/>
        <p:txBody>
          <a:bodyPr/>
          <a:lstStyle/>
          <a:p>
            <a:fld id="{B4BB06CD-6653-894E-AE04-991E63D8A3D5}" type="slidenum">
              <a:rPr lang="en-US" smtClean="0"/>
              <a:t>‹#›</a:t>
            </a:fld>
            <a:endParaRPr lang="en-US"/>
          </a:p>
        </p:txBody>
      </p:sp>
    </p:spTree>
    <p:extLst>
      <p:ext uri="{BB962C8B-B14F-4D97-AF65-F5344CB8AC3E}">
        <p14:creationId xmlns:p14="http://schemas.microsoft.com/office/powerpoint/2010/main" val="3714071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1549-9609-2F48-BDC8-36D6B6D3F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1630B9-6E10-0246-B29F-ECD86A9CDD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733F2-5FD6-5846-B835-C3F24E3C8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039E0B-DDD3-B844-986F-53CB3E8C5227}"/>
              </a:ext>
            </a:extLst>
          </p:cNvPr>
          <p:cNvSpPr>
            <a:spLocks noGrp="1"/>
          </p:cNvSpPr>
          <p:nvPr>
            <p:ph type="dt" sz="half" idx="10"/>
          </p:nvPr>
        </p:nvSpPr>
        <p:spPr/>
        <p:txBody>
          <a:bodyPr/>
          <a:lstStyle/>
          <a:p>
            <a:fld id="{5866460A-9E17-0349-A531-72480AA7C673}" type="datetimeFigureOut">
              <a:rPr lang="en-US" smtClean="0"/>
              <a:t>7/5/20</a:t>
            </a:fld>
            <a:endParaRPr lang="en-US"/>
          </a:p>
        </p:txBody>
      </p:sp>
      <p:sp>
        <p:nvSpPr>
          <p:cNvPr id="6" name="Footer Placeholder 5">
            <a:extLst>
              <a:ext uri="{FF2B5EF4-FFF2-40B4-BE49-F238E27FC236}">
                <a16:creationId xmlns:a16="http://schemas.microsoft.com/office/drawing/2014/main" id="{25041D11-8256-6948-A314-08CDE824E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49376-D265-8A4A-90EA-21E438D45915}"/>
              </a:ext>
            </a:extLst>
          </p:cNvPr>
          <p:cNvSpPr>
            <a:spLocks noGrp="1"/>
          </p:cNvSpPr>
          <p:nvPr>
            <p:ph type="sldNum" sz="quarter" idx="12"/>
          </p:nvPr>
        </p:nvSpPr>
        <p:spPr/>
        <p:txBody>
          <a:bodyPr/>
          <a:lstStyle/>
          <a:p>
            <a:fld id="{B4BB06CD-6653-894E-AE04-991E63D8A3D5}" type="slidenum">
              <a:rPr lang="en-US" smtClean="0"/>
              <a:t>‹#›</a:t>
            </a:fld>
            <a:endParaRPr lang="en-US"/>
          </a:p>
        </p:txBody>
      </p:sp>
    </p:spTree>
    <p:extLst>
      <p:ext uri="{BB962C8B-B14F-4D97-AF65-F5344CB8AC3E}">
        <p14:creationId xmlns:p14="http://schemas.microsoft.com/office/powerpoint/2010/main" val="76748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E6A1-803C-AC41-8DB9-6446FE1905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8AD28C-4B6A-2844-B4B0-191A3E52F5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D0A804-6B9F-154F-A5BB-369EEF66D9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6DA909-1716-534A-91F2-B84334FE0F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65FB3-20EB-794F-9899-F3CEB890E5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6F4A5-C05C-BC4E-A012-22E3FA63D97A}"/>
              </a:ext>
            </a:extLst>
          </p:cNvPr>
          <p:cNvSpPr>
            <a:spLocks noGrp="1"/>
          </p:cNvSpPr>
          <p:nvPr>
            <p:ph type="dt" sz="half" idx="10"/>
          </p:nvPr>
        </p:nvSpPr>
        <p:spPr/>
        <p:txBody>
          <a:bodyPr/>
          <a:lstStyle/>
          <a:p>
            <a:fld id="{5866460A-9E17-0349-A531-72480AA7C673}" type="datetimeFigureOut">
              <a:rPr lang="en-US" smtClean="0"/>
              <a:t>7/5/20</a:t>
            </a:fld>
            <a:endParaRPr lang="en-US"/>
          </a:p>
        </p:txBody>
      </p:sp>
      <p:sp>
        <p:nvSpPr>
          <p:cNvPr id="8" name="Footer Placeholder 7">
            <a:extLst>
              <a:ext uri="{FF2B5EF4-FFF2-40B4-BE49-F238E27FC236}">
                <a16:creationId xmlns:a16="http://schemas.microsoft.com/office/drawing/2014/main" id="{AAA982E0-B10F-164D-A2E2-C6B01DD7D8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C792E-AA51-E240-8042-77535E82626B}"/>
              </a:ext>
            </a:extLst>
          </p:cNvPr>
          <p:cNvSpPr>
            <a:spLocks noGrp="1"/>
          </p:cNvSpPr>
          <p:nvPr>
            <p:ph type="sldNum" sz="quarter" idx="12"/>
          </p:nvPr>
        </p:nvSpPr>
        <p:spPr/>
        <p:txBody>
          <a:bodyPr/>
          <a:lstStyle/>
          <a:p>
            <a:fld id="{B4BB06CD-6653-894E-AE04-991E63D8A3D5}" type="slidenum">
              <a:rPr lang="en-US" smtClean="0"/>
              <a:t>‹#›</a:t>
            </a:fld>
            <a:endParaRPr lang="en-US"/>
          </a:p>
        </p:txBody>
      </p:sp>
    </p:spTree>
    <p:extLst>
      <p:ext uri="{BB962C8B-B14F-4D97-AF65-F5344CB8AC3E}">
        <p14:creationId xmlns:p14="http://schemas.microsoft.com/office/powerpoint/2010/main" val="254335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9ED2-5006-B342-8D3D-CF5C4562D6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7709A9-E05E-1746-993A-1CCEB5B6FEC2}"/>
              </a:ext>
            </a:extLst>
          </p:cNvPr>
          <p:cNvSpPr>
            <a:spLocks noGrp="1"/>
          </p:cNvSpPr>
          <p:nvPr>
            <p:ph type="dt" sz="half" idx="10"/>
          </p:nvPr>
        </p:nvSpPr>
        <p:spPr/>
        <p:txBody>
          <a:bodyPr/>
          <a:lstStyle/>
          <a:p>
            <a:fld id="{5866460A-9E17-0349-A531-72480AA7C673}" type="datetimeFigureOut">
              <a:rPr lang="en-US" smtClean="0"/>
              <a:t>7/5/20</a:t>
            </a:fld>
            <a:endParaRPr lang="en-US"/>
          </a:p>
        </p:txBody>
      </p:sp>
      <p:sp>
        <p:nvSpPr>
          <p:cNvPr id="4" name="Footer Placeholder 3">
            <a:extLst>
              <a:ext uri="{FF2B5EF4-FFF2-40B4-BE49-F238E27FC236}">
                <a16:creationId xmlns:a16="http://schemas.microsoft.com/office/drawing/2014/main" id="{9362C627-6F4C-6544-8B35-D55AD2AC29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910398-CC40-4A4F-8F28-54D04B24C88C}"/>
              </a:ext>
            </a:extLst>
          </p:cNvPr>
          <p:cNvSpPr>
            <a:spLocks noGrp="1"/>
          </p:cNvSpPr>
          <p:nvPr>
            <p:ph type="sldNum" sz="quarter" idx="12"/>
          </p:nvPr>
        </p:nvSpPr>
        <p:spPr/>
        <p:txBody>
          <a:bodyPr/>
          <a:lstStyle/>
          <a:p>
            <a:fld id="{B4BB06CD-6653-894E-AE04-991E63D8A3D5}" type="slidenum">
              <a:rPr lang="en-US" smtClean="0"/>
              <a:t>‹#›</a:t>
            </a:fld>
            <a:endParaRPr lang="en-US"/>
          </a:p>
        </p:txBody>
      </p:sp>
    </p:spTree>
    <p:extLst>
      <p:ext uri="{BB962C8B-B14F-4D97-AF65-F5344CB8AC3E}">
        <p14:creationId xmlns:p14="http://schemas.microsoft.com/office/powerpoint/2010/main" val="123915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3327E0-3966-AB44-B695-E841F0E88BA3}"/>
              </a:ext>
            </a:extLst>
          </p:cNvPr>
          <p:cNvSpPr>
            <a:spLocks noGrp="1"/>
          </p:cNvSpPr>
          <p:nvPr>
            <p:ph type="dt" sz="half" idx="10"/>
          </p:nvPr>
        </p:nvSpPr>
        <p:spPr/>
        <p:txBody>
          <a:bodyPr/>
          <a:lstStyle/>
          <a:p>
            <a:fld id="{5866460A-9E17-0349-A531-72480AA7C673}" type="datetimeFigureOut">
              <a:rPr lang="en-US" smtClean="0"/>
              <a:t>7/5/20</a:t>
            </a:fld>
            <a:endParaRPr lang="en-US"/>
          </a:p>
        </p:txBody>
      </p:sp>
      <p:sp>
        <p:nvSpPr>
          <p:cNvPr id="3" name="Footer Placeholder 2">
            <a:extLst>
              <a:ext uri="{FF2B5EF4-FFF2-40B4-BE49-F238E27FC236}">
                <a16:creationId xmlns:a16="http://schemas.microsoft.com/office/drawing/2014/main" id="{6748A9A7-62B2-9542-8CDA-AE868A00D8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127ED8-18E7-5C4C-805D-1823C1E60C3F}"/>
              </a:ext>
            </a:extLst>
          </p:cNvPr>
          <p:cNvSpPr>
            <a:spLocks noGrp="1"/>
          </p:cNvSpPr>
          <p:nvPr>
            <p:ph type="sldNum" sz="quarter" idx="12"/>
          </p:nvPr>
        </p:nvSpPr>
        <p:spPr/>
        <p:txBody>
          <a:bodyPr/>
          <a:lstStyle/>
          <a:p>
            <a:fld id="{B4BB06CD-6653-894E-AE04-991E63D8A3D5}" type="slidenum">
              <a:rPr lang="en-US" smtClean="0"/>
              <a:t>‹#›</a:t>
            </a:fld>
            <a:endParaRPr lang="en-US"/>
          </a:p>
        </p:txBody>
      </p:sp>
    </p:spTree>
    <p:extLst>
      <p:ext uri="{BB962C8B-B14F-4D97-AF65-F5344CB8AC3E}">
        <p14:creationId xmlns:p14="http://schemas.microsoft.com/office/powerpoint/2010/main" val="275684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2069F-E033-E54B-B749-8D47839A8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FB5E83-E5AD-9D47-8E47-D0202F2ECA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4B842B-675C-834B-8EF9-0A63BA91B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B1877F-8D22-C34A-B5A7-B8EEB14F4181}"/>
              </a:ext>
            </a:extLst>
          </p:cNvPr>
          <p:cNvSpPr>
            <a:spLocks noGrp="1"/>
          </p:cNvSpPr>
          <p:nvPr>
            <p:ph type="dt" sz="half" idx="10"/>
          </p:nvPr>
        </p:nvSpPr>
        <p:spPr/>
        <p:txBody>
          <a:bodyPr/>
          <a:lstStyle/>
          <a:p>
            <a:fld id="{5866460A-9E17-0349-A531-72480AA7C673}" type="datetimeFigureOut">
              <a:rPr lang="en-US" smtClean="0"/>
              <a:t>7/5/20</a:t>
            </a:fld>
            <a:endParaRPr lang="en-US"/>
          </a:p>
        </p:txBody>
      </p:sp>
      <p:sp>
        <p:nvSpPr>
          <p:cNvPr id="6" name="Footer Placeholder 5">
            <a:extLst>
              <a:ext uri="{FF2B5EF4-FFF2-40B4-BE49-F238E27FC236}">
                <a16:creationId xmlns:a16="http://schemas.microsoft.com/office/drawing/2014/main" id="{5F976241-2039-AE4D-94C6-57C334259D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E4A75-B5FB-C34D-A57F-FACA5ED78258}"/>
              </a:ext>
            </a:extLst>
          </p:cNvPr>
          <p:cNvSpPr>
            <a:spLocks noGrp="1"/>
          </p:cNvSpPr>
          <p:nvPr>
            <p:ph type="sldNum" sz="quarter" idx="12"/>
          </p:nvPr>
        </p:nvSpPr>
        <p:spPr/>
        <p:txBody>
          <a:bodyPr/>
          <a:lstStyle/>
          <a:p>
            <a:fld id="{B4BB06CD-6653-894E-AE04-991E63D8A3D5}" type="slidenum">
              <a:rPr lang="en-US" smtClean="0"/>
              <a:t>‹#›</a:t>
            </a:fld>
            <a:endParaRPr lang="en-US"/>
          </a:p>
        </p:txBody>
      </p:sp>
    </p:spTree>
    <p:extLst>
      <p:ext uri="{BB962C8B-B14F-4D97-AF65-F5344CB8AC3E}">
        <p14:creationId xmlns:p14="http://schemas.microsoft.com/office/powerpoint/2010/main" val="374864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435E-B866-6841-8E3F-2F1A24028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B17276-760C-A444-A077-B0402FEA2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F67317-F0C5-0142-8E05-FF43B7B21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BA4FF-0E57-0949-9781-4A71725E1F4C}"/>
              </a:ext>
            </a:extLst>
          </p:cNvPr>
          <p:cNvSpPr>
            <a:spLocks noGrp="1"/>
          </p:cNvSpPr>
          <p:nvPr>
            <p:ph type="dt" sz="half" idx="10"/>
          </p:nvPr>
        </p:nvSpPr>
        <p:spPr/>
        <p:txBody>
          <a:bodyPr/>
          <a:lstStyle/>
          <a:p>
            <a:fld id="{5866460A-9E17-0349-A531-72480AA7C673}" type="datetimeFigureOut">
              <a:rPr lang="en-US" smtClean="0"/>
              <a:t>7/5/20</a:t>
            </a:fld>
            <a:endParaRPr lang="en-US"/>
          </a:p>
        </p:txBody>
      </p:sp>
      <p:sp>
        <p:nvSpPr>
          <p:cNvPr id="6" name="Footer Placeholder 5">
            <a:extLst>
              <a:ext uri="{FF2B5EF4-FFF2-40B4-BE49-F238E27FC236}">
                <a16:creationId xmlns:a16="http://schemas.microsoft.com/office/drawing/2014/main" id="{12D57FD0-8ABF-E043-93AC-D807A0634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4D448-3ABD-C648-93C4-459A2CD851A2}"/>
              </a:ext>
            </a:extLst>
          </p:cNvPr>
          <p:cNvSpPr>
            <a:spLocks noGrp="1"/>
          </p:cNvSpPr>
          <p:nvPr>
            <p:ph type="sldNum" sz="quarter" idx="12"/>
          </p:nvPr>
        </p:nvSpPr>
        <p:spPr/>
        <p:txBody>
          <a:bodyPr/>
          <a:lstStyle/>
          <a:p>
            <a:fld id="{B4BB06CD-6653-894E-AE04-991E63D8A3D5}" type="slidenum">
              <a:rPr lang="en-US" smtClean="0"/>
              <a:t>‹#›</a:t>
            </a:fld>
            <a:endParaRPr lang="en-US"/>
          </a:p>
        </p:txBody>
      </p:sp>
    </p:spTree>
    <p:extLst>
      <p:ext uri="{BB962C8B-B14F-4D97-AF65-F5344CB8AC3E}">
        <p14:creationId xmlns:p14="http://schemas.microsoft.com/office/powerpoint/2010/main" val="326572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46AB97-6CAC-7F4D-B687-578028760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8237D4-38F0-8644-9A77-A5686A5767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72FD3-8540-CC48-AA54-8726D0545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460A-9E17-0349-A531-72480AA7C673}" type="datetimeFigureOut">
              <a:rPr lang="en-US" smtClean="0"/>
              <a:t>7/5/20</a:t>
            </a:fld>
            <a:endParaRPr lang="en-US"/>
          </a:p>
        </p:txBody>
      </p:sp>
      <p:sp>
        <p:nvSpPr>
          <p:cNvPr id="5" name="Footer Placeholder 4">
            <a:extLst>
              <a:ext uri="{FF2B5EF4-FFF2-40B4-BE49-F238E27FC236}">
                <a16:creationId xmlns:a16="http://schemas.microsoft.com/office/drawing/2014/main" id="{2DC4E69A-CA2B-1541-9700-F54E0CAA4C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31A75C-1B03-5641-B158-CFF51F5B8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B06CD-6653-894E-AE04-991E63D8A3D5}" type="slidenum">
              <a:rPr lang="en-US" smtClean="0"/>
              <a:t>‹#›</a:t>
            </a:fld>
            <a:endParaRPr lang="en-US"/>
          </a:p>
        </p:txBody>
      </p:sp>
    </p:spTree>
    <p:extLst>
      <p:ext uri="{BB962C8B-B14F-4D97-AF65-F5344CB8AC3E}">
        <p14:creationId xmlns:p14="http://schemas.microsoft.com/office/powerpoint/2010/main" val="479241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philosophybasics.com/branch_consequentialism.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philosophybasics.com/philosophers_epictetu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9E81-5B61-FC44-858D-86FBC34F6751}"/>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Ethics</a:t>
            </a:r>
          </a:p>
        </p:txBody>
      </p:sp>
      <p:sp>
        <p:nvSpPr>
          <p:cNvPr id="3" name="Subtitle 2">
            <a:extLst>
              <a:ext uri="{FF2B5EF4-FFF2-40B4-BE49-F238E27FC236}">
                <a16:creationId xmlns:a16="http://schemas.microsoft.com/office/drawing/2014/main" id="{D2113B19-4080-2D47-8CF4-A909F1E252B5}"/>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Definition and its branches </a:t>
            </a:r>
          </a:p>
        </p:txBody>
      </p:sp>
    </p:spTree>
    <p:extLst>
      <p:ext uri="{BB962C8B-B14F-4D97-AF65-F5344CB8AC3E}">
        <p14:creationId xmlns:p14="http://schemas.microsoft.com/office/powerpoint/2010/main" val="2242104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0F49-D909-DE41-93BC-4E752A907B14}"/>
              </a:ext>
            </a:extLst>
          </p:cNvPr>
          <p:cNvSpPr>
            <a:spLocks noGrp="1"/>
          </p:cNvSpPr>
          <p:nvPr>
            <p:ph type="title"/>
          </p:nvPr>
        </p:nvSpPr>
        <p:spPr/>
        <p:txBody>
          <a:bodyPr/>
          <a:lstStyle/>
          <a:p>
            <a:pPr algn="ctr"/>
            <a:r>
              <a:rPr lang="en-CA" b="1" dirty="0"/>
              <a:t>Normative Ethics</a:t>
            </a:r>
            <a:endParaRPr lang="en-US" dirty="0"/>
          </a:p>
        </p:txBody>
      </p:sp>
      <p:sp>
        <p:nvSpPr>
          <p:cNvPr id="3" name="Content Placeholder 2">
            <a:extLst>
              <a:ext uri="{FF2B5EF4-FFF2-40B4-BE49-F238E27FC236}">
                <a16:creationId xmlns:a16="http://schemas.microsoft.com/office/drawing/2014/main" id="{1425D0BF-1D5F-6049-A192-7EF328550635}"/>
              </a:ext>
            </a:extLst>
          </p:cNvPr>
          <p:cNvSpPr>
            <a:spLocks noGrp="1"/>
          </p:cNvSpPr>
          <p:nvPr>
            <p:ph idx="1"/>
          </p:nvPr>
        </p:nvSpPr>
        <p:spPr/>
        <p:txBody>
          <a:bodyPr/>
          <a:lstStyle/>
          <a:p>
            <a:r>
              <a:rPr lang="en-CA" b="1" dirty="0"/>
              <a:t>Normative Ethics</a:t>
            </a:r>
            <a:r>
              <a:rPr lang="en-CA" dirty="0"/>
              <a:t> (or </a:t>
            </a:r>
            <a:r>
              <a:rPr lang="en-CA" b="1" dirty="0"/>
              <a:t>Prescriptive Ethics</a:t>
            </a:r>
            <a:r>
              <a:rPr lang="en-CA" dirty="0"/>
              <a:t>) is the branch of ethics concerned with establishing how things </a:t>
            </a:r>
            <a:r>
              <a:rPr lang="en-CA" b="1" dirty="0"/>
              <a:t>should or ought to be</a:t>
            </a:r>
            <a:r>
              <a:rPr lang="en-CA" dirty="0"/>
              <a:t>, how to </a:t>
            </a:r>
            <a:r>
              <a:rPr lang="en-CA" b="1" dirty="0"/>
              <a:t>value</a:t>
            </a:r>
            <a:r>
              <a:rPr lang="en-CA" dirty="0"/>
              <a:t> them, which things are </a:t>
            </a:r>
            <a:r>
              <a:rPr lang="en-CA" b="1" dirty="0"/>
              <a:t>good</a:t>
            </a:r>
            <a:r>
              <a:rPr lang="en-CA" dirty="0"/>
              <a:t> or </a:t>
            </a:r>
            <a:r>
              <a:rPr lang="en-CA" b="1" dirty="0"/>
              <a:t>bad</a:t>
            </a:r>
            <a:r>
              <a:rPr lang="en-CA" dirty="0"/>
              <a:t>, and which actions are </a:t>
            </a:r>
            <a:r>
              <a:rPr lang="en-CA" b="1" dirty="0"/>
              <a:t>right</a:t>
            </a:r>
            <a:r>
              <a:rPr lang="en-CA" dirty="0"/>
              <a:t> or </a:t>
            </a:r>
            <a:r>
              <a:rPr lang="en-CA" b="1" dirty="0"/>
              <a:t>wrong</a:t>
            </a:r>
            <a:r>
              <a:rPr lang="en-CA" dirty="0"/>
              <a:t>. It attempts to develop a set of </a:t>
            </a:r>
            <a:r>
              <a:rPr lang="en-CA" b="1" dirty="0"/>
              <a:t>rules</a:t>
            </a:r>
            <a:r>
              <a:rPr lang="en-CA" dirty="0"/>
              <a:t> governing human conduct, or a set of </a:t>
            </a:r>
            <a:r>
              <a:rPr lang="en-CA" b="1" dirty="0"/>
              <a:t>norms </a:t>
            </a:r>
            <a:r>
              <a:rPr lang="en-CA" dirty="0"/>
              <a:t>for action.</a:t>
            </a:r>
          </a:p>
          <a:p>
            <a:r>
              <a:rPr lang="en-CA" dirty="0"/>
              <a:t>Normative ethical theories are usually split into three main categories: </a:t>
            </a:r>
            <a:r>
              <a:rPr lang="en-CA" b="1" dirty="0"/>
              <a:t>Consequentialism</a:t>
            </a:r>
            <a:r>
              <a:rPr lang="en-CA" dirty="0"/>
              <a:t>, </a:t>
            </a:r>
            <a:r>
              <a:rPr lang="en-CA" b="1" dirty="0"/>
              <a:t>Deontology</a:t>
            </a:r>
            <a:r>
              <a:rPr lang="en-CA" dirty="0"/>
              <a:t> and </a:t>
            </a:r>
            <a:r>
              <a:rPr lang="en-CA" b="1" dirty="0"/>
              <a:t>Virtue Ethics</a:t>
            </a:r>
            <a:r>
              <a:rPr lang="en-CA" dirty="0"/>
              <a:t>:</a:t>
            </a:r>
          </a:p>
          <a:p>
            <a:endParaRPr lang="en-US" dirty="0"/>
          </a:p>
        </p:txBody>
      </p:sp>
    </p:spTree>
    <p:extLst>
      <p:ext uri="{BB962C8B-B14F-4D97-AF65-F5344CB8AC3E}">
        <p14:creationId xmlns:p14="http://schemas.microsoft.com/office/powerpoint/2010/main" val="112439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301C-C990-694F-8088-7DD34C84AF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4B1EED-D8AB-4F44-8B85-0A62D47C8259}"/>
              </a:ext>
            </a:extLst>
          </p:cNvPr>
          <p:cNvSpPr>
            <a:spLocks noGrp="1"/>
          </p:cNvSpPr>
          <p:nvPr>
            <p:ph idx="1"/>
          </p:nvPr>
        </p:nvSpPr>
        <p:spPr/>
        <p:txBody>
          <a:bodyPr>
            <a:normAutofit/>
          </a:bodyPr>
          <a:lstStyle/>
          <a:p>
            <a:pPr algn="just">
              <a:lnSpc>
                <a:spcPct val="150000"/>
              </a:lnSpc>
            </a:pPr>
            <a:r>
              <a:rPr lang="en-CA" sz="2400" dirty="0">
                <a:latin typeface="Times New Roman" panose="02020603050405020304" pitchFamily="18" charset="0"/>
                <a:cs typeface="Times New Roman" panose="02020603050405020304" pitchFamily="18" charset="0"/>
                <a:hlinkClick r:id="rId2"/>
              </a:rPr>
              <a:t>Consequentialism</a:t>
            </a:r>
            <a:r>
              <a:rPr lang="en-CA" sz="2400" dirty="0">
                <a:latin typeface="Times New Roman" panose="02020603050405020304" pitchFamily="18" charset="0"/>
                <a:cs typeface="Times New Roman" panose="02020603050405020304" pitchFamily="18" charset="0"/>
              </a:rPr>
              <a:t> (or </a:t>
            </a:r>
            <a:r>
              <a:rPr lang="en-CA" sz="2400" b="1" dirty="0">
                <a:latin typeface="Times New Roman" panose="02020603050405020304" pitchFamily="18" charset="0"/>
                <a:cs typeface="Times New Roman" panose="02020603050405020304" pitchFamily="18" charset="0"/>
              </a:rPr>
              <a:t>Teleological Ethics</a:t>
            </a:r>
            <a:r>
              <a:rPr lang="en-CA" sz="2400" dirty="0">
                <a:latin typeface="Times New Roman" panose="02020603050405020304" pitchFamily="18" charset="0"/>
                <a:cs typeface="Times New Roman" panose="02020603050405020304" pitchFamily="18" charset="0"/>
              </a:rPr>
              <a:t>) argues that the morality of an action is </a:t>
            </a:r>
            <a:r>
              <a:rPr lang="en-CA" sz="2400" b="1" dirty="0">
                <a:latin typeface="Times New Roman" panose="02020603050405020304" pitchFamily="18" charset="0"/>
                <a:cs typeface="Times New Roman" panose="02020603050405020304" pitchFamily="18" charset="0"/>
              </a:rPr>
              <a:t>contingent</a:t>
            </a:r>
            <a:r>
              <a:rPr lang="en-CA" sz="2400" dirty="0">
                <a:latin typeface="Times New Roman" panose="02020603050405020304" pitchFamily="18" charset="0"/>
                <a:cs typeface="Times New Roman" panose="02020603050405020304" pitchFamily="18" charset="0"/>
              </a:rPr>
              <a:t> on the action's </a:t>
            </a:r>
            <a:r>
              <a:rPr lang="en-CA" sz="2400" b="1" dirty="0">
                <a:latin typeface="Times New Roman" panose="02020603050405020304" pitchFamily="18" charset="0"/>
                <a:cs typeface="Times New Roman" panose="02020603050405020304" pitchFamily="18" charset="0"/>
              </a:rPr>
              <a:t>outcome</a:t>
            </a:r>
            <a:r>
              <a:rPr lang="en-CA" sz="2400" dirty="0">
                <a:latin typeface="Times New Roman" panose="02020603050405020304" pitchFamily="18" charset="0"/>
                <a:cs typeface="Times New Roman" panose="02020603050405020304" pitchFamily="18" charset="0"/>
              </a:rPr>
              <a:t> or result. Thus, a </a:t>
            </a:r>
            <a:r>
              <a:rPr lang="en-CA" sz="2400" b="1" dirty="0">
                <a:latin typeface="Times New Roman" panose="02020603050405020304" pitchFamily="18" charset="0"/>
                <a:cs typeface="Times New Roman" panose="02020603050405020304" pitchFamily="18" charset="0"/>
              </a:rPr>
              <a:t>morally right</a:t>
            </a:r>
            <a:r>
              <a:rPr lang="en-CA" sz="2400" dirty="0">
                <a:latin typeface="Times New Roman" panose="02020603050405020304" pitchFamily="18" charset="0"/>
                <a:cs typeface="Times New Roman" panose="02020603050405020304" pitchFamily="18" charset="0"/>
              </a:rPr>
              <a:t> action is one that produces a good outcome or </a:t>
            </a:r>
            <a:r>
              <a:rPr lang="en-CA" sz="2400" b="1" dirty="0">
                <a:latin typeface="Times New Roman" panose="02020603050405020304" pitchFamily="18" charset="0"/>
                <a:cs typeface="Times New Roman" panose="02020603050405020304" pitchFamily="18" charset="0"/>
              </a:rPr>
              <a:t>consequence</a:t>
            </a:r>
            <a:r>
              <a:rPr lang="en-CA" sz="2400" dirty="0">
                <a:latin typeface="Times New Roman" panose="02020603050405020304" pitchFamily="18" charset="0"/>
                <a:cs typeface="Times New Roman" panose="02020603050405020304" pitchFamily="18" charset="0"/>
              </a:rPr>
              <a:t>. Consequentialist theories must consider </a:t>
            </a:r>
            <a:r>
              <a:rPr lang="en-CA" sz="2400" b="1" dirty="0">
                <a:latin typeface="Times New Roman" panose="02020603050405020304" pitchFamily="18" charset="0"/>
                <a:cs typeface="Times New Roman" panose="02020603050405020304" pitchFamily="18" charset="0"/>
              </a:rPr>
              <a:t>questions </a:t>
            </a:r>
            <a:r>
              <a:rPr lang="en-CA" sz="2400" dirty="0">
                <a:latin typeface="Times New Roman" panose="02020603050405020304" pitchFamily="18" charset="0"/>
                <a:cs typeface="Times New Roman" panose="02020603050405020304" pitchFamily="18" charset="0"/>
              </a:rPr>
              <a:t>like "What sort of consequences count as good consequences?", "Who is the primary beneficiary of moral action?", "How are the consequences judged and who judges them?"</a:t>
            </a:r>
            <a:br>
              <a:rPr lang="en-CA" sz="2400" dirty="0">
                <a:latin typeface="Times New Roman" panose="02020603050405020304" pitchFamily="18" charset="0"/>
                <a:cs typeface="Times New Roman" panose="02020603050405020304" pitchFamily="18" charset="0"/>
              </a:rPr>
            </a:br>
            <a:r>
              <a:rPr lang="en-CA" sz="2400" dirty="0">
                <a:latin typeface="Times New Roman" panose="02020603050405020304" pitchFamily="18" charset="0"/>
                <a:cs typeface="Times New Roman" panose="02020603050405020304" pitchFamily="18" charset="0"/>
              </a:rPr>
              <a:t>Some consequentialist theories include: Utilitarianism, Hedonism Egoism etc.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01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D4B2-492E-144F-8592-42B5ABF3C00A}"/>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Meta-Ethics</a:t>
            </a:r>
          </a:p>
        </p:txBody>
      </p:sp>
      <p:sp>
        <p:nvSpPr>
          <p:cNvPr id="3" name="Content Placeholder 2">
            <a:extLst>
              <a:ext uri="{FF2B5EF4-FFF2-40B4-BE49-F238E27FC236}">
                <a16:creationId xmlns:a16="http://schemas.microsoft.com/office/drawing/2014/main" id="{41777D4E-7B41-044D-A851-FABEC2DE6280}"/>
              </a:ext>
            </a:extLst>
          </p:cNvPr>
          <p:cNvSpPr>
            <a:spLocks noGrp="1"/>
          </p:cNvSpPr>
          <p:nvPr>
            <p:ph idx="1"/>
          </p:nvPr>
        </p:nvSpPr>
        <p:spPr/>
        <p:txBody>
          <a:bodyPr>
            <a:normAutofit fontScale="85000" lnSpcReduction="10000"/>
          </a:bodyPr>
          <a:lstStyle/>
          <a:p>
            <a:pPr>
              <a:lnSpc>
                <a:spcPct val="150000"/>
              </a:lnSpc>
            </a:pPr>
            <a:r>
              <a:rPr lang="en-CA" b="1" dirty="0">
                <a:latin typeface="Times New Roman" panose="02020603050405020304" pitchFamily="18" charset="0"/>
                <a:cs typeface="Times New Roman" panose="02020603050405020304" pitchFamily="18" charset="0"/>
              </a:rPr>
              <a:t>Meta-Ethics</a:t>
            </a:r>
            <a:r>
              <a:rPr lang="en-CA" dirty="0">
                <a:latin typeface="Times New Roman" panose="02020603050405020304" pitchFamily="18" charset="0"/>
                <a:cs typeface="Times New Roman" panose="02020603050405020304" pitchFamily="18" charset="0"/>
              </a:rPr>
              <a:t> is concerned primarily with the </a:t>
            </a:r>
            <a:r>
              <a:rPr lang="en-CA" b="1" dirty="0">
                <a:latin typeface="Times New Roman" panose="02020603050405020304" pitchFamily="18" charset="0"/>
                <a:cs typeface="Times New Roman" panose="02020603050405020304" pitchFamily="18" charset="0"/>
              </a:rPr>
              <a:t>meaning</a:t>
            </a:r>
            <a:r>
              <a:rPr lang="en-CA" dirty="0">
                <a:latin typeface="Times New Roman" panose="02020603050405020304" pitchFamily="18" charset="0"/>
                <a:cs typeface="Times New Roman" panose="02020603050405020304" pitchFamily="18" charset="0"/>
              </a:rPr>
              <a:t> of ethical judgments, and seeks to understand the nature of ethical </a:t>
            </a:r>
            <a:r>
              <a:rPr lang="en-CA" b="1" dirty="0">
                <a:latin typeface="Times New Roman" panose="02020603050405020304" pitchFamily="18" charset="0"/>
                <a:cs typeface="Times New Roman" panose="02020603050405020304" pitchFamily="18" charset="0"/>
              </a:rPr>
              <a:t>properties</a:t>
            </a:r>
            <a:r>
              <a:rPr lang="en-CA" dirty="0">
                <a:latin typeface="Times New Roman" panose="02020603050405020304" pitchFamily="18" charset="0"/>
                <a:cs typeface="Times New Roman" panose="02020603050405020304" pitchFamily="18" charset="0"/>
              </a:rPr>
              <a:t>, </a:t>
            </a:r>
            <a:r>
              <a:rPr lang="en-CA" b="1" dirty="0">
                <a:latin typeface="Times New Roman" panose="02020603050405020304" pitchFamily="18" charset="0"/>
                <a:cs typeface="Times New Roman" panose="02020603050405020304" pitchFamily="18" charset="0"/>
              </a:rPr>
              <a:t>statements</a:t>
            </a:r>
            <a:r>
              <a:rPr lang="en-CA" dirty="0">
                <a:latin typeface="Times New Roman" panose="02020603050405020304" pitchFamily="18" charset="0"/>
                <a:cs typeface="Times New Roman" panose="02020603050405020304" pitchFamily="18" charset="0"/>
              </a:rPr>
              <a:t>, </a:t>
            </a:r>
            <a:r>
              <a:rPr lang="en-CA" b="1" dirty="0">
                <a:latin typeface="Times New Roman" panose="02020603050405020304" pitchFamily="18" charset="0"/>
                <a:cs typeface="Times New Roman" panose="02020603050405020304" pitchFamily="18" charset="0"/>
              </a:rPr>
              <a:t>attitudes</a:t>
            </a:r>
            <a:r>
              <a:rPr lang="en-CA" dirty="0">
                <a:latin typeface="Times New Roman" panose="02020603050405020304" pitchFamily="18" charset="0"/>
                <a:cs typeface="Times New Roman" panose="02020603050405020304" pitchFamily="18" charset="0"/>
              </a:rPr>
              <a:t>, and </a:t>
            </a:r>
            <a:r>
              <a:rPr lang="en-CA" b="1" dirty="0">
                <a:latin typeface="Times New Roman" panose="02020603050405020304" pitchFamily="18" charset="0"/>
                <a:cs typeface="Times New Roman" panose="02020603050405020304" pitchFamily="18" charset="0"/>
              </a:rPr>
              <a:t>judgments</a:t>
            </a:r>
            <a:r>
              <a:rPr lang="en-CA" dirty="0">
                <a:latin typeface="Times New Roman" panose="02020603050405020304" pitchFamily="18" charset="0"/>
                <a:cs typeface="Times New Roman" panose="02020603050405020304" pitchFamily="18" charset="0"/>
              </a:rPr>
              <a:t> and how they may be supported or defended. A meta-ethical theory, unlike a </a:t>
            </a:r>
            <a:r>
              <a:rPr lang="en-CA" b="1" dirty="0">
                <a:latin typeface="Times New Roman" panose="02020603050405020304" pitchFamily="18" charset="0"/>
                <a:cs typeface="Times New Roman" panose="02020603050405020304" pitchFamily="18" charset="0"/>
              </a:rPr>
              <a:t>normative</a:t>
            </a:r>
            <a:r>
              <a:rPr lang="en-CA" dirty="0">
                <a:latin typeface="Times New Roman" panose="02020603050405020304" pitchFamily="18" charset="0"/>
                <a:cs typeface="Times New Roman" panose="02020603050405020304" pitchFamily="18" charset="0"/>
              </a:rPr>
              <a:t> ethical theory (see below), does not attempt to evaluate specific choices as being better, worse, good, bad or evil; rather it tries to </a:t>
            </a:r>
            <a:r>
              <a:rPr lang="en-CA" b="1" dirty="0">
                <a:latin typeface="Times New Roman" panose="02020603050405020304" pitchFamily="18" charset="0"/>
                <a:cs typeface="Times New Roman" panose="02020603050405020304" pitchFamily="18" charset="0"/>
              </a:rPr>
              <a:t>define</a:t>
            </a:r>
            <a:r>
              <a:rPr lang="en-CA" dirty="0">
                <a:latin typeface="Times New Roman" panose="02020603050405020304" pitchFamily="18" charset="0"/>
                <a:cs typeface="Times New Roman" panose="02020603050405020304" pitchFamily="18" charset="0"/>
              </a:rPr>
              <a:t> the essential meaning and nature of the problem being discussed. It concerns itself with second order questions, specifically the </a:t>
            </a:r>
            <a:r>
              <a:rPr lang="en-CA" b="1" dirty="0">
                <a:latin typeface="Times New Roman" panose="02020603050405020304" pitchFamily="18" charset="0"/>
                <a:cs typeface="Times New Roman" panose="02020603050405020304" pitchFamily="18" charset="0"/>
              </a:rPr>
              <a:t>semantics</a:t>
            </a:r>
            <a:r>
              <a:rPr lang="en-CA" dirty="0">
                <a:latin typeface="Times New Roman" panose="02020603050405020304" pitchFamily="18" charset="0"/>
                <a:cs typeface="Times New Roman" panose="02020603050405020304" pitchFamily="18" charset="0"/>
              </a:rPr>
              <a:t>, </a:t>
            </a:r>
            <a:r>
              <a:rPr lang="en-CA" b="1" dirty="0">
                <a:latin typeface="Times New Roman" panose="02020603050405020304" pitchFamily="18" charset="0"/>
                <a:cs typeface="Times New Roman" panose="02020603050405020304" pitchFamily="18" charset="0"/>
              </a:rPr>
              <a:t>epistemology</a:t>
            </a:r>
            <a:r>
              <a:rPr lang="en-CA" dirty="0">
                <a:latin typeface="Times New Roman" panose="02020603050405020304" pitchFamily="18" charset="0"/>
                <a:cs typeface="Times New Roman" panose="02020603050405020304" pitchFamily="18" charset="0"/>
              </a:rPr>
              <a:t> and </a:t>
            </a:r>
            <a:r>
              <a:rPr lang="en-CA" b="1" dirty="0">
                <a:latin typeface="Times New Roman" panose="02020603050405020304" pitchFamily="18" charset="0"/>
                <a:cs typeface="Times New Roman" panose="02020603050405020304" pitchFamily="18" charset="0"/>
              </a:rPr>
              <a:t>ontology</a:t>
            </a:r>
            <a:r>
              <a:rPr lang="en-CA" dirty="0">
                <a:latin typeface="Times New Roman" panose="02020603050405020304" pitchFamily="18" charset="0"/>
                <a:cs typeface="Times New Roman" panose="02020603050405020304" pitchFamily="18" charset="0"/>
              </a:rPr>
              <a:t> of ethics.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288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979B-E9F8-8C47-A060-E0C9E70C1B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3F41AC-8921-B84A-BB01-28BACF2A5362}"/>
              </a:ext>
            </a:extLst>
          </p:cNvPr>
          <p:cNvSpPr>
            <a:spLocks noGrp="1"/>
          </p:cNvSpPr>
          <p:nvPr>
            <p:ph idx="1"/>
          </p:nvPr>
        </p:nvSpPr>
        <p:spPr/>
        <p:txBody>
          <a:bodyPr>
            <a:normAutofit fontScale="92500" lnSpcReduction="20000"/>
          </a:bodyPr>
          <a:lstStyle/>
          <a:p>
            <a:pPr algn="just">
              <a:lnSpc>
                <a:spcPct val="150000"/>
              </a:lnSpc>
            </a:pPr>
            <a:r>
              <a:rPr lang="en-CA" dirty="0">
                <a:latin typeface="Times New Roman" panose="02020603050405020304" pitchFamily="18" charset="0"/>
                <a:cs typeface="Times New Roman" panose="02020603050405020304" pitchFamily="18" charset="0"/>
              </a:rPr>
              <a:t>The major meta-ethical views are commonly divided into two camps: </a:t>
            </a:r>
            <a:r>
              <a:rPr lang="en-CA" b="1" dirty="0">
                <a:latin typeface="Times New Roman" panose="02020603050405020304" pitchFamily="18" charset="0"/>
                <a:cs typeface="Times New Roman" panose="02020603050405020304" pitchFamily="18" charset="0"/>
              </a:rPr>
              <a:t>Moral Realism</a:t>
            </a:r>
            <a:r>
              <a:rPr lang="en-CA" dirty="0">
                <a:latin typeface="Times New Roman" panose="02020603050405020304" pitchFamily="18" charset="0"/>
                <a:cs typeface="Times New Roman" panose="02020603050405020304" pitchFamily="18" charset="0"/>
              </a:rPr>
              <a:t> and </a:t>
            </a:r>
            <a:r>
              <a:rPr lang="en-CA" b="1" dirty="0">
                <a:latin typeface="Times New Roman" panose="02020603050405020304" pitchFamily="18" charset="0"/>
                <a:cs typeface="Times New Roman" panose="02020603050405020304" pitchFamily="18" charset="0"/>
              </a:rPr>
              <a:t>Moral Anti-Realism</a:t>
            </a:r>
            <a:r>
              <a:rPr lang="en-CA" dirty="0">
                <a:latin typeface="Times New Roman" panose="02020603050405020304" pitchFamily="18" charset="0"/>
                <a:cs typeface="Times New Roman" panose="02020603050405020304" pitchFamily="18" charset="0"/>
              </a:rPr>
              <a:t>:</a:t>
            </a:r>
          </a:p>
          <a:p>
            <a:pPr marL="0" indent="0" algn="just">
              <a:lnSpc>
                <a:spcPct val="150000"/>
              </a:lnSpc>
              <a:buNone/>
            </a:pPr>
            <a:r>
              <a:rPr lang="en-CA" dirty="0">
                <a:latin typeface="Times New Roman" panose="02020603050405020304" pitchFamily="18" charset="0"/>
                <a:cs typeface="Times New Roman" panose="02020603050405020304" pitchFamily="18" charset="0"/>
              </a:rPr>
              <a:t>Moral Realism: </a:t>
            </a:r>
            <a:r>
              <a:rPr lang="en-CA" b="1" dirty="0">
                <a:latin typeface="Times New Roman" panose="02020603050405020304" pitchFamily="18" charset="0"/>
                <a:cs typeface="Times New Roman" panose="02020603050405020304" pitchFamily="18" charset="0"/>
              </a:rPr>
              <a:t>Moral Realism</a:t>
            </a:r>
            <a:r>
              <a:rPr lang="en-CA" dirty="0">
                <a:latin typeface="Times New Roman" panose="02020603050405020304" pitchFamily="18" charset="0"/>
                <a:cs typeface="Times New Roman" panose="02020603050405020304" pitchFamily="18" charset="0"/>
              </a:rPr>
              <a:t> (or </a:t>
            </a:r>
            <a:r>
              <a:rPr lang="en-CA" b="1" dirty="0">
                <a:latin typeface="Times New Roman" panose="02020603050405020304" pitchFamily="18" charset="0"/>
                <a:cs typeface="Times New Roman" panose="02020603050405020304" pitchFamily="18" charset="0"/>
              </a:rPr>
              <a:t>Moral Objectivism</a:t>
            </a:r>
            <a:r>
              <a:rPr lang="en-CA" dirty="0">
                <a:latin typeface="Times New Roman" panose="02020603050405020304" pitchFamily="18" charset="0"/>
                <a:cs typeface="Times New Roman" panose="02020603050405020304" pitchFamily="18" charset="0"/>
              </a:rPr>
              <a:t>) holds that there are </a:t>
            </a:r>
            <a:r>
              <a:rPr lang="en-CA" b="1" dirty="0">
                <a:latin typeface="Times New Roman" panose="02020603050405020304" pitchFamily="18" charset="0"/>
                <a:cs typeface="Times New Roman" panose="02020603050405020304" pitchFamily="18" charset="0"/>
              </a:rPr>
              <a:t>objective moral values</a:t>
            </a:r>
            <a:r>
              <a:rPr lang="en-CA" dirty="0">
                <a:latin typeface="Times New Roman" panose="02020603050405020304" pitchFamily="18" charset="0"/>
                <a:cs typeface="Times New Roman" panose="02020603050405020304" pitchFamily="18" charset="0"/>
              </a:rPr>
              <a:t>, so that evaluative statements are essentially </a:t>
            </a:r>
            <a:r>
              <a:rPr lang="en-CA" b="1" dirty="0">
                <a:latin typeface="Times New Roman" panose="02020603050405020304" pitchFamily="18" charset="0"/>
                <a:cs typeface="Times New Roman" panose="02020603050405020304" pitchFamily="18" charset="0"/>
              </a:rPr>
              <a:t>factual claims</a:t>
            </a:r>
            <a:r>
              <a:rPr lang="en-CA" dirty="0">
                <a:latin typeface="Times New Roman" panose="02020603050405020304" pitchFamily="18" charset="0"/>
                <a:cs typeface="Times New Roman" panose="02020603050405020304" pitchFamily="18" charset="0"/>
              </a:rPr>
              <a:t>, which are either true or false, and that their truth or falsity are </a:t>
            </a:r>
            <a:r>
              <a:rPr lang="en-CA" b="1" dirty="0">
                <a:latin typeface="Times New Roman" panose="02020603050405020304" pitchFamily="18" charset="0"/>
                <a:cs typeface="Times New Roman" panose="02020603050405020304" pitchFamily="18" charset="0"/>
              </a:rPr>
              <a:t>independent</a:t>
            </a:r>
            <a:r>
              <a:rPr lang="en-CA" dirty="0">
                <a:latin typeface="Times New Roman" panose="02020603050405020304" pitchFamily="18" charset="0"/>
                <a:cs typeface="Times New Roman" panose="02020603050405020304" pitchFamily="18" charset="0"/>
              </a:rPr>
              <a:t> of our beliefs, feelings or other attitudes towards the things being evaluated. It is a cognitive view in that it holds that </a:t>
            </a:r>
            <a:r>
              <a:rPr lang="en-CA" b="1" dirty="0">
                <a:latin typeface="Times New Roman" panose="02020603050405020304" pitchFamily="18" charset="0"/>
                <a:cs typeface="Times New Roman" panose="02020603050405020304" pitchFamily="18" charset="0"/>
              </a:rPr>
              <a:t>ethical sentences</a:t>
            </a:r>
            <a:r>
              <a:rPr lang="en-CA" dirty="0">
                <a:latin typeface="Times New Roman" panose="02020603050405020304" pitchFamily="18" charset="0"/>
                <a:cs typeface="Times New Roman" panose="02020603050405020304" pitchFamily="18" charset="0"/>
              </a:rPr>
              <a:t> express</a:t>
            </a:r>
            <a:r>
              <a:rPr lang="en-CA" b="1" dirty="0">
                <a:latin typeface="Times New Roman" panose="02020603050405020304" pitchFamily="18" charset="0"/>
                <a:cs typeface="Times New Roman" panose="02020603050405020304" pitchFamily="18" charset="0"/>
              </a:rPr>
              <a:t> propositions</a:t>
            </a:r>
            <a:r>
              <a:rPr lang="en-CA" dirty="0">
                <a:latin typeface="Times New Roman" panose="02020603050405020304" pitchFamily="18" charset="0"/>
                <a:cs typeface="Times New Roman" panose="02020603050405020304" pitchFamily="18" charset="0"/>
              </a:rPr>
              <a:t> </a:t>
            </a:r>
            <a:r>
              <a:rPr lang="en-CA">
                <a:latin typeface="Times New Roman" panose="02020603050405020304" pitchFamily="18" charset="0"/>
                <a:cs typeface="Times New Roman" panose="02020603050405020304" pitchFamily="18" charset="0"/>
              </a:rPr>
              <a:t>which are</a:t>
            </a:r>
            <a:r>
              <a:rPr lang="en-CA" dirty="0">
                <a:latin typeface="Times New Roman" panose="02020603050405020304" pitchFamily="18" charset="0"/>
                <a:cs typeface="Times New Roman" panose="02020603050405020304" pitchFamily="18" charset="0"/>
              </a:rPr>
              <a:t> </a:t>
            </a:r>
            <a:r>
              <a:rPr lang="en-CA" b="1" dirty="0">
                <a:latin typeface="Times New Roman" panose="02020603050405020304" pitchFamily="18" charset="0"/>
                <a:cs typeface="Times New Roman" panose="02020603050405020304" pitchFamily="18" charset="0"/>
              </a:rPr>
              <a:t>truth-apt</a:t>
            </a:r>
            <a:r>
              <a:rPr lang="en-CA"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60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247D-6422-E54D-9FB9-AFA5A20446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6C798B-F4BF-3B4D-A930-85D7E65245A6}"/>
              </a:ext>
            </a:extLst>
          </p:cNvPr>
          <p:cNvSpPr>
            <a:spLocks noGrp="1"/>
          </p:cNvSpPr>
          <p:nvPr>
            <p:ph idx="1"/>
          </p:nvPr>
        </p:nvSpPr>
        <p:spPr/>
        <p:txBody>
          <a:bodyPr>
            <a:normAutofit/>
          </a:bodyPr>
          <a:lstStyle/>
          <a:p>
            <a:pPr algn="just">
              <a:lnSpc>
                <a:spcPct val="150000"/>
              </a:lnSpc>
            </a:pPr>
            <a:r>
              <a:rPr lang="en-CA" sz="2400" b="1" dirty="0">
                <a:latin typeface="Times New Roman" panose="02020603050405020304" pitchFamily="18" charset="0"/>
                <a:cs typeface="Times New Roman" panose="02020603050405020304" pitchFamily="18" charset="0"/>
              </a:rPr>
              <a:t>Moral Anti-Realism</a:t>
            </a:r>
            <a:r>
              <a:rPr lang="en-CA" sz="2400" dirty="0">
                <a:latin typeface="Times New Roman" panose="02020603050405020304" pitchFamily="18" charset="0"/>
                <a:cs typeface="Times New Roman" panose="02020603050405020304" pitchFamily="18" charset="0"/>
              </a:rPr>
              <a:t> holds that there are </a:t>
            </a:r>
            <a:r>
              <a:rPr lang="en-CA" sz="2400" b="1" dirty="0">
                <a:latin typeface="Times New Roman" panose="02020603050405020304" pitchFamily="18" charset="0"/>
                <a:cs typeface="Times New Roman" panose="02020603050405020304" pitchFamily="18" charset="0"/>
              </a:rPr>
              <a:t>no objective moral values</a:t>
            </a:r>
            <a:r>
              <a:rPr lang="en-CA" sz="2400" dirty="0">
                <a:latin typeface="Times New Roman" panose="02020603050405020304" pitchFamily="18" charset="0"/>
                <a:cs typeface="Times New Roman" panose="02020603050405020304" pitchFamily="18" charset="0"/>
              </a:rPr>
              <a:t>, and it comes in one of </a:t>
            </a:r>
            <a:r>
              <a:rPr lang="en-CA" sz="2400" b="1" dirty="0">
                <a:latin typeface="Times New Roman" panose="02020603050405020304" pitchFamily="18" charset="0"/>
                <a:cs typeface="Times New Roman" panose="02020603050405020304" pitchFamily="18" charset="0"/>
              </a:rPr>
              <a:t>three forms</a:t>
            </a:r>
            <a:r>
              <a:rPr lang="en-CA" sz="2400" dirty="0">
                <a:latin typeface="Times New Roman" panose="02020603050405020304" pitchFamily="18" charset="0"/>
                <a:cs typeface="Times New Roman" panose="02020603050405020304" pitchFamily="18" charset="0"/>
              </a:rPr>
              <a:t>, depending on whether ethical statements are believed to be subjective claims (</a:t>
            </a:r>
            <a:r>
              <a:rPr lang="en-CA" sz="2400" b="1" dirty="0">
                <a:latin typeface="Times New Roman" panose="02020603050405020304" pitchFamily="18" charset="0"/>
                <a:cs typeface="Times New Roman" panose="02020603050405020304" pitchFamily="18" charset="0"/>
              </a:rPr>
              <a:t>Ethical Subjectivism</a:t>
            </a:r>
            <a:r>
              <a:rPr lang="en-CA" sz="2400" dirty="0">
                <a:latin typeface="Times New Roman" panose="02020603050405020304" pitchFamily="18" charset="0"/>
                <a:cs typeface="Times New Roman" panose="02020603050405020304" pitchFamily="18" charset="0"/>
              </a:rPr>
              <a:t>), not genuine claims at all (</a:t>
            </a:r>
            <a:r>
              <a:rPr lang="en-CA" sz="2400" b="1" dirty="0">
                <a:latin typeface="Times New Roman" panose="02020603050405020304" pitchFamily="18" charset="0"/>
                <a:cs typeface="Times New Roman" panose="02020603050405020304" pitchFamily="18" charset="0"/>
              </a:rPr>
              <a:t>Non-Cognitivism</a:t>
            </a:r>
            <a:r>
              <a:rPr lang="en-CA" sz="2400" dirty="0">
                <a:latin typeface="Times New Roman" panose="02020603050405020304" pitchFamily="18" charset="0"/>
                <a:cs typeface="Times New Roman" panose="02020603050405020304" pitchFamily="18" charset="0"/>
              </a:rPr>
              <a:t>) or mistaken objective claims (</a:t>
            </a:r>
            <a:r>
              <a:rPr lang="en-CA" sz="2400" b="1" dirty="0">
                <a:latin typeface="Times New Roman" panose="02020603050405020304" pitchFamily="18" charset="0"/>
                <a:cs typeface="Times New Roman" panose="02020603050405020304" pitchFamily="18" charset="0"/>
              </a:rPr>
              <a:t>Moral Nihilism</a:t>
            </a:r>
            <a:r>
              <a:rPr lang="en-CA" sz="2400" dirty="0">
                <a:latin typeface="Times New Roman" panose="02020603050405020304" pitchFamily="18" charset="0"/>
                <a:cs typeface="Times New Roman" panose="02020603050405020304" pitchFamily="18" charset="0"/>
              </a:rPr>
              <a:t> or </a:t>
            </a:r>
            <a:r>
              <a:rPr lang="en-CA" sz="2400" b="1" dirty="0">
                <a:latin typeface="Times New Roman" panose="02020603050405020304" pitchFamily="18" charset="0"/>
                <a:cs typeface="Times New Roman" panose="02020603050405020304" pitchFamily="18" charset="0"/>
              </a:rPr>
              <a:t>Moral Skepticism</a:t>
            </a:r>
            <a:r>
              <a:rPr lang="en-CA"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908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A431-44D3-0E4B-9059-F815DE75A78F}"/>
              </a:ext>
            </a:extLst>
          </p:cNvPr>
          <p:cNvSpPr>
            <a:spLocks noGrp="1"/>
          </p:cNvSpPr>
          <p:nvPr>
            <p:ph type="title"/>
          </p:nvPr>
        </p:nvSpPr>
        <p:spPr/>
        <p:txBody>
          <a:bodyPr/>
          <a:lstStyle/>
          <a:p>
            <a:pPr algn="ctr"/>
            <a:r>
              <a:rPr lang="en-CA" b="1" dirty="0"/>
              <a:t>Descriptive Ethics</a:t>
            </a:r>
            <a:endParaRPr lang="en-US" dirty="0"/>
          </a:p>
        </p:txBody>
      </p:sp>
      <p:sp>
        <p:nvSpPr>
          <p:cNvPr id="3" name="Content Placeholder 2">
            <a:extLst>
              <a:ext uri="{FF2B5EF4-FFF2-40B4-BE49-F238E27FC236}">
                <a16:creationId xmlns:a16="http://schemas.microsoft.com/office/drawing/2014/main" id="{4CA3625D-1C55-C54E-99B2-4D9372941DC7}"/>
              </a:ext>
            </a:extLst>
          </p:cNvPr>
          <p:cNvSpPr>
            <a:spLocks noGrp="1"/>
          </p:cNvSpPr>
          <p:nvPr>
            <p:ph idx="1"/>
          </p:nvPr>
        </p:nvSpPr>
        <p:spPr/>
        <p:txBody>
          <a:bodyPr>
            <a:normAutofit fontScale="92500"/>
          </a:bodyPr>
          <a:lstStyle/>
          <a:p>
            <a:pPr algn="just">
              <a:lnSpc>
                <a:spcPct val="150000"/>
              </a:lnSpc>
            </a:pPr>
            <a:r>
              <a:rPr lang="en-CA" b="1" dirty="0">
                <a:latin typeface="Times New Roman" panose="02020603050405020304" pitchFamily="18" charset="0"/>
                <a:cs typeface="Times New Roman" panose="02020603050405020304" pitchFamily="18" charset="0"/>
              </a:rPr>
              <a:t>Descriptive Ethics</a:t>
            </a:r>
            <a:r>
              <a:rPr lang="en-CA" dirty="0">
                <a:latin typeface="Times New Roman" panose="02020603050405020304" pitchFamily="18" charset="0"/>
                <a:cs typeface="Times New Roman" panose="02020603050405020304" pitchFamily="18" charset="0"/>
              </a:rPr>
              <a:t> is a </a:t>
            </a:r>
            <a:r>
              <a:rPr lang="en-CA" b="1" dirty="0">
                <a:latin typeface="Times New Roman" panose="02020603050405020304" pitchFamily="18" charset="0"/>
                <a:cs typeface="Times New Roman" panose="02020603050405020304" pitchFamily="18" charset="0"/>
              </a:rPr>
              <a:t>value-free</a:t>
            </a:r>
            <a:r>
              <a:rPr lang="en-CA" dirty="0">
                <a:latin typeface="Times New Roman" panose="02020603050405020304" pitchFamily="18" charset="0"/>
                <a:cs typeface="Times New Roman" panose="02020603050405020304" pitchFamily="18" charset="0"/>
              </a:rPr>
              <a:t> approach to ethics which examines ethics from the perspective of </a:t>
            </a:r>
            <a:r>
              <a:rPr lang="en-CA" b="1" dirty="0">
                <a:latin typeface="Times New Roman" panose="02020603050405020304" pitchFamily="18" charset="0"/>
                <a:cs typeface="Times New Roman" panose="02020603050405020304" pitchFamily="18" charset="0"/>
              </a:rPr>
              <a:t>observations of actual choices</a:t>
            </a:r>
            <a:r>
              <a:rPr lang="en-CA" dirty="0">
                <a:latin typeface="Times New Roman" panose="02020603050405020304" pitchFamily="18" charset="0"/>
                <a:cs typeface="Times New Roman" panose="02020603050405020304" pitchFamily="18" charset="0"/>
              </a:rPr>
              <a:t> made by moral agents in </a:t>
            </a:r>
            <a:r>
              <a:rPr lang="en-CA" b="1" dirty="0">
                <a:latin typeface="Times New Roman" panose="02020603050405020304" pitchFamily="18" charset="0"/>
                <a:cs typeface="Times New Roman" panose="02020603050405020304" pitchFamily="18" charset="0"/>
              </a:rPr>
              <a:t>practice</a:t>
            </a:r>
            <a:r>
              <a:rPr lang="en-CA" dirty="0">
                <a:latin typeface="Times New Roman" panose="02020603050405020304" pitchFamily="18" charset="0"/>
                <a:cs typeface="Times New Roman" panose="02020603050405020304" pitchFamily="18" charset="0"/>
              </a:rPr>
              <a:t>. It is the study of people's </a:t>
            </a:r>
            <a:r>
              <a:rPr lang="en-CA" b="1" dirty="0">
                <a:latin typeface="Times New Roman" panose="02020603050405020304" pitchFamily="18" charset="0"/>
                <a:cs typeface="Times New Roman" panose="02020603050405020304" pitchFamily="18" charset="0"/>
              </a:rPr>
              <a:t>beliefs</a:t>
            </a:r>
            <a:r>
              <a:rPr lang="en-CA" dirty="0">
                <a:latin typeface="Times New Roman" panose="02020603050405020304" pitchFamily="18" charset="0"/>
                <a:cs typeface="Times New Roman" panose="02020603050405020304" pitchFamily="18" charset="0"/>
              </a:rPr>
              <a:t> about morality, and </a:t>
            </a:r>
            <a:r>
              <a:rPr lang="en-CA" b="1" dirty="0">
                <a:latin typeface="Times New Roman" panose="02020603050405020304" pitchFamily="18" charset="0"/>
                <a:cs typeface="Times New Roman" panose="02020603050405020304" pitchFamily="18" charset="0"/>
              </a:rPr>
              <a:t>implies</a:t>
            </a:r>
            <a:r>
              <a:rPr lang="en-CA" dirty="0">
                <a:latin typeface="Times New Roman" panose="02020603050405020304" pitchFamily="18" charset="0"/>
                <a:cs typeface="Times New Roman" panose="02020603050405020304" pitchFamily="18" charset="0"/>
              </a:rPr>
              <a:t> the existence of, rather than explicitly </a:t>
            </a:r>
            <a:r>
              <a:rPr lang="en-CA" b="1" dirty="0">
                <a:latin typeface="Times New Roman" panose="02020603050405020304" pitchFamily="18" charset="0"/>
                <a:cs typeface="Times New Roman" panose="02020603050405020304" pitchFamily="18" charset="0"/>
              </a:rPr>
              <a:t>prescribing</a:t>
            </a:r>
            <a:r>
              <a:rPr lang="en-CA" dirty="0">
                <a:latin typeface="Times New Roman" panose="02020603050405020304" pitchFamily="18" charset="0"/>
                <a:cs typeface="Times New Roman" panose="02020603050405020304" pitchFamily="18" charset="0"/>
              </a:rPr>
              <a:t>, theories of value or of conduct. It is </a:t>
            </a:r>
            <a:r>
              <a:rPr lang="en-CA" b="1" dirty="0">
                <a:latin typeface="Times New Roman" panose="02020603050405020304" pitchFamily="18" charset="0"/>
                <a:cs typeface="Times New Roman" panose="02020603050405020304" pitchFamily="18" charset="0"/>
              </a:rPr>
              <a:t>not</a:t>
            </a:r>
            <a:r>
              <a:rPr lang="en-CA" dirty="0">
                <a:latin typeface="Times New Roman" panose="02020603050405020304" pitchFamily="18" charset="0"/>
                <a:cs typeface="Times New Roman" panose="02020603050405020304" pitchFamily="18" charset="0"/>
              </a:rPr>
              <a:t> designed to provide </a:t>
            </a:r>
            <a:r>
              <a:rPr lang="en-CA" b="1" dirty="0">
                <a:latin typeface="Times New Roman" panose="02020603050405020304" pitchFamily="18" charset="0"/>
                <a:cs typeface="Times New Roman" panose="02020603050405020304" pitchFamily="18" charset="0"/>
              </a:rPr>
              <a:t>guidance</a:t>
            </a:r>
            <a:r>
              <a:rPr lang="en-CA" dirty="0">
                <a:latin typeface="Times New Roman" panose="02020603050405020304" pitchFamily="18" charset="0"/>
                <a:cs typeface="Times New Roman" panose="02020603050405020304" pitchFamily="18" charset="0"/>
              </a:rPr>
              <a:t> to people in making moral decisions, nor is it designed to evaluate the </a:t>
            </a:r>
            <a:r>
              <a:rPr lang="en-CA" b="1" dirty="0">
                <a:latin typeface="Times New Roman" panose="02020603050405020304" pitchFamily="18" charset="0"/>
                <a:cs typeface="Times New Roman" panose="02020603050405020304" pitchFamily="18" charset="0"/>
              </a:rPr>
              <a:t>reasonableness</a:t>
            </a:r>
            <a:r>
              <a:rPr lang="en-CA" dirty="0">
                <a:latin typeface="Times New Roman" panose="02020603050405020304" pitchFamily="18" charset="0"/>
                <a:cs typeface="Times New Roman" panose="02020603050405020304" pitchFamily="18" charset="0"/>
              </a:rPr>
              <a:t> of moral norms.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725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4770-CB8E-9D4F-9329-C117FCDE64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97C46B-CCBB-0047-BF61-2DF1BD7220D3}"/>
              </a:ext>
            </a:extLst>
          </p:cNvPr>
          <p:cNvSpPr>
            <a:spLocks noGrp="1"/>
          </p:cNvSpPr>
          <p:nvPr>
            <p:ph idx="1"/>
          </p:nvPr>
        </p:nvSpPr>
        <p:spPr>
          <a:xfrm>
            <a:off x="838200" y="1825625"/>
            <a:ext cx="10515600" cy="4667250"/>
          </a:xfrm>
        </p:spPr>
        <p:txBody>
          <a:bodyPr>
            <a:noAutofit/>
          </a:bodyPr>
          <a:lstStyle/>
          <a:p>
            <a:pPr algn="just">
              <a:lnSpc>
                <a:spcPct val="150000"/>
              </a:lnSpc>
            </a:pPr>
            <a:r>
              <a:rPr lang="en-CA" sz="2400" dirty="0">
                <a:latin typeface="Times New Roman" panose="02020603050405020304" pitchFamily="18" charset="0"/>
                <a:cs typeface="Times New Roman" panose="02020603050405020304" pitchFamily="18" charset="0"/>
              </a:rPr>
              <a:t>It is more likely to be </a:t>
            </a:r>
            <a:r>
              <a:rPr lang="en-CA" sz="2400" b="1" dirty="0">
                <a:latin typeface="Times New Roman" panose="02020603050405020304" pitchFamily="18" charset="0"/>
                <a:cs typeface="Times New Roman" panose="02020603050405020304" pitchFamily="18" charset="0"/>
              </a:rPr>
              <a:t>investigated</a:t>
            </a:r>
            <a:r>
              <a:rPr lang="en-CA" sz="2400" dirty="0">
                <a:latin typeface="Times New Roman" panose="02020603050405020304" pitchFamily="18" charset="0"/>
                <a:cs typeface="Times New Roman" panose="02020603050405020304" pitchFamily="18" charset="0"/>
              </a:rPr>
              <a:t> by those working in the fields of </a:t>
            </a:r>
            <a:r>
              <a:rPr lang="en-CA" sz="2400" b="1" dirty="0">
                <a:latin typeface="Times New Roman" panose="02020603050405020304" pitchFamily="18" charset="0"/>
                <a:cs typeface="Times New Roman" panose="02020603050405020304" pitchFamily="18" charset="0"/>
              </a:rPr>
              <a:t>evolutionary biology</a:t>
            </a:r>
            <a:r>
              <a:rPr lang="en-CA" sz="2400" dirty="0">
                <a:latin typeface="Times New Roman" panose="02020603050405020304" pitchFamily="18" charset="0"/>
                <a:cs typeface="Times New Roman" panose="02020603050405020304" pitchFamily="18" charset="0"/>
              </a:rPr>
              <a:t>, </a:t>
            </a:r>
            <a:r>
              <a:rPr lang="en-CA" sz="2400" b="1" dirty="0">
                <a:latin typeface="Times New Roman" panose="02020603050405020304" pitchFamily="18" charset="0"/>
                <a:cs typeface="Times New Roman" panose="02020603050405020304" pitchFamily="18" charset="0"/>
              </a:rPr>
              <a:t>psychology</a:t>
            </a:r>
            <a:r>
              <a:rPr lang="en-CA" sz="2400" dirty="0">
                <a:latin typeface="Times New Roman" panose="02020603050405020304" pitchFamily="18" charset="0"/>
                <a:cs typeface="Times New Roman" panose="02020603050405020304" pitchFamily="18" charset="0"/>
              </a:rPr>
              <a:t>, </a:t>
            </a:r>
            <a:r>
              <a:rPr lang="en-CA" sz="2400" b="1" dirty="0">
                <a:latin typeface="Times New Roman" panose="02020603050405020304" pitchFamily="18" charset="0"/>
                <a:cs typeface="Times New Roman" panose="02020603050405020304" pitchFamily="18" charset="0"/>
              </a:rPr>
              <a:t>sociology</a:t>
            </a:r>
            <a:r>
              <a:rPr lang="en-CA" sz="2400" dirty="0">
                <a:latin typeface="Times New Roman" panose="02020603050405020304" pitchFamily="18" charset="0"/>
                <a:cs typeface="Times New Roman" panose="02020603050405020304" pitchFamily="18" charset="0"/>
              </a:rPr>
              <a:t>, </a:t>
            </a:r>
            <a:r>
              <a:rPr lang="en-CA" sz="2400" b="1" dirty="0">
                <a:latin typeface="Times New Roman" panose="02020603050405020304" pitchFamily="18" charset="0"/>
                <a:cs typeface="Times New Roman" panose="02020603050405020304" pitchFamily="18" charset="0"/>
              </a:rPr>
              <a:t>history</a:t>
            </a:r>
            <a:r>
              <a:rPr lang="en-CA" sz="2400" dirty="0">
                <a:latin typeface="Times New Roman" panose="02020603050405020304" pitchFamily="18" charset="0"/>
                <a:cs typeface="Times New Roman" panose="02020603050405020304" pitchFamily="18" charset="0"/>
              </a:rPr>
              <a:t> or </a:t>
            </a:r>
            <a:r>
              <a:rPr lang="en-CA" sz="2400" b="1" dirty="0">
                <a:latin typeface="Times New Roman" panose="02020603050405020304" pitchFamily="18" charset="0"/>
                <a:cs typeface="Times New Roman" panose="02020603050405020304" pitchFamily="18" charset="0"/>
              </a:rPr>
              <a:t>anthropology</a:t>
            </a:r>
            <a:r>
              <a:rPr lang="en-CA" sz="2400" dirty="0">
                <a:latin typeface="Times New Roman" panose="02020603050405020304" pitchFamily="18" charset="0"/>
                <a:cs typeface="Times New Roman" panose="02020603050405020304" pitchFamily="18" charset="0"/>
              </a:rPr>
              <a:t>, although information that comes from descriptive ethics is also </a:t>
            </a:r>
            <a:r>
              <a:rPr lang="en-CA" sz="2400" b="1" dirty="0">
                <a:latin typeface="Times New Roman" panose="02020603050405020304" pitchFamily="18" charset="0"/>
                <a:cs typeface="Times New Roman" panose="02020603050405020304" pitchFamily="18" charset="0"/>
              </a:rPr>
              <a:t>used</a:t>
            </a:r>
            <a:r>
              <a:rPr lang="en-CA" sz="2400" dirty="0">
                <a:latin typeface="Times New Roman" panose="02020603050405020304" pitchFamily="18" charset="0"/>
                <a:cs typeface="Times New Roman" panose="02020603050405020304" pitchFamily="18" charset="0"/>
              </a:rPr>
              <a:t> in philosophical arguments. </a:t>
            </a:r>
          </a:p>
          <a:p>
            <a:pPr algn="just">
              <a:lnSpc>
                <a:spcPct val="150000"/>
              </a:lnSpc>
            </a:pPr>
            <a:r>
              <a:rPr lang="en-CA" sz="2400" dirty="0">
                <a:latin typeface="Times New Roman" panose="02020603050405020304" pitchFamily="18" charset="0"/>
                <a:cs typeface="Times New Roman" panose="02020603050405020304" pitchFamily="18" charset="0"/>
              </a:rPr>
              <a:t>Descriptive Ethics is sometimes referred to as </a:t>
            </a:r>
            <a:r>
              <a:rPr lang="en-CA" sz="2400" b="1" dirty="0">
                <a:latin typeface="Times New Roman" panose="02020603050405020304" pitchFamily="18" charset="0"/>
                <a:cs typeface="Times New Roman" panose="02020603050405020304" pitchFamily="18" charset="0"/>
              </a:rPr>
              <a:t>Comparative Ethics</a:t>
            </a:r>
            <a:r>
              <a:rPr lang="en-CA" sz="2400" dirty="0">
                <a:latin typeface="Times New Roman" panose="02020603050405020304" pitchFamily="18" charset="0"/>
                <a:cs typeface="Times New Roman" panose="02020603050405020304" pitchFamily="18" charset="0"/>
              </a:rPr>
              <a:t> because so much activity can involve </a:t>
            </a:r>
            <a:r>
              <a:rPr lang="en-CA" sz="2400" b="1" dirty="0">
                <a:latin typeface="Times New Roman" panose="02020603050405020304" pitchFamily="18" charset="0"/>
                <a:cs typeface="Times New Roman" panose="02020603050405020304" pitchFamily="18" charset="0"/>
              </a:rPr>
              <a:t>comparing</a:t>
            </a:r>
            <a:r>
              <a:rPr lang="en-CA" sz="2400" dirty="0">
                <a:latin typeface="Times New Roman" panose="02020603050405020304" pitchFamily="18" charset="0"/>
                <a:cs typeface="Times New Roman" panose="02020603050405020304" pitchFamily="18" charset="0"/>
              </a:rPr>
              <a:t> ethical systems: comparing the ethics of the </a:t>
            </a:r>
            <a:r>
              <a:rPr lang="en-CA" sz="2400" b="1" dirty="0">
                <a:latin typeface="Times New Roman" panose="02020603050405020304" pitchFamily="18" charset="0"/>
                <a:cs typeface="Times New Roman" panose="02020603050405020304" pitchFamily="18" charset="0"/>
              </a:rPr>
              <a:t>past</a:t>
            </a:r>
            <a:r>
              <a:rPr lang="en-CA" sz="2400" dirty="0">
                <a:latin typeface="Times New Roman" panose="02020603050405020304" pitchFamily="18" charset="0"/>
                <a:cs typeface="Times New Roman" panose="02020603050405020304" pitchFamily="18" charset="0"/>
              </a:rPr>
              <a:t> to the </a:t>
            </a:r>
            <a:r>
              <a:rPr lang="en-CA" sz="2400" b="1" dirty="0">
                <a:latin typeface="Times New Roman" panose="02020603050405020304" pitchFamily="18" charset="0"/>
                <a:cs typeface="Times New Roman" panose="02020603050405020304" pitchFamily="18" charset="0"/>
              </a:rPr>
              <a:t>present</a:t>
            </a:r>
            <a:r>
              <a:rPr lang="en-CA" sz="2400" dirty="0">
                <a:latin typeface="Times New Roman" panose="02020603050405020304" pitchFamily="18" charset="0"/>
                <a:cs typeface="Times New Roman" panose="02020603050405020304" pitchFamily="18" charset="0"/>
              </a:rPr>
              <a:t>; comparing the ethics of </a:t>
            </a:r>
            <a:r>
              <a:rPr lang="en-CA" sz="2400" b="1" dirty="0">
                <a:latin typeface="Times New Roman" panose="02020603050405020304" pitchFamily="18" charset="0"/>
                <a:cs typeface="Times New Roman" panose="02020603050405020304" pitchFamily="18" charset="0"/>
              </a:rPr>
              <a:t>one society</a:t>
            </a:r>
            <a:r>
              <a:rPr lang="en-CA" sz="2400" dirty="0">
                <a:latin typeface="Times New Roman" panose="02020603050405020304" pitchFamily="18" charset="0"/>
                <a:cs typeface="Times New Roman" panose="02020603050405020304" pitchFamily="18" charset="0"/>
              </a:rPr>
              <a:t> to </a:t>
            </a:r>
            <a:r>
              <a:rPr lang="en-CA" sz="2400" b="1" dirty="0">
                <a:latin typeface="Times New Roman" panose="02020603050405020304" pitchFamily="18" charset="0"/>
                <a:cs typeface="Times New Roman" panose="02020603050405020304" pitchFamily="18" charset="0"/>
              </a:rPr>
              <a:t>another</a:t>
            </a:r>
            <a:r>
              <a:rPr lang="en-CA" sz="2400" dirty="0">
                <a:latin typeface="Times New Roman" panose="02020603050405020304" pitchFamily="18" charset="0"/>
                <a:cs typeface="Times New Roman" panose="02020603050405020304" pitchFamily="18" charset="0"/>
              </a:rPr>
              <a:t>; and comparing the ethics which people </a:t>
            </a:r>
            <a:r>
              <a:rPr lang="en-CA" sz="2400" b="1" dirty="0">
                <a:latin typeface="Times New Roman" panose="02020603050405020304" pitchFamily="18" charset="0"/>
                <a:cs typeface="Times New Roman" panose="02020603050405020304" pitchFamily="18" charset="0"/>
              </a:rPr>
              <a:t>claim to follow</a:t>
            </a:r>
            <a:r>
              <a:rPr lang="en-CA" sz="2400" dirty="0">
                <a:latin typeface="Times New Roman" panose="02020603050405020304" pitchFamily="18" charset="0"/>
                <a:cs typeface="Times New Roman" panose="02020603050405020304" pitchFamily="18" charset="0"/>
              </a:rPr>
              <a:t> with the </a:t>
            </a:r>
            <a:r>
              <a:rPr lang="en-CA" sz="2400" b="1" dirty="0">
                <a:latin typeface="Times New Roman" panose="02020603050405020304" pitchFamily="18" charset="0"/>
                <a:cs typeface="Times New Roman" panose="02020603050405020304" pitchFamily="18" charset="0"/>
              </a:rPr>
              <a:t>actual rules of conduct</a:t>
            </a:r>
            <a:r>
              <a:rPr lang="en-CA" sz="2400" dirty="0">
                <a:latin typeface="Times New Roman" panose="02020603050405020304" pitchFamily="18" charset="0"/>
                <a:cs typeface="Times New Roman" panose="02020603050405020304" pitchFamily="18" charset="0"/>
              </a:rPr>
              <a:t> which do describe their actions.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80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7EDB-504D-C340-A80A-8D88DA5B710B}"/>
              </a:ext>
            </a:extLst>
          </p:cNvPr>
          <p:cNvSpPr>
            <a:spLocks noGrp="1"/>
          </p:cNvSpPr>
          <p:nvPr>
            <p:ph type="title"/>
          </p:nvPr>
        </p:nvSpPr>
        <p:spPr/>
        <p:txBody>
          <a:bodyPr/>
          <a:lstStyle/>
          <a:p>
            <a:pPr algn="ctr"/>
            <a:r>
              <a:rPr lang="en-CA" b="1" dirty="0"/>
              <a:t>Applied Ethics</a:t>
            </a:r>
            <a:endParaRPr lang="en-US" dirty="0"/>
          </a:p>
        </p:txBody>
      </p:sp>
      <p:sp>
        <p:nvSpPr>
          <p:cNvPr id="3" name="Content Placeholder 2">
            <a:extLst>
              <a:ext uri="{FF2B5EF4-FFF2-40B4-BE49-F238E27FC236}">
                <a16:creationId xmlns:a16="http://schemas.microsoft.com/office/drawing/2014/main" id="{97E0AD4D-00B3-C64F-A3DA-34B49CB69AA2}"/>
              </a:ext>
            </a:extLst>
          </p:cNvPr>
          <p:cNvSpPr>
            <a:spLocks noGrp="1"/>
          </p:cNvSpPr>
          <p:nvPr>
            <p:ph idx="1"/>
          </p:nvPr>
        </p:nvSpPr>
        <p:spPr/>
        <p:txBody>
          <a:bodyPr>
            <a:normAutofit/>
          </a:bodyPr>
          <a:lstStyle/>
          <a:p>
            <a:pPr algn="just">
              <a:lnSpc>
                <a:spcPct val="150000"/>
              </a:lnSpc>
            </a:pPr>
            <a:r>
              <a:rPr lang="en-CA" sz="2400" b="1" dirty="0">
                <a:latin typeface="Times New Roman" panose="02020603050405020304" pitchFamily="18" charset="0"/>
                <a:cs typeface="Times New Roman" panose="02020603050405020304" pitchFamily="18" charset="0"/>
              </a:rPr>
              <a:t>Applied Ethics</a:t>
            </a:r>
            <a:r>
              <a:rPr lang="en-CA" sz="2400" dirty="0">
                <a:latin typeface="Times New Roman" panose="02020603050405020304" pitchFamily="18" charset="0"/>
                <a:cs typeface="Times New Roman" panose="02020603050405020304" pitchFamily="18" charset="0"/>
              </a:rPr>
              <a:t> is a discipline of philosophy that attempts to apply ethical theory to </a:t>
            </a:r>
            <a:r>
              <a:rPr lang="en-CA" sz="2400" b="1" dirty="0">
                <a:latin typeface="Times New Roman" panose="02020603050405020304" pitchFamily="18" charset="0"/>
                <a:cs typeface="Times New Roman" panose="02020603050405020304" pitchFamily="18" charset="0"/>
              </a:rPr>
              <a:t>real-life situations</a:t>
            </a:r>
            <a:r>
              <a:rPr lang="en-CA" sz="2400" dirty="0">
                <a:latin typeface="Times New Roman" panose="02020603050405020304" pitchFamily="18" charset="0"/>
                <a:cs typeface="Times New Roman" panose="02020603050405020304" pitchFamily="18" charset="0"/>
              </a:rPr>
              <a:t>. Strict, principle-based ethical approaches often result in solutions to specific problems that are </a:t>
            </a:r>
            <a:r>
              <a:rPr lang="en-CA" sz="2400" b="1" dirty="0">
                <a:latin typeface="Times New Roman" panose="02020603050405020304" pitchFamily="18" charset="0"/>
                <a:cs typeface="Times New Roman" panose="02020603050405020304" pitchFamily="18" charset="0"/>
              </a:rPr>
              <a:t>not universally acceptable</a:t>
            </a:r>
            <a:r>
              <a:rPr lang="en-CA" sz="2400" dirty="0">
                <a:latin typeface="Times New Roman" panose="02020603050405020304" pitchFamily="18" charset="0"/>
                <a:cs typeface="Times New Roman" panose="02020603050405020304" pitchFamily="18" charset="0"/>
              </a:rPr>
              <a:t> or </a:t>
            </a:r>
            <a:r>
              <a:rPr lang="en-CA" sz="2400" b="1" dirty="0">
                <a:latin typeface="Times New Roman" panose="02020603050405020304" pitchFamily="18" charset="0"/>
                <a:cs typeface="Times New Roman" panose="02020603050405020304" pitchFamily="18" charset="0"/>
              </a:rPr>
              <a:t>impossible to implement</a:t>
            </a:r>
            <a:r>
              <a:rPr lang="en-CA" sz="2400" dirty="0">
                <a:latin typeface="Times New Roman" panose="02020603050405020304" pitchFamily="18" charset="0"/>
                <a:cs typeface="Times New Roman" panose="02020603050405020304" pitchFamily="18" charset="0"/>
              </a:rPr>
              <a:t>. Applied Ethics is much more ready to include the insights of </a:t>
            </a:r>
            <a:r>
              <a:rPr lang="en-CA" sz="2400" b="1" dirty="0">
                <a:latin typeface="Times New Roman" panose="02020603050405020304" pitchFamily="18" charset="0"/>
                <a:cs typeface="Times New Roman" panose="02020603050405020304" pitchFamily="18" charset="0"/>
              </a:rPr>
              <a:t>psychology</a:t>
            </a:r>
            <a:r>
              <a:rPr lang="en-CA" sz="2400" dirty="0">
                <a:latin typeface="Times New Roman" panose="02020603050405020304" pitchFamily="18" charset="0"/>
                <a:cs typeface="Times New Roman" panose="02020603050405020304" pitchFamily="18" charset="0"/>
              </a:rPr>
              <a:t>, </a:t>
            </a:r>
            <a:r>
              <a:rPr lang="en-CA" sz="2400" b="1" dirty="0">
                <a:latin typeface="Times New Roman" panose="02020603050405020304" pitchFamily="18" charset="0"/>
                <a:cs typeface="Times New Roman" panose="02020603050405020304" pitchFamily="18" charset="0"/>
              </a:rPr>
              <a:t>sociology</a:t>
            </a:r>
            <a:r>
              <a:rPr lang="en-CA" sz="2400" dirty="0">
                <a:latin typeface="Times New Roman" panose="02020603050405020304" pitchFamily="18" charset="0"/>
                <a:cs typeface="Times New Roman" panose="02020603050405020304" pitchFamily="18" charset="0"/>
              </a:rPr>
              <a:t> and other relevant areas of knowledge in its deliberations. It is used in determining </a:t>
            </a:r>
            <a:r>
              <a:rPr lang="en-CA" sz="2400" b="1" dirty="0">
                <a:latin typeface="Times New Roman" panose="02020603050405020304" pitchFamily="18" charset="0"/>
                <a:cs typeface="Times New Roman" panose="02020603050405020304" pitchFamily="18" charset="0"/>
              </a:rPr>
              <a:t>public policy</a:t>
            </a:r>
            <a:r>
              <a:rPr lang="en-CA"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203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A272-0461-484C-BA42-1224675043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DC7E62-F05E-824B-BC04-CEAD59AE7FD9}"/>
              </a:ext>
            </a:extLst>
          </p:cNvPr>
          <p:cNvSpPr>
            <a:spLocks noGrp="1"/>
          </p:cNvSpPr>
          <p:nvPr>
            <p:ph idx="1"/>
          </p:nvPr>
        </p:nvSpPr>
        <p:spPr/>
        <p:txBody>
          <a:bodyPr>
            <a:normAutofit/>
          </a:bodyPr>
          <a:lstStyle/>
          <a:p>
            <a:pPr>
              <a:lnSpc>
                <a:spcPct val="150000"/>
              </a:lnSpc>
            </a:pPr>
            <a:r>
              <a:rPr lang="en-CA" sz="2400" dirty="0">
                <a:latin typeface="Times New Roman" panose="02020603050405020304" pitchFamily="18" charset="0"/>
                <a:cs typeface="Times New Roman" panose="02020603050405020304" pitchFamily="18" charset="0"/>
              </a:rPr>
              <a:t>The following would be </a:t>
            </a:r>
            <a:r>
              <a:rPr lang="en-CA" sz="2400" b="1" dirty="0">
                <a:latin typeface="Times New Roman" panose="02020603050405020304" pitchFamily="18" charset="0"/>
                <a:cs typeface="Times New Roman" panose="02020603050405020304" pitchFamily="18" charset="0"/>
              </a:rPr>
              <a:t>questions</a:t>
            </a:r>
            <a:r>
              <a:rPr lang="en-CA" sz="2400" dirty="0">
                <a:latin typeface="Times New Roman" panose="02020603050405020304" pitchFamily="18" charset="0"/>
                <a:cs typeface="Times New Roman" panose="02020603050405020304" pitchFamily="18" charset="0"/>
              </a:rPr>
              <a:t> of Applied Ethics: "Is getting an abortion immoral?", "Is euthanasia immoral?", "Is affirmative action right or wrong?", "What are human rights, and how do we determine them?" and "Do animals have rights as well?"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04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B70B-E2EC-A342-8D32-DBB22833452F}"/>
              </a:ext>
            </a:extLst>
          </p:cNvPr>
          <p:cNvSpPr>
            <a:spLocks noGrp="1"/>
          </p:cNvSpPr>
          <p:nvPr>
            <p:ph type="title"/>
          </p:nvPr>
        </p:nvSpPr>
        <p:spPr/>
        <p:txBody>
          <a:bodyPr/>
          <a:lstStyle/>
          <a:p>
            <a:r>
              <a:rPr lang="en-CA" b="1" dirty="0"/>
              <a:t>Some topics</a:t>
            </a:r>
            <a:r>
              <a:rPr lang="en-CA" dirty="0"/>
              <a:t> falling within the discipline include:</a:t>
            </a:r>
            <a:endParaRPr lang="en-US" dirty="0"/>
          </a:p>
        </p:txBody>
      </p:sp>
      <p:sp>
        <p:nvSpPr>
          <p:cNvPr id="3" name="Content Placeholder 2">
            <a:extLst>
              <a:ext uri="{FF2B5EF4-FFF2-40B4-BE49-F238E27FC236}">
                <a16:creationId xmlns:a16="http://schemas.microsoft.com/office/drawing/2014/main" id="{57E811B9-D189-9949-9D86-53B60546A111}"/>
              </a:ext>
            </a:extLst>
          </p:cNvPr>
          <p:cNvSpPr>
            <a:spLocks noGrp="1"/>
          </p:cNvSpPr>
          <p:nvPr>
            <p:ph idx="1"/>
          </p:nvPr>
        </p:nvSpPr>
        <p:spPr/>
        <p:txBody>
          <a:bodyPr>
            <a:normAutofit fontScale="85000" lnSpcReduction="20000"/>
          </a:bodyPr>
          <a:lstStyle/>
          <a:p>
            <a:pPr>
              <a:lnSpc>
                <a:spcPct val="150000"/>
              </a:lnSpc>
            </a:pPr>
            <a:r>
              <a:rPr lang="en-CA" sz="2400" b="1" dirty="0">
                <a:latin typeface="Times New Roman" panose="02020603050405020304" pitchFamily="18" charset="0"/>
                <a:cs typeface="Times New Roman" panose="02020603050405020304" pitchFamily="18" charset="0"/>
              </a:rPr>
              <a:t>Medical Ethics</a:t>
            </a:r>
            <a:r>
              <a:rPr lang="en-CA" sz="2400" dirty="0">
                <a:latin typeface="Times New Roman" panose="02020603050405020304" pitchFamily="18" charset="0"/>
                <a:cs typeface="Times New Roman" panose="02020603050405020304" pitchFamily="18" charset="0"/>
              </a:rPr>
              <a:t>: the study of moral values and judgments as they apply to </a:t>
            </a:r>
            <a:r>
              <a:rPr lang="en-CA" sz="2400" b="1" dirty="0">
                <a:latin typeface="Times New Roman" panose="02020603050405020304" pitchFamily="18" charset="0"/>
                <a:cs typeface="Times New Roman" panose="02020603050405020304" pitchFamily="18" charset="0"/>
              </a:rPr>
              <a:t>medicine</a:t>
            </a:r>
            <a:r>
              <a:rPr lang="en-CA" sz="2400" dirty="0">
                <a:latin typeface="Times New Roman" panose="02020603050405020304" pitchFamily="18" charset="0"/>
                <a:cs typeface="Times New Roman" panose="02020603050405020304" pitchFamily="18" charset="0"/>
              </a:rPr>
              <a:t>. Historically, Western medical ethics may be traced to guidelines on the </a:t>
            </a:r>
            <a:r>
              <a:rPr lang="en-CA" sz="2400" b="1" dirty="0">
                <a:latin typeface="Times New Roman" panose="02020603050405020304" pitchFamily="18" charset="0"/>
                <a:cs typeface="Times New Roman" panose="02020603050405020304" pitchFamily="18" charset="0"/>
              </a:rPr>
              <a:t>duty</a:t>
            </a:r>
            <a:r>
              <a:rPr lang="en-CA" sz="2400" dirty="0">
                <a:latin typeface="Times New Roman" panose="02020603050405020304" pitchFamily="18" charset="0"/>
                <a:cs typeface="Times New Roman" panose="02020603050405020304" pitchFamily="18" charset="0"/>
              </a:rPr>
              <a:t> of physicians in antiquity, such as the </a:t>
            </a:r>
            <a:r>
              <a:rPr lang="en-CA" sz="2400" b="1" dirty="0">
                <a:latin typeface="Times New Roman" panose="02020603050405020304" pitchFamily="18" charset="0"/>
                <a:cs typeface="Times New Roman" panose="02020603050405020304" pitchFamily="18" charset="0"/>
              </a:rPr>
              <a:t>Hippocratic Oath</a:t>
            </a:r>
            <a:r>
              <a:rPr lang="en-CA" sz="2400" dirty="0">
                <a:latin typeface="Times New Roman" panose="02020603050405020304" pitchFamily="18" charset="0"/>
                <a:cs typeface="Times New Roman" panose="02020603050405020304" pitchFamily="18" charset="0"/>
              </a:rPr>
              <a:t> (at its simplest, "to practice and prescribe to the best of my ability for the good of my patients, and to try to avoid harming them"), and early rabbinic, Muslim and Christian teachings. Six of the values that commonly apply to medical ethics discussions are: </a:t>
            </a:r>
            <a:r>
              <a:rPr lang="en-CA" sz="2400" b="1" dirty="0">
                <a:latin typeface="Times New Roman" panose="02020603050405020304" pitchFamily="18" charset="0"/>
                <a:cs typeface="Times New Roman" panose="02020603050405020304" pitchFamily="18" charset="0"/>
              </a:rPr>
              <a:t>Beneficence</a:t>
            </a:r>
            <a:r>
              <a:rPr lang="en-CA" sz="2400" dirty="0">
                <a:latin typeface="Times New Roman" panose="02020603050405020304" pitchFamily="18" charset="0"/>
                <a:cs typeface="Times New Roman" panose="02020603050405020304" pitchFamily="18" charset="0"/>
              </a:rPr>
              <a:t> (a practitioner should act in the best interest of the patient), </a:t>
            </a:r>
            <a:r>
              <a:rPr lang="en-CA" sz="2400" b="1" dirty="0">
                <a:latin typeface="Times New Roman" panose="02020603050405020304" pitchFamily="18" charset="0"/>
                <a:cs typeface="Times New Roman" panose="02020603050405020304" pitchFamily="18" charset="0"/>
              </a:rPr>
              <a:t>Non-maleficence</a:t>
            </a:r>
            <a:r>
              <a:rPr lang="en-CA" sz="2400" dirty="0">
                <a:latin typeface="Times New Roman" panose="02020603050405020304" pitchFamily="18" charset="0"/>
                <a:cs typeface="Times New Roman" panose="02020603050405020304" pitchFamily="18" charset="0"/>
              </a:rPr>
              <a:t> ("first, do no harm"), </a:t>
            </a:r>
            <a:r>
              <a:rPr lang="en-CA" sz="2400" b="1" dirty="0">
                <a:latin typeface="Times New Roman" panose="02020603050405020304" pitchFamily="18" charset="0"/>
                <a:cs typeface="Times New Roman" panose="02020603050405020304" pitchFamily="18" charset="0"/>
              </a:rPr>
              <a:t>Autonomy</a:t>
            </a:r>
            <a:r>
              <a:rPr lang="en-CA" sz="2400" dirty="0">
                <a:latin typeface="Times New Roman" panose="02020603050405020304" pitchFamily="18" charset="0"/>
                <a:cs typeface="Times New Roman" panose="02020603050405020304" pitchFamily="18" charset="0"/>
              </a:rPr>
              <a:t> (the patient has the right to refuse or choose their treatment), </a:t>
            </a:r>
            <a:r>
              <a:rPr lang="en-CA" sz="2400" b="1" dirty="0">
                <a:latin typeface="Times New Roman" panose="02020603050405020304" pitchFamily="18" charset="0"/>
                <a:cs typeface="Times New Roman" panose="02020603050405020304" pitchFamily="18" charset="0"/>
              </a:rPr>
              <a:t>Justice</a:t>
            </a:r>
            <a:r>
              <a:rPr lang="en-CA" sz="2400" dirty="0">
                <a:latin typeface="Times New Roman" panose="02020603050405020304" pitchFamily="18" charset="0"/>
                <a:cs typeface="Times New Roman" panose="02020603050405020304" pitchFamily="18" charset="0"/>
              </a:rPr>
              <a:t> (concerning the distribution of scarce health resources, and the decision of who gets what treatment), </a:t>
            </a:r>
            <a:r>
              <a:rPr lang="en-CA" sz="2400" b="1" dirty="0">
                <a:latin typeface="Times New Roman" panose="02020603050405020304" pitchFamily="18" charset="0"/>
                <a:cs typeface="Times New Roman" panose="02020603050405020304" pitchFamily="18" charset="0"/>
              </a:rPr>
              <a:t>Dignity</a:t>
            </a:r>
            <a:r>
              <a:rPr lang="en-CA" sz="2400" dirty="0">
                <a:latin typeface="Times New Roman" panose="02020603050405020304" pitchFamily="18" charset="0"/>
                <a:cs typeface="Times New Roman" panose="02020603050405020304" pitchFamily="18" charset="0"/>
              </a:rPr>
              <a:t> (both the patient and the practitioner have the right to dignity), </a:t>
            </a:r>
            <a:r>
              <a:rPr lang="en-CA" sz="2400" b="1" dirty="0">
                <a:latin typeface="Times New Roman" panose="02020603050405020304" pitchFamily="18" charset="0"/>
                <a:cs typeface="Times New Roman" panose="02020603050405020304" pitchFamily="18" charset="0"/>
              </a:rPr>
              <a:t>Honesty</a:t>
            </a:r>
            <a:r>
              <a:rPr lang="en-CA" sz="2400" dirty="0">
                <a:latin typeface="Times New Roman" panose="02020603050405020304" pitchFamily="18" charset="0"/>
                <a:cs typeface="Times New Roman" panose="02020603050405020304" pitchFamily="18" charset="0"/>
              </a:rPr>
              <a:t> (truthfulness and respect for the concept of </a:t>
            </a:r>
            <a:r>
              <a:rPr lang="en-CA" sz="2400" b="1" dirty="0">
                <a:latin typeface="Times New Roman" panose="02020603050405020304" pitchFamily="18" charset="0"/>
                <a:cs typeface="Times New Roman" panose="02020603050405020304" pitchFamily="18" charset="0"/>
              </a:rPr>
              <a:t>informed consent</a:t>
            </a:r>
            <a:r>
              <a:rPr lang="en-CA" sz="2400" dirty="0">
                <a:latin typeface="Times New Roman" panose="02020603050405020304" pitchFamily="18" charset="0"/>
                <a:cs typeface="Times New Roman" panose="02020603050405020304" pitchFamily="18" charset="0"/>
              </a:rPr>
              <a:t>).</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43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1D6F-8ABF-3946-9AEF-B37616D532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40982A-8E31-7840-B156-52B77D842708}"/>
              </a:ext>
            </a:extLst>
          </p:cNvPr>
          <p:cNvSpPr>
            <a:spLocks noGrp="1"/>
          </p:cNvSpPr>
          <p:nvPr>
            <p:ph idx="1"/>
          </p:nvPr>
        </p:nvSpPr>
        <p:spPr/>
        <p:txBody>
          <a:bodyPr/>
          <a:lstStyle/>
          <a:p>
            <a:pPr>
              <a:lnSpc>
                <a:spcPct val="150000"/>
              </a:lnSpc>
            </a:pPr>
            <a:r>
              <a:rPr lang="en-CA" b="1" dirty="0">
                <a:latin typeface="Times New Roman" panose="02020603050405020304" pitchFamily="18" charset="0"/>
                <a:cs typeface="Times New Roman" panose="02020603050405020304" pitchFamily="18" charset="0"/>
              </a:rPr>
              <a:t>Ethics</a:t>
            </a:r>
            <a:r>
              <a:rPr lang="en-CA" dirty="0">
                <a:latin typeface="Times New Roman" panose="02020603050405020304" pitchFamily="18" charset="0"/>
                <a:cs typeface="Times New Roman" panose="02020603050405020304" pitchFamily="18" charset="0"/>
              </a:rPr>
              <a:t> (or </a:t>
            </a:r>
            <a:r>
              <a:rPr lang="en-CA" b="1" dirty="0">
                <a:latin typeface="Times New Roman" panose="02020603050405020304" pitchFamily="18" charset="0"/>
                <a:cs typeface="Times New Roman" panose="02020603050405020304" pitchFamily="18" charset="0"/>
              </a:rPr>
              <a:t>Moral Philosophy</a:t>
            </a:r>
            <a:r>
              <a:rPr lang="en-CA" dirty="0">
                <a:latin typeface="Times New Roman" panose="02020603050405020304" pitchFamily="18" charset="0"/>
                <a:cs typeface="Times New Roman" panose="02020603050405020304" pitchFamily="18" charset="0"/>
              </a:rPr>
              <a:t>) is concerned with the questions of </a:t>
            </a:r>
            <a:r>
              <a:rPr lang="en-CA" b="1" dirty="0">
                <a:latin typeface="Times New Roman" panose="02020603050405020304" pitchFamily="18" charset="0"/>
                <a:cs typeface="Times New Roman" panose="02020603050405020304" pitchFamily="18" charset="0"/>
              </a:rPr>
              <a:t>how people ought to act</a:t>
            </a:r>
            <a:r>
              <a:rPr lang="en-CA" dirty="0">
                <a:latin typeface="Times New Roman" panose="02020603050405020304" pitchFamily="18" charset="0"/>
                <a:cs typeface="Times New Roman" panose="02020603050405020304" pitchFamily="18" charset="0"/>
              </a:rPr>
              <a:t>, and the search for a definition of a </a:t>
            </a:r>
            <a:r>
              <a:rPr lang="en-CA" b="1" dirty="0">
                <a:latin typeface="Times New Roman" panose="02020603050405020304" pitchFamily="18" charset="0"/>
                <a:cs typeface="Times New Roman" panose="02020603050405020304" pitchFamily="18" charset="0"/>
              </a:rPr>
              <a:t>right conduct</a:t>
            </a:r>
            <a:r>
              <a:rPr lang="en-CA" dirty="0">
                <a:latin typeface="Times New Roman" panose="02020603050405020304" pitchFamily="18" charset="0"/>
                <a:cs typeface="Times New Roman" panose="02020603050405020304" pitchFamily="18" charset="0"/>
              </a:rPr>
              <a:t> (identified as the one causing the greatest good) and the </a:t>
            </a:r>
            <a:r>
              <a:rPr lang="en-CA" b="1" dirty="0">
                <a:latin typeface="Times New Roman" panose="02020603050405020304" pitchFamily="18" charset="0"/>
                <a:cs typeface="Times New Roman" panose="02020603050405020304" pitchFamily="18" charset="0"/>
              </a:rPr>
              <a:t>good life</a:t>
            </a:r>
            <a:r>
              <a:rPr lang="en-CA" dirty="0">
                <a:latin typeface="Times New Roman" panose="02020603050405020304" pitchFamily="18" charset="0"/>
                <a:cs typeface="Times New Roman" panose="02020603050405020304" pitchFamily="18" charset="0"/>
              </a:rPr>
              <a:t> (in the sense of a life worth living or a life that is satisfying or happy).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628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AC9B-B8D2-0C40-9E27-81D2F5BF46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7F31F-E57A-084B-868D-B93BA3085C3E}"/>
              </a:ext>
            </a:extLst>
          </p:cNvPr>
          <p:cNvSpPr>
            <a:spLocks noGrp="1"/>
          </p:cNvSpPr>
          <p:nvPr>
            <p:ph idx="1"/>
          </p:nvPr>
        </p:nvSpPr>
        <p:spPr/>
        <p:txBody>
          <a:bodyPr>
            <a:normAutofit/>
          </a:bodyPr>
          <a:lstStyle/>
          <a:p>
            <a:pPr>
              <a:lnSpc>
                <a:spcPct val="150000"/>
              </a:lnSpc>
            </a:pPr>
            <a:r>
              <a:rPr lang="en-CA" sz="2400" b="1" dirty="0">
                <a:latin typeface="Times New Roman" panose="02020603050405020304" pitchFamily="18" charset="0"/>
                <a:cs typeface="Times New Roman" panose="02020603050405020304" pitchFamily="18" charset="0"/>
              </a:rPr>
              <a:t>Bioethics</a:t>
            </a:r>
            <a:r>
              <a:rPr lang="en-CA" sz="2400" dirty="0">
                <a:latin typeface="Times New Roman" panose="02020603050405020304" pitchFamily="18" charset="0"/>
                <a:cs typeface="Times New Roman" panose="02020603050405020304" pitchFamily="18" charset="0"/>
              </a:rPr>
              <a:t>: concerns the ethical controversies brought about by advances in </a:t>
            </a:r>
            <a:r>
              <a:rPr lang="en-CA" sz="2400" b="1" dirty="0">
                <a:latin typeface="Times New Roman" panose="02020603050405020304" pitchFamily="18" charset="0"/>
                <a:cs typeface="Times New Roman" panose="02020603050405020304" pitchFamily="18" charset="0"/>
              </a:rPr>
              <a:t>biology</a:t>
            </a:r>
            <a:r>
              <a:rPr lang="en-CA" sz="2400" dirty="0">
                <a:latin typeface="Times New Roman" panose="02020603050405020304" pitchFamily="18" charset="0"/>
                <a:cs typeface="Times New Roman" panose="02020603050405020304" pitchFamily="18" charset="0"/>
              </a:rPr>
              <a:t> and </a:t>
            </a:r>
            <a:r>
              <a:rPr lang="en-CA" sz="2400" b="1" dirty="0">
                <a:latin typeface="Times New Roman" panose="02020603050405020304" pitchFamily="18" charset="0"/>
                <a:cs typeface="Times New Roman" panose="02020603050405020304" pitchFamily="18" charset="0"/>
              </a:rPr>
              <a:t>medicine</a:t>
            </a:r>
            <a:r>
              <a:rPr lang="en-CA" sz="2400" dirty="0">
                <a:latin typeface="Times New Roman" panose="02020603050405020304" pitchFamily="18" charset="0"/>
                <a:cs typeface="Times New Roman" panose="02020603050405020304" pitchFamily="18" charset="0"/>
              </a:rPr>
              <a:t>. Public attention was drawn to these questions by abuses of human subjects in </a:t>
            </a:r>
            <a:r>
              <a:rPr lang="en-CA" sz="2400" b="1" dirty="0">
                <a:latin typeface="Times New Roman" panose="02020603050405020304" pitchFamily="18" charset="0"/>
                <a:cs typeface="Times New Roman" panose="02020603050405020304" pitchFamily="18" charset="0"/>
              </a:rPr>
              <a:t>biomedical experiments</a:t>
            </a:r>
            <a:r>
              <a:rPr lang="en-CA" sz="2400" dirty="0">
                <a:latin typeface="Times New Roman" panose="02020603050405020304" pitchFamily="18" charset="0"/>
                <a:cs typeface="Times New Roman" panose="02020603050405020304" pitchFamily="18" charset="0"/>
              </a:rPr>
              <a:t>, especially during the Second World War, but with recent advances in </a:t>
            </a:r>
            <a:r>
              <a:rPr lang="en-CA" sz="2400" b="1" dirty="0">
                <a:latin typeface="Times New Roman" panose="02020603050405020304" pitchFamily="18" charset="0"/>
                <a:cs typeface="Times New Roman" panose="02020603050405020304" pitchFamily="18" charset="0"/>
              </a:rPr>
              <a:t>biotechnology</a:t>
            </a:r>
            <a:r>
              <a:rPr lang="en-CA" sz="2400" dirty="0">
                <a:latin typeface="Times New Roman" panose="02020603050405020304" pitchFamily="18" charset="0"/>
                <a:cs typeface="Times New Roman" panose="02020603050405020304" pitchFamily="18" charset="0"/>
              </a:rPr>
              <a:t>, bioethics has become a fast-growing academic and professional area of inquiry. </a:t>
            </a:r>
            <a:r>
              <a:rPr lang="en-CA" sz="2400" b="1" dirty="0">
                <a:latin typeface="Times New Roman" panose="02020603050405020304" pitchFamily="18" charset="0"/>
                <a:cs typeface="Times New Roman" panose="02020603050405020304" pitchFamily="18" charset="0"/>
              </a:rPr>
              <a:t>Issues</a:t>
            </a:r>
            <a:r>
              <a:rPr lang="en-CA" sz="2400" dirty="0">
                <a:latin typeface="Times New Roman" panose="02020603050405020304" pitchFamily="18" charset="0"/>
                <a:cs typeface="Times New Roman" panose="02020603050405020304" pitchFamily="18" charset="0"/>
              </a:rPr>
              <a:t> include consideration of cloning, stem cell research, transplant trade, genetically modified food, human genetic engineering, genomics, infertility treatment, </a:t>
            </a:r>
            <a:r>
              <a:rPr lang="en-CA" sz="2400" dirty="0" err="1">
                <a:latin typeface="Times New Roman" panose="02020603050405020304" pitchFamily="18" charset="0"/>
                <a:cs typeface="Times New Roman" panose="02020603050405020304" pitchFamily="18" charset="0"/>
              </a:rPr>
              <a:t>etc</a:t>
            </a:r>
            <a:endParaRPr lang="en-CA"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177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61B3-840A-8641-B3FF-C38C1882A8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E41103-10F4-614D-9AE6-9CA629D3E0F8}"/>
              </a:ext>
            </a:extLst>
          </p:cNvPr>
          <p:cNvSpPr>
            <a:spLocks noGrp="1"/>
          </p:cNvSpPr>
          <p:nvPr>
            <p:ph idx="1"/>
          </p:nvPr>
        </p:nvSpPr>
        <p:spPr/>
        <p:txBody>
          <a:bodyPr>
            <a:normAutofit fontScale="85000" lnSpcReduction="10000"/>
          </a:bodyPr>
          <a:lstStyle/>
          <a:p>
            <a:pPr>
              <a:lnSpc>
                <a:spcPct val="150000"/>
              </a:lnSpc>
            </a:pPr>
            <a:r>
              <a:rPr lang="en-CA" b="1" dirty="0">
                <a:latin typeface="Times New Roman" panose="02020603050405020304" pitchFamily="18" charset="0"/>
                <a:cs typeface="Times New Roman" panose="02020603050405020304" pitchFamily="18" charset="0"/>
              </a:rPr>
              <a:t>Legal Ethics</a:t>
            </a:r>
            <a:r>
              <a:rPr lang="en-CA" dirty="0">
                <a:latin typeface="Times New Roman" panose="02020603050405020304" pitchFamily="18" charset="0"/>
                <a:cs typeface="Times New Roman" panose="02020603050405020304" pitchFamily="18" charset="0"/>
              </a:rPr>
              <a:t>: an </a:t>
            </a:r>
            <a:r>
              <a:rPr lang="en-CA" b="1" dirty="0">
                <a:latin typeface="Times New Roman" panose="02020603050405020304" pitchFamily="18" charset="0"/>
                <a:cs typeface="Times New Roman" panose="02020603050405020304" pitchFamily="18" charset="0"/>
              </a:rPr>
              <a:t>ethical code</a:t>
            </a:r>
            <a:r>
              <a:rPr lang="en-CA" dirty="0">
                <a:latin typeface="Times New Roman" panose="02020603050405020304" pitchFamily="18" charset="0"/>
                <a:cs typeface="Times New Roman" panose="02020603050405020304" pitchFamily="18" charset="0"/>
              </a:rPr>
              <a:t> governing the conduct of people engaged in the </a:t>
            </a:r>
            <a:r>
              <a:rPr lang="en-CA" b="1" dirty="0">
                <a:latin typeface="Times New Roman" panose="02020603050405020304" pitchFamily="18" charset="0"/>
                <a:cs typeface="Times New Roman" panose="02020603050405020304" pitchFamily="18" charset="0"/>
              </a:rPr>
              <a:t>practice of law</a:t>
            </a:r>
            <a:r>
              <a:rPr lang="en-CA" dirty="0">
                <a:latin typeface="Times New Roman" panose="02020603050405020304" pitchFamily="18" charset="0"/>
                <a:cs typeface="Times New Roman" panose="02020603050405020304" pitchFamily="18" charset="0"/>
              </a:rPr>
              <a:t>. Model rules usually address the </a:t>
            </a:r>
            <a:r>
              <a:rPr lang="en-CA" b="1" dirty="0">
                <a:latin typeface="Times New Roman" panose="02020603050405020304" pitchFamily="18" charset="0"/>
                <a:cs typeface="Times New Roman" panose="02020603050405020304" pitchFamily="18" charset="0"/>
              </a:rPr>
              <a:t>client-lawyer relationship</a:t>
            </a:r>
            <a:r>
              <a:rPr lang="en-CA" dirty="0">
                <a:latin typeface="Times New Roman" panose="02020603050405020304" pitchFamily="18" charset="0"/>
                <a:cs typeface="Times New Roman" panose="02020603050405020304" pitchFamily="18" charset="0"/>
              </a:rPr>
              <a:t>, duties of a lawyer as </a:t>
            </a:r>
            <a:r>
              <a:rPr lang="en-CA" b="1" dirty="0">
                <a:latin typeface="Times New Roman" panose="02020603050405020304" pitchFamily="18" charset="0"/>
                <a:cs typeface="Times New Roman" panose="02020603050405020304" pitchFamily="18" charset="0"/>
              </a:rPr>
              <a:t>advocate</a:t>
            </a:r>
            <a:r>
              <a:rPr lang="en-CA" dirty="0">
                <a:latin typeface="Times New Roman" panose="02020603050405020304" pitchFamily="18" charset="0"/>
                <a:cs typeface="Times New Roman" panose="02020603050405020304" pitchFamily="18" charset="0"/>
              </a:rPr>
              <a:t> in adversary proceedings, dealings with </a:t>
            </a:r>
            <a:r>
              <a:rPr lang="en-CA" b="1" dirty="0">
                <a:latin typeface="Times New Roman" panose="02020603050405020304" pitchFamily="18" charset="0"/>
                <a:cs typeface="Times New Roman" panose="02020603050405020304" pitchFamily="18" charset="0"/>
              </a:rPr>
              <a:t>persons other than clients</a:t>
            </a:r>
            <a:r>
              <a:rPr lang="en-CA" dirty="0">
                <a:latin typeface="Times New Roman" panose="02020603050405020304" pitchFamily="18" charset="0"/>
                <a:cs typeface="Times New Roman" panose="02020603050405020304" pitchFamily="18" charset="0"/>
              </a:rPr>
              <a:t>, law </a:t>
            </a:r>
            <a:r>
              <a:rPr lang="en-CA" b="1" dirty="0" err="1">
                <a:latin typeface="Times New Roman" panose="02020603050405020304" pitchFamily="18" charset="0"/>
                <a:cs typeface="Times New Roman" panose="02020603050405020304" pitchFamily="18" charset="0"/>
              </a:rPr>
              <a:t>firms</a:t>
            </a:r>
            <a:r>
              <a:rPr lang="en-CA" dirty="0" err="1">
                <a:latin typeface="Times New Roman" panose="02020603050405020304" pitchFamily="18" charset="0"/>
                <a:cs typeface="Times New Roman" panose="02020603050405020304" pitchFamily="18" charset="0"/>
              </a:rPr>
              <a:t>and</a:t>
            </a:r>
            <a:r>
              <a:rPr lang="en-CA" dirty="0">
                <a:latin typeface="Times New Roman" panose="02020603050405020304" pitchFamily="18" charset="0"/>
                <a:cs typeface="Times New Roman" panose="02020603050405020304" pitchFamily="18" charset="0"/>
              </a:rPr>
              <a:t> </a:t>
            </a:r>
            <a:r>
              <a:rPr lang="en-CA" b="1" dirty="0">
                <a:latin typeface="Times New Roman" panose="02020603050405020304" pitchFamily="18" charset="0"/>
                <a:cs typeface="Times New Roman" panose="02020603050405020304" pitchFamily="18" charset="0"/>
              </a:rPr>
              <a:t>associations</a:t>
            </a:r>
            <a:r>
              <a:rPr lang="en-CA" dirty="0">
                <a:latin typeface="Times New Roman" panose="02020603050405020304" pitchFamily="18" charset="0"/>
                <a:cs typeface="Times New Roman" panose="02020603050405020304" pitchFamily="18" charset="0"/>
              </a:rPr>
              <a:t>, </a:t>
            </a:r>
            <a:r>
              <a:rPr lang="en-CA" b="1" dirty="0">
                <a:latin typeface="Times New Roman" panose="02020603050405020304" pitchFamily="18" charset="0"/>
                <a:cs typeface="Times New Roman" panose="02020603050405020304" pitchFamily="18" charset="0"/>
              </a:rPr>
              <a:t>public service</a:t>
            </a:r>
            <a:r>
              <a:rPr lang="en-CA" dirty="0">
                <a:latin typeface="Times New Roman" panose="02020603050405020304" pitchFamily="18" charset="0"/>
                <a:cs typeface="Times New Roman" panose="02020603050405020304" pitchFamily="18" charset="0"/>
              </a:rPr>
              <a:t>, </a:t>
            </a:r>
            <a:r>
              <a:rPr lang="en-CA" b="1" dirty="0">
                <a:latin typeface="Times New Roman" panose="02020603050405020304" pitchFamily="18" charset="0"/>
                <a:cs typeface="Times New Roman" panose="02020603050405020304" pitchFamily="18" charset="0"/>
              </a:rPr>
              <a:t>advertising</a:t>
            </a:r>
            <a:r>
              <a:rPr lang="en-CA" dirty="0">
                <a:latin typeface="Times New Roman" panose="02020603050405020304" pitchFamily="18" charset="0"/>
                <a:cs typeface="Times New Roman" panose="02020603050405020304" pitchFamily="18" charset="0"/>
              </a:rPr>
              <a:t> and maintaining the </a:t>
            </a:r>
            <a:r>
              <a:rPr lang="en-CA" b="1" dirty="0">
                <a:latin typeface="Times New Roman" panose="02020603050405020304" pitchFamily="18" charset="0"/>
                <a:cs typeface="Times New Roman" panose="02020603050405020304" pitchFamily="18" charset="0"/>
              </a:rPr>
              <a:t>integrity of the profession</a:t>
            </a:r>
            <a:r>
              <a:rPr lang="en-CA" dirty="0">
                <a:latin typeface="Times New Roman" panose="02020603050405020304" pitchFamily="18" charset="0"/>
                <a:cs typeface="Times New Roman" panose="02020603050405020304" pitchFamily="18" charset="0"/>
              </a:rPr>
              <a:t>. Respect of </a:t>
            </a:r>
            <a:r>
              <a:rPr lang="en-CA" b="1" dirty="0">
                <a:latin typeface="Times New Roman" panose="02020603050405020304" pitchFamily="18" charset="0"/>
                <a:cs typeface="Times New Roman" panose="02020603050405020304" pitchFamily="18" charset="0"/>
              </a:rPr>
              <a:t>client confidences</a:t>
            </a:r>
            <a:r>
              <a:rPr lang="en-CA" dirty="0">
                <a:latin typeface="Times New Roman" panose="02020603050405020304" pitchFamily="18" charset="0"/>
                <a:cs typeface="Times New Roman" panose="02020603050405020304" pitchFamily="18" charset="0"/>
              </a:rPr>
              <a:t>, </a:t>
            </a:r>
            <a:r>
              <a:rPr lang="en-CA" b="1" dirty="0">
                <a:latin typeface="Times New Roman" panose="02020603050405020304" pitchFamily="18" charset="0"/>
                <a:cs typeface="Times New Roman" panose="02020603050405020304" pitchFamily="18" charset="0"/>
              </a:rPr>
              <a:t>candor</a:t>
            </a:r>
            <a:r>
              <a:rPr lang="en-CA" dirty="0">
                <a:latin typeface="Times New Roman" panose="02020603050405020304" pitchFamily="18" charset="0"/>
                <a:cs typeface="Times New Roman" panose="02020603050405020304" pitchFamily="18" charset="0"/>
              </a:rPr>
              <a:t> toward the tribunal, </a:t>
            </a:r>
            <a:r>
              <a:rPr lang="en-CA" b="1" dirty="0">
                <a:latin typeface="Times New Roman" panose="02020603050405020304" pitchFamily="18" charset="0"/>
                <a:cs typeface="Times New Roman" panose="02020603050405020304" pitchFamily="18" charset="0"/>
              </a:rPr>
              <a:t>truthfulness</a:t>
            </a:r>
            <a:r>
              <a:rPr lang="en-CA" dirty="0">
                <a:latin typeface="Times New Roman" panose="02020603050405020304" pitchFamily="18" charset="0"/>
                <a:cs typeface="Times New Roman" panose="02020603050405020304" pitchFamily="18" charset="0"/>
              </a:rPr>
              <a:t> in statements to others, and professional </a:t>
            </a:r>
            <a:r>
              <a:rPr lang="en-CA" b="1" dirty="0">
                <a:latin typeface="Times New Roman" panose="02020603050405020304" pitchFamily="18" charset="0"/>
                <a:cs typeface="Times New Roman" panose="02020603050405020304" pitchFamily="18" charset="0"/>
              </a:rPr>
              <a:t>independence</a:t>
            </a:r>
            <a:r>
              <a:rPr lang="en-CA" dirty="0">
                <a:latin typeface="Times New Roman" panose="02020603050405020304" pitchFamily="18" charset="0"/>
                <a:cs typeface="Times New Roman" panose="02020603050405020304" pitchFamily="18" charset="0"/>
              </a:rPr>
              <a:t> are some of the defining features of legal ethics.</a:t>
            </a:r>
          </a:p>
          <a:p>
            <a:endParaRPr lang="en-US" dirty="0"/>
          </a:p>
        </p:txBody>
      </p:sp>
    </p:spTree>
    <p:extLst>
      <p:ext uri="{BB962C8B-B14F-4D97-AF65-F5344CB8AC3E}">
        <p14:creationId xmlns:p14="http://schemas.microsoft.com/office/powerpoint/2010/main" val="4231809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FD32-2C09-CC48-8415-9ADDCE581E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4D6CD4-FA33-4142-8207-A8D3177771D1}"/>
              </a:ext>
            </a:extLst>
          </p:cNvPr>
          <p:cNvSpPr>
            <a:spLocks noGrp="1"/>
          </p:cNvSpPr>
          <p:nvPr>
            <p:ph idx="1"/>
          </p:nvPr>
        </p:nvSpPr>
        <p:spPr/>
        <p:txBody>
          <a:bodyPr>
            <a:normAutofit/>
          </a:bodyPr>
          <a:lstStyle/>
          <a:p>
            <a:pPr>
              <a:lnSpc>
                <a:spcPct val="150000"/>
              </a:lnSpc>
            </a:pPr>
            <a:r>
              <a:rPr lang="en-CA" sz="2400" b="1" dirty="0">
                <a:latin typeface="Times New Roman" panose="02020603050405020304" pitchFamily="18" charset="0"/>
                <a:cs typeface="Times New Roman" panose="02020603050405020304" pitchFamily="18" charset="0"/>
              </a:rPr>
              <a:t>Business Ethics</a:t>
            </a:r>
            <a:r>
              <a:rPr lang="en-CA" sz="2400" dirty="0">
                <a:latin typeface="Times New Roman" panose="02020603050405020304" pitchFamily="18" charset="0"/>
                <a:cs typeface="Times New Roman" panose="02020603050405020304" pitchFamily="18" charset="0"/>
              </a:rPr>
              <a:t>: examines ethical principles and moral or ethical problems that can arise in a </a:t>
            </a:r>
            <a:r>
              <a:rPr lang="en-CA" sz="2400" b="1" dirty="0">
                <a:latin typeface="Times New Roman" panose="02020603050405020304" pitchFamily="18" charset="0"/>
                <a:cs typeface="Times New Roman" panose="02020603050405020304" pitchFamily="18" charset="0"/>
              </a:rPr>
              <a:t>business environment</a:t>
            </a:r>
            <a:r>
              <a:rPr lang="en-CA" sz="2400" dirty="0">
                <a:latin typeface="Times New Roman" panose="02020603050405020304" pitchFamily="18" charset="0"/>
                <a:cs typeface="Times New Roman" panose="02020603050405020304" pitchFamily="18" charset="0"/>
              </a:rPr>
              <a:t>. This includes </a:t>
            </a:r>
            <a:r>
              <a:rPr lang="en-CA" sz="2400" b="1" dirty="0">
                <a:latin typeface="Times New Roman" panose="02020603050405020304" pitchFamily="18" charset="0"/>
                <a:cs typeface="Times New Roman" panose="02020603050405020304" pitchFamily="18" charset="0"/>
              </a:rPr>
              <a:t>Corporate Social Responsibility</a:t>
            </a:r>
            <a:r>
              <a:rPr lang="en-CA" sz="2400" dirty="0">
                <a:latin typeface="Times New Roman" panose="02020603050405020304" pitchFamily="18" charset="0"/>
                <a:cs typeface="Times New Roman" panose="02020603050405020304" pitchFamily="18" charset="0"/>
              </a:rPr>
              <a:t>, a concept whereby </a:t>
            </a:r>
            <a:r>
              <a:rPr lang="en-CA" sz="2400" b="1" dirty="0">
                <a:latin typeface="Times New Roman" panose="02020603050405020304" pitchFamily="18" charset="0"/>
                <a:cs typeface="Times New Roman" panose="02020603050405020304" pitchFamily="18" charset="0"/>
              </a:rPr>
              <a:t>organizations</a:t>
            </a:r>
            <a:r>
              <a:rPr lang="en-CA" sz="2400" dirty="0">
                <a:latin typeface="Times New Roman" panose="02020603050405020304" pitchFamily="18" charset="0"/>
                <a:cs typeface="Times New Roman" panose="02020603050405020304" pitchFamily="18" charset="0"/>
              </a:rPr>
              <a:t> consider the interests of </a:t>
            </a:r>
            <a:r>
              <a:rPr lang="en-CA" sz="2400" b="1" dirty="0">
                <a:latin typeface="Times New Roman" panose="02020603050405020304" pitchFamily="18" charset="0"/>
                <a:cs typeface="Times New Roman" panose="02020603050405020304" pitchFamily="18" charset="0"/>
              </a:rPr>
              <a:t>society</a:t>
            </a:r>
            <a:r>
              <a:rPr lang="en-CA" sz="2400" dirty="0">
                <a:latin typeface="Times New Roman" panose="02020603050405020304" pitchFamily="18" charset="0"/>
                <a:cs typeface="Times New Roman" panose="02020603050405020304" pitchFamily="18" charset="0"/>
              </a:rPr>
              <a:t> by taking responsibility for the </a:t>
            </a:r>
            <a:r>
              <a:rPr lang="en-CA" sz="2400" b="1" dirty="0">
                <a:latin typeface="Times New Roman" panose="02020603050405020304" pitchFamily="18" charset="0"/>
                <a:cs typeface="Times New Roman" panose="02020603050405020304" pitchFamily="18" charset="0"/>
              </a:rPr>
              <a:t>impact</a:t>
            </a:r>
            <a:r>
              <a:rPr lang="en-CA" sz="2400" dirty="0">
                <a:latin typeface="Times New Roman" panose="02020603050405020304" pitchFamily="18" charset="0"/>
                <a:cs typeface="Times New Roman" panose="02020603050405020304" pitchFamily="18" charset="0"/>
              </a:rPr>
              <a:t> of their activities on customers, employees, shareholders, communities and the environment in all aspects of their operations, over and above the statutory obligation to comply with </a:t>
            </a:r>
            <a:r>
              <a:rPr lang="en-CA" sz="2400" b="1" dirty="0">
                <a:latin typeface="Times New Roman" panose="02020603050405020304" pitchFamily="18" charset="0"/>
                <a:cs typeface="Times New Roman" panose="02020603050405020304" pitchFamily="18" charset="0"/>
              </a:rPr>
              <a:t>legislation</a:t>
            </a:r>
            <a:r>
              <a:rPr lang="en-CA" sz="2400" dirty="0">
                <a:latin typeface="Times New Roman" panose="02020603050405020304" pitchFamily="18" charset="0"/>
                <a:cs typeface="Times New Roman" panose="02020603050405020304" pitchFamily="18" charset="0"/>
              </a:rPr>
              <a:t>.</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045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ECCE-0E88-1E4B-A85C-C5B196E63D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1C0FB7-BE24-3F47-8E7F-616EE75BD2BA}"/>
              </a:ext>
            </a:extLst>
          </p:cNvPr>
          <p:cNvSpPr>
            <a:spLocks noGrp="1"/>
          </p:cNvSpPr>
          <p:nvPr>
            <p:ph idx="1"/>
          </p:nvPr>
        </p:nvSpPr>
        <p:spPr/>
        <p:txBody>
          <a:bodyPr>
            <a:normAutofit lnSpcReduction="10000"/>
          </a:bodyPr>
          <a:lstStyle/>
          <a:p>
            <a:pPr algn="just">
              <a:lnSpc>
                <a:spcPct val="150000"/>
              </a:lnSpc>
            </a:pPr>
            <a:r>
              <a:rPr lang="en-CA" sz="2400" b="1" dirty="0">
                <a:latin typeface="Times New Roman" panose="02020603050405020304" pitchFamily="18" charset="0"/>
                <a:cs typeface="Times New Roman" panose="02020603050405020304" pitchFamily="18" charset="0"/>
              </a:rPr>
              <a:t>Environmental Ethics</a:t>
            </a:r>
            <a:r>
              <a:rPr lang="en-CA" sz="2400" dirty="0">
                <a:latin typeface="Times New Roman" panose="02020603050405020304" pitchFamily="18" charset="0"/>
                <a:cs typeface="Times New Roman" panose="02020603050405020304" pitchFamily="18" charset="0"/>
              </a:rPr>
              <a:t>: considers the ethical relationship between human beings and the </a:t>
            </a:r>
            <a:r>
              <a:rPr lang="en-CA" sz="2400" b="1" dirty="0">
                <a:latin typeface="Times New Roman" panose="02020603050405020304" pitchFamily="18" charset="0"/>
                <a:cs typeface="Times New Roman" panose="02020603050405020304" pitchFamily="18" charset="0"/>
              </a:rPr>
              <a:t>natural environment</a:t>
            </a:r>
            <a:r>
              <a:rPr lang="en-CA" sz="2400" dirty="0">
                <a:latin typeface="Times New Roman" panose="02020603050405020304" pitchFamily="18" charset="0"/>
                <a:cs typeface="Times New Roman" panose="02020603050405020304" pitchFamily="18" charset="0"/>
              </a:rPr>
              <a:t>. It addresses questions like "Should we continue to clear cut forests for the sake of human consumption?", "Should we continue to make gasoline powered vehicles, depleting fossil fuel resources while the technology exists to create zero-emission vehicles?", "What environmental obligations do we need to keep for future generations?", "Is it right for humans to knowingly cause the extinction of a species for the (perceived or real) convenience of humanity?"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391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AE69-33F4-6B4B-9C25-526DCDFEF7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23CFDA-E81C-2D40-A312-1A1F4A3C30AE}"/>
              </a:ext>
            </a:extLst>
          </p:cNvPr>
          <p:cNvSpPr>
            <a:spLocks noGrp="1"/>
          </p:cNvSpPr>
          <p:nvPr>
            <p:ph idx="1"/>
          </p:nvPr>
        </p:nvSpPr>
        <p:spPr/>
        <p:txBody>
          <a:bodyPr>
            <a:normAutofit fontScale="92500"/>
          </a:bodyPr>
          <a:lstStyle/>
          <a:p>
            <a:pPr>
              <a:lnSpc>
                <a:spcPct val="150000"/>
              </a:lnSpc>
            </a:pPr>
            <a:r>
              <a:rPr lang="en-CA" sz="2400" b="1" dirty="0">
                <a:latin typeface="Times New Roman" panose="02020603050405020304" pitchFamily="18" charset="0"/>
                <a:cs typeface="Times New Roman" panose="02020603050405020304" pitchFamily="18" charset="0"/>
              </a:rPr>
              <a:t>Information Ethics</a:t>
            </a:r>
            <a:r>
              <a:rPr lang="en-CA" sz="2400" dirty="0">
                <a:latin typeface="Times New Roman" panose="02020603050405020304" pitchFamily="18" charset="0"/>
                <a:cs typeface="Times New Roman" panose="02020603050405020304" pitchFamily="18" charset="0"/>
              </a:rPr>
              <a:t>: investigates the ethical issues arising from the development and application of </a:t>
            </a:r>
            <a:r>
              <a:rPr lang="en-CA" sz="2400" b="1" dirty="0">
                <a:latin typeface="Times New Roman" panose="02020603050405020304" pitchFamily="18" charset="0"/>
                <a:cs typeface="Times New Roman" panose="02020603050405020304" pitchFamily="18" charset="0"/>
              </a:rPr>
              <a:t>computers</a:t>
            </a:r>
            <a:r>
              <a:rPr lang="en-CA" sz="2400" dirty="0">
                <a:latin typeface="Times New Roman" panose="02020603050405020304" pitchFamily="18" charset="0"/>
                <a:cs typeface="Times New Roman" panose="02020603050405020304" pitchFamily="18" charset="0"/>
              </a:rPr>
              <a:t> and </a:t>
            </a:r>
            <a:r>
              <a:rPr lang="en-CA" sz="2400" b="1" dirty="0">
                <a:latin typeface="Times New Roman" panose="02020603050405020304" pitchFamily="18" charset="0"/>
                <a:cs typeface="Times New Roman" panose="02020603050405020304" pitchFamily="18" charset="0"/>
              </a:rPr>
              <a:t>information technologies</a:t>
            </a:r>
            <a:r>
              <a:rPr lang="en-CA" sz="2400" dirty="0">
                <a:latin typeface="Times New Roman" panose="02020603050405020304" pitchFamily="18" charset="0"/>
                <a:cs typeface="Times New Roman" panose="02020603050405020304" pitchFamily="18" charset="0"/>
              </a:rPr>
              <a:t>. It is concerned with issues like the </a:t>
            </a:r>
            <a:r>
              <a:rPr lang="en-CA" sz="2400" b="1" dirty="0">
                <a:latin typeface="Times New Roman" panose="02020603050405020304" pitchFamily="18" charset="0"/>
                <a:cs typeface="Times New Roman" panose="02020603050405020304" pitchFamily="18" charset="0"/>
              </a:rPr>
              <a:t>privacy of information</a:t>
            </a:r>
            <a:r>
              <a:rPr lang="en-CA" sz="2400" dirty="0">
                <a:latin typeface="Times New Roman" panose="02020603050405020304" pitchFamily="18" charset="0"/>
                <a:cs typeface="Times New Roman" panose="02020603050405020304" pitchFamily="18" charset="0"/>
              </a:rPr>
              <a:t>, whether </a:t>
            </a:r>
            <a:r>
              <a:rPr lang="en-CA" sz="2400" b="1" dirty="0">
                <a:latin typeface="Times New Roman" panose="02020603050405020304" pitchFamily="18" charset="0"/>
                <a:cs typeface="Times New Roman" panose="02020603050405020304" pitchFamily="18" charset="0"/>
              </a:rPr>
              <a:t>artificial agents</a:t>
            </a:r>
            <a:r>
              <a:rPr lang="en-CA" sz="2400" dirty="0">
                <a:latin typeface="Times New Roman" panose="02020603050405020304" pitchFamily="18" charset="0"/>
                <a:cs typeface="Times New Roman" panose="02020603050405020304" pitchFamily="18" charset="0"/>
              </a:rPr>
              <a:t> may be moral, how one should </a:t>
            </a:r>
            <a:r>
              <a:rPr lang="en-CA" sz="2400" b="1" dirty="0">
                <a:latin typeface="Times New Roman" panose="02020603050405020304" pitchFamily="18" charset="0"/>
                <a:cs typeface="Times New Roman" panose="02020603050405020304" pitchFamily="18" charset="0"/>
              </a:rPr>
              <a:t>behave</a:t>
            </a:r>
            <a:r>
              <a:rPr lang="en-CA" sz="2400" dirty="0">
                <a:latin typeface="Times New Roman" panose="02020603050405020304" pitchFamily="18" charset="0"/>
                <a:cs typeface="Times New Roman" panose="02020603050405020304" pitchFamily="18" charset="0"/>
              </a:rPr>
              <a:t> in the infosphere, and </a:t>
            </a:r>
            <a:r>
              <a:rPr lang="en-CA" sz="2400" b="1" dirty="0">
                <a:latin typeface="Times New Roman" panose="02020603050405020304" pitchFamily="18" charset="0"/>
                <a:cs typeface="Times New Roman" panose="02020603050405020304" pitchFamily="18" charset="0"/>
              </a:rPr>
              <a:t>ownership</a:t>
            </a:r>
            <a:r>
              <a:rPr lang="en-CA" sz="2400" dirty="0">
                <a:latin typeface="Times New Roman" panose="02020603050405020304" pitchFamily="18" charset="0"/>
                <a:cs typeface="Times New Roman" panose="02020603050405020304" pitchFamily="18" charset="0"/>
              </a:rPr>
              <a:t> and </a:t>
            </a:r>
            <a:r>
              <a:rPr lang="en-CA" sz="2400" b="1" dirty="0">
                <a:latin typeface="Times New Roman" panose="02020603050405020304" pitchFamily="18" charset="0"/>
                <a:cs typeface="Times New Roman" panose="02020603050405020304" pitchFamily="18" charset="0"/>
              </a:rPr>
              <a:t>copyright</a:t>
            </a:r>
            <a:r>
              <a:rPr lang="en-CA" sz="2400" dirty="0">
                <a:latin typeface="Times New Roman" panose="02020603050405020304" pitchFamily="18" charset="0"/>
                <a:cs typeface="Times New Roman" panose="02020603050405020304" pitchFamily="18" charset="0"/>
              </a:rPr>
              <a:t> problems arising from the creation, collection, recording, distribution, processing, </a:t>
            </a:r>
            <a:r>
              <a:rPr lang="en-CA" sz="2400" dirty="0" err="1">
                <a:latin typeface="Times New Roman" panose="02020603050405020304" pitchFamily="18" charset="0"/>
                <a:cs typeface="Times New Roman" panose="02020603050405020304" pitchFamily="18" charset="0"/>
              </a:rPr>
              <a:t>etc</a:t>
            </a:r>
            <a:r>
              <a:rPr lang="en-CA" sz="2400" dirty="0">
                <a:latin typeface="Times New Roman" panose="02020603050405020304" pitchFamily="18" charset="0"/>
                <a:cs typeface="Times New Roman" panose="02020603050405020304" pitchFamily="18" charset="0"/>
              </a:rPr>
              <a:t>, of information.</a:t>
            </a:r>
          </a:p>
          <a:p>
            <a:pPr>
              <a:lnSpc>
                <a:spcPct val="150000"/>
              </a:lnSpc>
            </a:pPr>
            <a:r>
              <a:rPr lang="en-CA" sz="2400" b="1" dirty="0">
                <a:latin typeface="Times New Roman" panose="02020603050405020304" pitchFamily="18" charset="0"/>
                <a:cs typeface="Times New Roman" panose="02020603050405020304" pitchFamily="18" charset="0"/>
              </a:rPr>
              <a:t>Media Ethics</a:t>
            </a:r>
            <a:r>
              <a:rPr lang="en-CA" sz="2400" dirty="0">
                <a:latin typeface="Times New Roman" panose="02020603050405020304" pitchFamily="18" charset="0"/>
                <a:cs typeface="Times New Roman" panose="02020603050405020304" pitchFamily="18" charset="0"/>
              </a:rPr>
              <a:t>: deals with the specific ethical principles and standards of </a:t>
            </a:r>
            <a:r>
              <a:rPr lang="en-CA" sz="2400" b="1" dirty="0">
                <a:latin typeface="Times New Roman" panose="02020603050405020304" pitchFamily="18" charset="0"/>
                <a:cs typeface="Times New Roman" panose="02020603050405020304" pitchFamily="18" charset="0"/>
              </a:rPr>
              <a:t>media</a:t>
            </a:r>
            <a:r>
              <a:rPr lang="en-CA" sz="2400" dirty="0">
                <a:latin typeface="Times New Roman" panose="02020603050405020304" pitchFamily="18" charset="0"/>
                <a:cs typeface="Times New Roman" panose="02020603050405020304" pitchFamily="18" charset="0"/>
              </a:rPr>
              <a:t> in general, including the ethical issues relating to </a:t>
            </a:r>
            <a:r>
              <a:rPr lang="en-CA" sz="2400" b="1" dirty="0">
                <a:latin typeface="Times New Roman" panose="02020603050405020304" pitchFamily="18" charset="0"/>
                <a:cs typeface="Times New Roman" panose="02020603050405020304" pitchFamily="18" charset="0"/>
              </a:rPr>
              <a:t>journalism</a:t>
            </a:r>
            <a:r>
              <a:rPr lang="en-CA" sz="2400" dirty="0">
                <a:latin typeface="Times New Roman" panose="02020603050405020304" pitchFamily="18" charset="0"/>
                <a:cs typeface="Times New Roman" panose="02020603050405020304" pitchFamily="18" charset="0"/>
              </a:rPr>
              <a:t>, </a:t>
            </a:r>
            <a:r>
              <a:rPr lang="en-CA" sz="2400" b="1" dirty="0">
                <a:latin typeface="Times New Roman" panose="02020603050405020304" pitchFamily="18" charset="0"/>
                <a:cs typeface="Times New Roman" panose="02020603050405020304" pitchFamily="18" charset="0"/>
              </a:rPr>
              <a:t>advertising</a:t>
            </a:r>
            <a:r>
              <a:rPr lang="en-CA" sz="2400" dirty="0">
                <a:latin typeface="Times New Roman" panose="02020603050405020304" pitchFamily="18" charset="0"/>
                <a:cs typeface="Times New Roman" panose="02020603050405020304" pitchFamily="18" charset="0"/>
              </a:rPr>
              <a:t> and </a:t>
            </a:r>
            <a:r>
              <a:rPr lang="en-CA" sz="2400" b="1" dirty="0">
                <a:latin typeface="Times New Roman" panose="02020603050405020304" pitchFamily="18" charset="0"/>
                <a:cs typeface="Times New Roman" panose="02020603050405020304" pitchFamily="18" charset="0"/>
              </a:rPr>
              <a:t>marketing</a:t>
            </a:r>
            <a:r>
              <a:rPr lang="en-CA" sz="2400" dirty="0">
                <a:latin typeface="Times New Roman" panose="02020603050405020304" pitchFamily="18" charset="0"/>
                <a:cs typeface="Times New Roman" panose="02020603050405020304" pitchFamily="18" charset="0"/>
              </a:rPr>
              <a:t>, and </a:t>
            </a:r>
            <a:r>
              <a:rPr lang="en-CA" sz="2400" b="1" dirty="0">
                <a:latin typeface="Times New Roman" panose="02020603050405020304" pitchFamily="18" charset="0"/>
                <a:cs typeface="Times New Roman" panose="02020603050405020304" pitchFamily="18" charset="0"/>
              </a:rPr>
              <a:t>entertainment media</a:t>
            </a:r>
            <a:r>
              <a:rPr lang="en-CA" sz="2400" dirty="0">
                <a:latin typeface="Times New Roman" panose="02020603050405020304" pitchFamily="18" charset="0"/>
                <a:cs typeface="Times New Roman" panose="02020603050405020304" pitchFamily="18" charset="0"/>
              </a:rPr>
              <a:t>.</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99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2213-4086-D547-A34B-E19627BAFBC5}"/>
              </a:ext>
            </a:extLst>
          </p:cNvPr>
          <p:cNvSpPr>
            <a:spLocks noGrp="1"/>
          </p:cNvSpPr>
          <p:nvPr>
            <p:ph type="ctrTitle"/>
          </p:nvPr>
        </p:nvSpPr>
        <p:spPr>
          <a:xfrm>
            <a:off x="1524000" y="598516"/>
            <a:ext cx="9144000" cy="4125884"/>
          </a:xfrm>
        </p:spPr>
        <p:txBody>
          <a:bodyPr>
            <a:normAutofit/>
          </a:bodyPr>
          <a:lstStyle/>
          <a:p>
            <a:pPr algn="just">
              <a:lnSpc>
                <a:spcPct val="150000"/>
              </a:lnSpc>
            </a:pPr>
            <a:r>
              <a:rPr lang="en-CA" sz="2400" dirty="0">
                <a:latin typeface="Times New Roman" panose="02020603050405020304" pitchFamily="18" charset="0"/>
                <a:cs typeface="Times New Roman" panose="02020603050405020304" pitchFamily="18" charset="0"/>
              </a:rPr>
              <a:t>The </a:t>
            </a:r>
            <a:r>
              <a:rPr lang="en-CA" sz="2400" b="1" dirty="0">
                <a:latin typeface="Times New Roman" panose="02020603050405020304" pitchFamily="18" charset="0"/>
                <a:cs typeface="Times New Roman" panose="02020603050405020304" pitchFamily="18" charset="0"/>
              </a:rPr>
              <a:t>word "ethics"</a:t>
            </a:r>
            <a:r>
              <a:rPr lang="en-CA" sz="2400" dirty="0">
                <a:latin typeface="Times New Roman" panose="02020603050405020304" pitchFamily="18" charset="0"/>
                <a:cs typeface="Times New Roman" panose="02020603050405020304" pitchFamily="18" charset="0"/>
              </a:rPr>
              <a:t> is derived from the Greek word "ethos" (meaning "custom" or "habit"). Ethics differs from </a:t>
            </a:r>
            <a:r>
              <a:rPr lang="en-CA" sz="2400" b="1" dirty="0">
                <a:latin typeface="Times New Roman" panose="02020603050405020304" pitchFamily="18" charset="0"/>
                <a:cs typeface="Times New Roman" panose="02020603050405020304" pitchFamily="18" charset="0"/>
              </a:rPr>
              <a:t>morals</a:t>
            </a:r>
            <a:r>
              <a:rPr lang="en-CA" sz="2400" dirty="0">
                <a:latin typeface="Times New Roman" panose="02020603050405020304" pitchFamily="18" charset="0"/>
                <a:cs typeface="Times New Roman" panose="02020603050405020304" pitchFamily="18" charset="0"/>
              </a:rPr>
              <a:t> and </a:t>
            </a:r>
            <a:r>
              <a:rPr lang="en-CA" sz="2400" b="1" dirty="0">
                <a:latin typeface="Times New Roman" panose="02020603050405020304" pitchFamily="18" charset="0"/>
                <a:cs typeface="Times New Roman" panose="02020603050405020304" pitchFamily="18" charset="0"/>
              </a:rPr>
              <a:t>morality</a:t>
            </a:r>
            <a:r>
              <a:rPr lang="en-CA" sz="2400" dirty="0">
                <a:latin typeface="Times New Roman" panose="02020603050405020304" pitchFamily="18" charset="0"/>
                <a:cs typeface="Times New Roman" panose="02020603050405020304" pitchFamily="18" charset="0"/>
              </a:rPr>
              <a:t> in the sense that “ethics” denotes the </a:t>
            </a:r>
            <a:r>
              <a:rPr lang="en-CA" sz="2400" b="1" dirty="0">
                <a:latin typeface="Times New Roman" panose="02020603050405020304" pitchFamily="18" charset="0"/>
                <a:cs typeface="Times New Roman" panose="02020603050405020304" pitchFamily="18" charset="0"/>
              </a:rPr>
              <a:t>theory</a:t>
            </a:r>
            <a:r>
              <a:rPr lang="en-CA" sz="2400" dirty="0">
                <a:latin typeface="Times New Roman" panose="02020603050405020304" pitchFamily="18" charset="0"/>
                <a:cs typeface="Times New Roman" panose="02020603050405020304" pitchFamily="18" charset="0"/>
              </a:rPr>
              <a:t> of right actions and the greater good, while “morals” indicate their </a:t>
            </a:r>
            <a:r>
              <a:rPr lang="en-CA" sz="2400" b="1" dirty="0">
                <a:latin typeface="Times New Roman" panose="02020603050405020304" pitchFamily="18" charset="0"/>
                <a:cs typeface="Times New Roman" panose="02020603050405020304" pitchFamily="18" charset="0"/>
              </a:rPr>
              <a:t>practice</a:t>
            </a:r>
            <a:r>
              <a:rPr lang="en-CA" sz="2400" dirty="0">
                <a:latin typeface="Times New Roman" panose="02020603050405020304" pitchFamily="18" charset="0"/>
                <a:cs typeface="Times New Roman" panose="02020603050405020304" pitchFamily="18" charset="0"/>
              </a:rPr>
              <a:t>. Ethics is not limited to specific acts and defined moral codes, but encompasses the </a:t>
            </a:r>
            <a:r>
              <a:rPr lang="en-CA" sz="2400" b="1" dirty="0">
                <a:latin typeface="Times New Roman" panose="02020603050405020304" pitchFamily="18" charset="0"/>
                <a:cs typeface="Times New Roman" panose="02020603050405020304" pitchFamily="18" charset="0"/>
              </a:rPr>
              <a:t>whole</a:t>
            </a:r>
            <a:r>
              <a:rPr lang="en-CA" sz="2400" dirty="0">
                <a:latin typeface="Times New Roman" panose="02020603050405020304" pitchFamily="18" charset="0"/>
                <a:cs typeface="Times New Roman" panose="02020603050405020304" pitchFamily="18" charset="0"/>
              </a:rPr>
              <a:t> of moral ideals and behaviors, a person's </a:t>
            </a:r>
            <a:r>
              <a:rPr lang="en-CA" sz="2400" b="1" dirty="0">
                <a:latin typeface="Times New Roman" panose="02020603050405020304" pitchFamily="18" charset="0"/>
                <a:cs typeface="Times New Roman" panose="02020603050405020304" pitchFamily="18" charset="0"/>
              </a:rPr>
              <a:t>philosophy of life</a:t>
            </a:r>
            <a:r>
              <a:rPr lang="en-CA" sz="2400" dirty="0">
                <a:latin typeface="Times New Roman" panose="02020603050405020304" pitchFamily="18" charset="0"/>
                <a:cs typeface="Times New Roman" panose="02020603050405020304" pitchFamily="18" charset="0"/>
              </a:rPr>
              <a:t>.</a:t>
            </a:r>
            <a:br>
              <a:rPr lang="en-CA"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561E64A-F12F-EB47-AA55-9B2772AB2DD2}"/>
              </a:ext>
            </a:extLst>
          </p:cNvPr>
          <p:cNvSpPr>
            <a:spLocks noGrp="1"/>
          </p:cNvSpPr>
          <p:nvPr>
            <p:ph type="subTitle" idx="1"/>
          </p:nvPr>
        </p:nvSpPr>
        <p:spPr>
          <a:xfrm>
            <a:off x="1524000" y="4724400"/>
            <a:ext cx="9144000" cy="533400"/>
          </a:xfrm>
        </p:spPr>
        <p:txBody>
          <a:bodyPr/>
          <a:lstStyle/>
          <a:p>
            <a:endParaRPr lang="en-US" dirty="0"/>
          </a:p>
        </p:txBody>
      </p:sp>
    </p:spTree>
    <p:extLst>
      <p:ext uri="{BB962C8B-B14F-4D97-AF65-F5344CB8AC3E}">
        <p14:creationId xmlns:p14="http://schemas.microsoft.com/office/powerpoint/2010/main" val="39849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191A7-D7A2-FC4A-8940-920CC7FCFC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C2BB3E-15A4-1D4D-B718-FE1F26F21831}"/>
              </a:ext>
            </a:extLst>
          </p:cNvPr>
          <p:cNvSpPr>
            <a:spLocks noGrp="1"/>
          </p:cNvSpPr>
          <p:nvPr>
            <p:ph idx="1"/>
          </p:nvPr>
        </p:nvSpPr>
        <p:spPr/>
        <p:txBody>
          <a:bodyPr/>
          <a:lstStyle/>
          <a:p>
            <a:pPr>
              <a:lnSpc>
                <a:spcPct val="150000"/>
              </a:lnSpc>
            </a:pPr>
            <a:r>
              <a:rPr lang="en-CA" dirty="0">
                <a:latin typeface="Times New Roman" panose="02020603050405020304" pitchFamily="18" charset="0"/>
                <a:cs typeface="Times New Roman" panose="02020603050405020304" pitchFamily="18" charset="0"/>
              </a:rPr>
              <a:t>It asks </a:t>
            </a:r>
            <a:r>
              <a:rPr lang="en-CA" b="1" dirty="0">
                <a:latin typeface="Times New Roman" panose="02020603050405020304" pitchFamily="18" charset="0"/>
                <a:cs typeface="Times New Roman" panose="02020603050405020304" pitchFamily="18" charset="0"/>
              </a:rPr>
              <a:t>questions</a:t>
            </a:r>
            <a:r>
              <a:rPr lang="en-CA" dirty="0">
                <a:latin typeface="Times New Roman" panose="02020603050405020304" pitchFamily="18" charset="0"/>
                <a:cs typeface="Times New Roman" panose="02020603050405020304" pitchFamily="18" charset="0"/>
              </a:rPr>
              <a:t> like "How should people act?" (</a:t>
            </a:r>
            <a:r>
              <a:rPr lang="en-CA" b="1" dirty="0">
                <a:latin typeface="Times New Roman" panose="02020603050405020304" pitchFamily="18" charset="0"/>
                <a:cs typeface="Times New Roman" panose="02020603050405020304" pitchFamily="18" charset="0"/>
              </a:rPr>
              <a:t>Normative</a:t>
            </a:r>
            <a:r>
              <a:rPr lang="en-CA" dirty="0">
                <a:latin typeface="Times New Roman" panose="02020603050405020304" pitchFamily="18" charset="0"/>
                <a:cs typeface="Times New Roman" panose="02020603050405020304" pitchFamily="18" charset="0"/>
              </a:rPr>
              <a:t> or </a:t>
            </a:r>
            <a:r>
              <a:rPr lang="en-CA" b="1" dirty="0">
                <a:latin typeface="Times New Roman" panose="02020603050405020304" pitchFamily="18" charset="0"/>
                <a:cs typeface="Times New Roman" panose="02020603050405020304" pitchFamily="18" charset="0"/>
              </a:rPr>
              <a:t>Prescriptive Ethics</a:t>
            </a:r>
            <a:r>
              <a:rPr lang="en-CA" dirty="0">
                <a:latin typeface="Times New Roman" panose="02020603050405020304" pitchFamily="18" charset="0"/>
                <a:cs typeface="Times New Roman" panose="02020603050405020304" pitchFamily="18" charset="0"/>
              </a:rPr>
              <a:t>), </a:t>
            </a:r>
          </a:p>
          <a:p>
            <a:pPr>
              <a:lnSpc>
                <a:spcPct val="150000"/>
              </a:lnSpc>
            </a:pPr>
            <a:r>
              <a:rPr lang="en-CA" dirty="0">
                <a:latin typeface="Times New Roman" panose="02020603050405020304" pitchFamily="18" charset="0"/>
                <a:cs typeface="Times New Roman" panose="02020603050405020304" pitchFamily="18" charset="0"/>
              </a:rPr>
              <a:t>"What do people think is right?" (</a:t>
            </a:r>
            <a:r>
              <a:rPr lang="en-CA" b="1" dirty="0">
                <a:latin typeface="Times New Roman" panose="02020603050405020304" pitchFamily="18" charset="0"/>
                <a:cs typeface="Times New Roman" panose="02020603050405020304" pitchFamily="18" charset="0"/>
              </a:rPr>
              <a:t>Descriptive Ethics</a:t>
            </a:r>
            <a:r>
              <a:rPr lang="en-CA" dirty="0">
                <a:latin typeface="Times New Roman" panose="02020603050405020304" pitchFamily="18" charset="0"/>
                <a:cs typeface="Times New Roman" panose="02020603050405020304" pitchFamily="18" charset="0"/>
              </a:rPr>
              <a:t>), </a:t>
            </a:r>
          </a:p>
          <a:p>
            <a:pPr>
              <a:lnSpc>
                <a:spcPct val="150000"/>
              </a:lnSpc>
            </a:pPr>
            <a:r>
              <a:rPr lang="en-CA" dirty="0">
                <a:latin typeface="Times New Roman" panose="02020603050405020304" pitchFamily="18" charset="0"/>
                <a:cs typeface="Times New Roman" panose="02020603050405020304" pitchFamily="18" charset="0"/>
              </a:rPr>
              <a:t>"How do we take moral knowledge and put it into practice?" (</a:t>
            </a:r>
            <a:r>
              <a:rPr lang="en-CA" b="1" dirty="0">
                <a:latin typeface="Times New Roman" panose="02020603050405020304" pitchFamily="18" charset="0"/>
                <a:cs typeface="Times New Roman" panose="02020603050405020304" pitchFamily="18" charset="0"/>
              </a:rPr>
              <a:t>Applied Ethics</a:t>
            </a:r>
            <a:r>
              <a:rPr lang="en-CA" dirty="0">
                <a:latin typeface="Times New Roman" panose="02020603050405020304" pitchFamily="18" charset="0"/>
                <a:cs typeface="Times New Roman" panose="02020603050405020304" pitchFamily="18" charset="0"/>
              </a:rPr>
              <a:t>), and </a:t>
            </a:r>
          </a:p>
          <a:p>
            <a:pPr>
              <a:lnSpc>
                <a:spcPct val="150000"/>
              </a:lnSpc>
            </a:pPr>
            <a:r>
              <a:rPr lang="en-CA" dirty="0">
                <a:latin typeface="Times New Roman" panose="02020603050405020304" pitchFamily="18" charset="0"/>
                <a:cs typeface="Times New Roman" panose="02020603050405020304" pitchFamily="18" charset="0"/>
              </a:rPr>
              <a:t>"What does 'right' even mean?" (</a:t>
            </a:r>
            <a:r>
              <a:rPr lang="en-CA" b="1" dirty="0">
                <a:latin typeface="Times New Roman" panose="02020603050405020304" pitchFamily="18" charset="0"/>
                <a:cs typeface="Times New Roman" panose="02020603050405020304" pitchFamily="18" charset="0"/>
              </a:rPr>
              <a:t>Meta-Ethics</a:t>
            </a:r>
            <a:r>
              <a:rPr lang="en-CA"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18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3294-4301-3D4E-9862-AA903DFAA540}"/>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Ancient Greek Ethics</a:t>
            </a:r>
            <a:endParaRPr lang="en-US"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F3CB27AB-57CC-0A4B-98DC-075671FD0F34}"/>
              </a:ext>
            </a:extLst>
          </p:cNvPr>
          <p:cNvSpPr>
            <a:spLocks noGrp="1"/>
          </p:cNvSpPr>
          <p:nvPr>
            <p:ph idx="1"/>
          </p:nvPr>
        </p:nvSpPr>
        <p:spPr>
          <a:xfrm>
            <a:off x="838200" y="1446415"/>
            <a:ext cx="10515600" cy="5046460"/>
          </a:xfrm>
        </p:spPr>
        <p:txBody>
          <a:bodyPr>
            <a:normAutofit fontScale="85000" lnSpcReduction="10000"/>
          </a:bodyPr>
          <a:lstStyle/>
          <a:p>
            <a:pPr>
              <a:lnSpc>
                <a:spcPct val="150000"/>
              </a:lnSpc>
            </a:pPr>
            <a:r>
              <a:rPr lang="en-CA" sz="2400" dirty="0">
                <a:latin typeface="Times New Roman" panose="02020603050405020304" pitchFamily="18" charset="0"/>
                <a:cs typeface="Times New Roman" panose="02020603050405020304" pitchFamily="18" charset="0"/>
              </a:rPr>
              <a:t>Socrates, as recorded in Plato’s dialogues, is customarily regarded as the </a:t>
            </a:r>
            <a:r>
              <a:rPr lang="en-CA" sz="2400" b="1" dirty="0">
                <a:latin typeface="Times New Roman" panose="02020603050405020304" pitchFamily="18" charset="0"/>
                <a:cs typeface="Times New Roman" panose="02020603050405020304" pitchFamily="18" charset="0"/>
              </a:rPr>
              <a:t>father of Western ethics</a:t>
            </a:r>
            <a:r>
              <a:rPr lang="en-CA" sz="2400" dirty="0">
                <a:latin typeface="Times New Roman" panose="02020603050405020304" pitchFamily="18" charset="0"/>
                <a:cs typeface="Times New Roman" panose="02020603050405020304" pitchFamily="18" charset="0"/>
              </a:rPr>
              <a:t>. </a:t>
            </a:r>
          </a:p>
          <a:p>
            <a:pPr>
              <a:lnSpc>
                <a:spcPct val="150000"/>
              </a:lnSpc>
            </a:pPr>
            <a:r>
              <a:rPr lang="en-CA" sz="2400" dirty="0">
                <a:latin typeface="Times New Roman" panose="02020603050405020304" pitchFamily="18" charset="0"/>
                <a:cs typeface="Times New Roman" panose="02020603050405020304" pitchFamily="18" charset="0"/>
              </a:rPr>
              <a:t>He asserted that people will naturally do what is </a:t>
            </a:r>
            <a:r>
              <a:rPr lang="en-CA" sz="2400" b="1" dirty="0">
                <a:latin typeface="Times New Roman" panose="02020603050405020304" pitchFamily="18" charset="0"/>
                <a:cs typeface="Times New Roman" panose="02020603050405020304" pitchFamily="18" charset="0"/>
              </a:rPr>
              <a:t>good</a:t>
            </a:r>
            <a:r>
              <a:rPr lang="en-CA" sz="2400" dirty="0">
                <a:latin typeface="Times New Roman" panose="02020603050405020304" pitchFamily="18" charset="0"/>
                <a:cs typeface="Times New Roman" panose="02020603050405020304" pitchFamily="18" charset="0"/>
              </a:rPr>
              <a:t> provided that they know what is </a:t>
            </a:r>
            <a:r>
              <a:rPr lang="en-CA" sz="2400" b="1" dirty="0">
                <a:latin typeface="Times New Roman" panose="02020603050405020304" pitchFamily="18" charset="0"/>
                <a:cs typeface="Times New Roman" panose="02020603050405020304" pitchFamily="18" charset="0"/>
              </a:rPr>
              <a:t>right</a:t>
            </a:r>
            <a:r>
              <a:rPr lang="en-CA" sz="2400" dirty="0">
                <a:latin typeface="Times New Roman" panose="02020603050405020304" pitchFamily="18" charset="0"/>
                <a:cs typeface="Times New Roman" panose="02020603050405020304" pitchFamily="18" charset="0"/>
              </a:rPr>
              <a:t>, and</a:t>
            </a:r>
          </a:p>
          <a:p>
            <a:pPr>
              <a:lnSpc>
                <a:spcPct val="150000"/>
              </a:lnSpc>
            </a:pPr>
            <a:r>
              <a:rPr lang="en-CA" sz="2400" dirty="0">
                <a:latin typeface="Times New Roman" panose="02020603050405020304" pitchFamily="18" charset="0"/>
                <a:cs typeface="Times New Roman" panose="02020603050405020304" pitchFamily="18" charset="0"/>
              </a:rPr>
              <a:t>that evil or bad actions are purely the result of </a:t>
            </a:r>
            <a:r>
              <a:rPr lang="en-CA" sz="2400" b="1" dirty="0">
                <a:latin typeface="Times New Roman" panose="02020603050405020304" pitchFamily="18" charset="0"/>
                <a:cs typeface="Times New Roman" panose="02020603050405020304" pitchFamily="18" charset="0"/>
              </a:rPr>
              <a:t>ignorance</a:t>
            </a:r>
            <a:r>
              <a:rPr lang="en-CA" sz="2400" dirty="0">
                <a:latin typeface="Times New Roman" panose="02020603050405020304" pitchFamily="18" charset="0"/>
                <a:cs typeface="Times New Roman" panose="02020603050405020304" pitchFamily="18" charset="0"/>
              </a:rPr>
              <a:t>: </a:t>
            </a:r>
          </a:p>
          <a:p>
            <a:pPr>
              <a:lnSpc>
                <a:spcPct val="150000"/>
              </a:lnSpc>
            </a:pPr>
            <a:r>
              <a:rPr lang="en-CA" sz="2400" dirty="0">
                <a:latin typeface="Times New Roman" panose="02020603050405020304" pitchFamily="18" charset="0"/>
                <a:cs typeface="Times New Roman" panose="02020603050405020304" pitchFamily="18" charset="0"/>
              </a:rPr>
              <a:t>"There is only one good, knowledge, and one evil, ignorance". </a:t>
            </a:r>
          </a:p>
          <a:p>
            <a:pPr>
              <a:lnSpc>
                <a:spcPct val="150000"/>
              </a:lnSpc>
            </a:pPr>
            <a:r>
              <a:rPr lang="en-CA" sz="2400" dirty="0">
                <a:latin typeface="Times New Roman" panose="02020603050405020304" pitchFamily="18" charset="0"/>
                <a:cs typeface="Times New Roman" panose="02020603050405020304" pitchFamily="18" charset="0"/>
              </a:rPr>
              <a:t>He equated </a:t>
            </a:r>
            <a:r>
              <a:rPr lang="en-CA" sz="2400" b="1" dirty="0">
                <a:latin typeface="Times New Roman" panose="02020603050405020304" pitchFamily="18" charset="0"/>
                <a:cs typeface="Times New Roman" panose="02020603050405020304" pitchFamily="18" charset="0"/>
              </a:rPr>
              <a:t>knowledge</a:t>
            </a:r>
            <a:r>
              <a:rPr lang="en-CA" sz="2400" dirty="0">
                <a:latin typeface="Times New Roman" panose="02020603050405020304" pitchFamily="18" charset="0"/>
                <a:cs typeface="Times New Roman" panose="02020603050405020304" pitchFamily="18" charset="0"/>
              </a:rPr>
              <a:t> and </a:t>
            </a:r>
            <a:r>
              <a:rPr lang="en-CA" sz="2400" b="1" dirty="0">
                <a:latin typeface="Times New Roman" panose="02020603050405020304" pitchFamily="18" charset="0"/>
                <a:cs typeface="Times New Roman" panose="02020603050405020304" pitchFamily="18" charset="0"/>
              </a:rPr>
              <a:t>wisdom</a:t>
            </a:r>
            <a:r>
              <a:rPr lang="en-CA" sz="2400" dirty="0">
                <a:latin typeface="Times New Roman" panose="02020603050405020304" pitchFamily="18" charset="0"/>
                <a:cs typeface="Times New Roman" panose="02020603050405020304" pitchFamily="18" charset="0"/>
              </a:rPr>
              <a:t> with </a:t>
            </a:r>
            <a:r>
              <a:rPr lang="en-CA" sz="2400" b="1" dirty="0">
                <a:latin typeface="Times New Roman" panose="02020603050405020304" pitchFamily="18" charset="0"/>
                <a:cs typeface="Times New Roman" panose="02020603050405020304" pitchFamily="18" charset="0"/>
              </a:rPr>
              <a:t>self-awareness</a:t>
            </a:r>
            <a:r>
              <a:rPr lang="en-CA" sz="2400" dirty="0">
                <a:latin typeface="Times New Roman" panose="02020603050405020304" pitchFamily="18" charset="0"/>
                <a:cs typeface="Times New Roman" panose="02020603050405020304" pitchFamily="18" charset="0"/>
              </a:rPr>
              <a:t> (meaning to be aware of every fact relevant to a person's existence) and </a:t>
            </a:r>
            <a:r>
              <a:rPr lang="en-CA" sz="2400" b="1" dirty="0">
                <a:latin typeface="Times New Roman" panose="02020603050405020304" pitchFamily="18" charset="0"/>
                <a:cs typeface="Times New Roman" panose="02020603050405020304" pitchFamily="18" charset="0"/>
              </a:rPr>
              <a:t>virtue</a:t>
            </a:r>
            <a:r>
              <a:rPr lang="en-CA" sz="2400" dirty="0">
                <a:latin typeface="Times New Roman" panose="02020603050405020304" pitchFamily="18" charset="0"/>
                <a:cs typeface="Times New Roman" panose="02020603050405020304" pitchFamily="18" charset="0"/>
              </a:rPr>
              <a:t> and </a:t>
            </a:r>
            <a:r>
              <a:rPr lang="en-CA" sz="2400" b="1" dirty="0">
                <a:latin typeface="Times New Roman" panose="02020603050405020304" pitchFamily="18" charset="0"/>
                <a:cs typeface="Times New Roman" panose="02020603050405020304" pitchFamily="18" charset="0"/>
              </a:rPr>
              <a:t>happiness</a:t>
            </a:r>
            <a:r>
              <a:rPr lang="en-CA" sz="2400" dirty="0">
                <a:latin typeface="Times New Roman" panose="02020603050405020304" pitchFamily="18" charset="0"/>
                <a:cs typeface="Times New Roman" panose="02020603050405020304" pitchFamily="18" charset="0"/>
              </a:rPr>
              <a:t>. </a:t>
            </a:r>
          </a:p>
          <a:p>
            <a:pPr>
              <a:lnSpc>
                <a:spcPct val="150000"/>
              </a:lnSpc>
            </a:pPr>
            <a:r>
              <a:rPr lang="en-CA" sz="2400" dirty="0">
                <a:latin typeface="Times New Roman" panose="02020603050405020304" pitchFamily="18" charset="0"/>
                <a:cs typeface="Times New Roman" panose="02020603050405020304" pitchFamily="18" charset="0"/>
              </a:rPr>
              <a:t>So, in essence, he considered </a:t>
            </a:r>
            <a:r>
              <a:rPr lang="en-CA" sz="2400" b="1" dirty="0">
                <a:latin typeface="Times New Roman" panose="02020603050405020304" pitchFamily="18" charset="0"/>
                <a:cs typeface="Times New Roman" panose="02020603050405020304" pitchFamily="18" charset="0"/>
              </a:rPr>
              <a:t>self-knowledge</a:t>
            </a:r>
            <a:r>
              <a:rPr lang="en-CA" sz="2400" dirty="0">
                <a:latin typeface="Times New Roman" panose="02020603050405020304" pitchFamily="18" charset="0"/>
                <a:cs typeface="Times New Roman" panose="02020603050405020304" pitchFamily="18" charset="0"/>
              </a:rPr>
              <a:t> and self-awareness to be the </a:t>
            </a:r>
            <a:r>
              <a:rPr lang="en-CA" sz="2400" b="1" dirty="0">
                <a:latin typeface="Times New Roman" panose="02020603050405020304" pitchFamily="18" charset="0"/>
                <a:cs typeface="Times New Roman" panose="02020603050405020304" pitchFamily="18" charset="0"/>
              </a:rPr>
              <a:t>essential good</a:t>
            </a:r>
            <a:r>
              <a:rPr lang="en-CA" sz="2400" dirty="0">
                <a:latin typeface="Times New Roman" panose="02020603050405020304" pitchFamily="18" charset="0"/>
                <a:cs typeface="Times New Roman" panose="02020603050405020304" pitchFamily="18" charset="0"/>
              </a:rPr>
              <a:t>, because the truly wise (i.e. self-aware) person will know what is right, do what is good, and therefore be happy.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18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7829-B543-264C-A7EC-1DE54D1997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71ABC6-59A6-CC44-B625-74C16945FB64}"/>
              </a:ext>
            </a:extLst>
          </p:cNvPr>
          <p:cNvSpPr>
            <a:spLocks noGrp="1"/>
          </p:cNvSpPr>
          <p:nvPr>
            <p:ph idx="1"/>
          </p:nvPr>
        </p:nvSpPr>
        <p:spPr/>
        <p:txBody>
          <a:bodyPr>
            <a:normAutofit fontScale="70000" lnSpcReduction="20000"/>
          </a:bodyPr>
          <a:lstStyle/>
          <a:p>
            <a:pPr>
              <a:lnSpc>
                <a:spcPct val="150000"/>
              </a:lnSpc>
            </a:pPr>
            <a:r>
              <a:rPr lang="en-CA" sz="2400" dirty="0">
                <a:latin typeface="Times New Roman" panose="02020603050405020304" pitchFamily="18" charset="0"/>
                <a:cs typeface="Times New Roman" panose="02020603050405020304" pitchFamily="18" charset="0"/>
              </a:rPr>
              <a:t>According to Aristotle, "Nature does nothing in vain", so it is only when a person acts </a:t>
            </a:r>
            <a:r>
              <a:rPr lang="en-CA" sz="2400" b="1" dirty="0">
                <a:latin typeface="Times New Roman" panose="02020603050405020304" pitchFamily="18" charset="0"/>
                <a:cs typeface="Times New Roman" panose="02020603050405020304" pitchFamily="18" charset="0"/>
              </a:rPr>
              <a:t>in accordance with his nature</a:t>
            </a:r>
            <a:r>
              <a:rPr lang="en-CA" sz="2400" dirty="0">
                <a:latin typeface="Times New Roman" panose="02020603050405020304" pitchFamily="18" charset="0"/>
                <a:cs typeface="Times New Roman" panose="02020603050405020304" pitchFamily="18" charset="0"/>
              </a:rPr>
              <a:t> and thereby realizes his </a:t>
            </a:r>
            <a:r>
              <a:rPr lang="en-CA" sz="2400" b="1" dirty="0">
                <a:latin typeface="Times New Roman" panose="02020603050405020304" pitchFamily="18" charset="0"/>
                <a:cs typeface="Times New Roman" panose="02020603050405020304" pitchFamily="18" charset="0"/>
              </a:rPr>
              <a:t>full potential</a:t>
            </a:r>
            <a:r>
              <a:rPr lang="en-CA" sz="2400" dirty="0">
                <a:latin typeface="Times New Roman" panose="02020603050405020304" pitchFamily="18" charset="0"/>
                <a:cs typeface="Times New Roman" panose="02020603050405020304" pitchFamily="18" charset="0"/>
              </a:rPr>
              <a:t>, that he will do </a:t>
            </a:r>
            <a:r>
              <a:rPr lang="en-CA" sz="2400" b="1" dirty="0">
                <a:latin typeface="Times New Roman" panose="02020603050405020304" pitchFamily="18" charset="0"/>
                <a:cs typeface="Times New Roman" panose="02020603050405020304" pitchFamily="18" charset="0"/>
              </a:rPr>
              <a:t>good</a:t>
            </a:r>
            <a:r>
              <a:rPr lang="en-CA" sz="2400" dirty="0">
                <a:latin typeface="Times New Roman" panose="02020603050405020304" pitchFamily="18" charset="0"/>
                <a:cs typeface="Times New Roman" panose="02020603050405020304" pitchFamily="18" charset="0"/>
              </a:rPr>
              <a:t> and therefore be </a:t>
            </a:r>
            <a:r>
              <a:rPr lang="en-CA" sz="2400" b="1" dirty="0">
                <a:latin typeface="Times New Roman" panose="02020603050405020304" pitchFamily="18" charset="0"/>
                <a:cs typeface="Times New Roman" panose="02020603050405020304" pitchFamily="18" charset="0"/>
              </a:rPr>
              <a:t>content</a:t>
            </a:r>
            <a:r>
              <a:rPr lang="en-CA" sz="2400" dirty="0">
                <a:latin typeface="Times New Roman" panose="02020603050405020304" pitchFamily="18" charset="0"/>
                <a:cs typeface="Times New Roman" panose="02020603050405020304" pitchFamily="18" charset="0"/>
              </a:rPr>
              <a:t> in life. </a:t>
            </a:r>
          </a:p>
          <a:p>
            <a:pPr>
              <a:lnSpc>
                <a:spcPct val="150000"/>
              </a:lnSpc>
            </a:pPr>
            <a:r>
              <a:rPr lang="en-CA" sz="2400" dirty="0">
                <a:latin typeface="Times New Roman" panose="02020603050405020304" pitchFamily="18" charset="0"/>
                <a:cs typeface="Times New Roman" panose="02020603050405020304" pitchFamily="18" charset="0"/>
              </a:rPr>
              <a:t>He held that </a:t>
            </a:r>
            <a:r>
              <a:rPr lang="en-CA" sz="2400" b="1" dirty="0">
                <a:latin typeface="Times New Roman" panose="02020603050405020304" pitchFamily="18" charset="0"/>
                <a:cs typeface="Times New Roman" panose="02020603050405020304" pitchFamily="18" charset="0"/>
              </a:rPr>
              <a:t>self-realization</a:t>
            </a:r>
            <a:r>
              <a:rPr lang="en-CA" sz="2400" dirty="0">
                <a:latin typeface="Times New Roman" panose="02020603050405020304" pitchFamily="18" charset="0"/>
                <a:cs typeface="Times New Roman" panose="02020603050405020304" pitchFamily="18" charset="0"/>
              </a:rPr>
              <a:t> (the awareness of one's nature and the development of one's talents) is the surest path to </a:t>
            </a:r>
            <a:r>
              <a:rPr lang="en-CA" sz="2400" b="1" dirty="0">
                <a:latin typeface="Times New Roman" panose="02020603050405020304" pitchFamily="18" charset="0"/>
                <a:cs typeface="Times New Roman" panose="02020603050405020304" pitchFamily="18" charset="0"/>
              </a:rPr>
              <a:t>happiness</a:t>
            </a:r>
            <a:r>
              <a:rPr lang="en-CA" sz="2400" dirty="0">
                <a:latin typeface="Times New Roman" panose="02020603050405020304" pitchFamily="18" charset="0"/>
                <a:cs typeface="Times New Roman" panose="02020603050405020304" pitchFamily="18" charset="0"/>
              </a:rPr>
              <a:t>, which is the ultimate goal, all other things (such as civic life or wealth) being merely means to an end. </a:t>
            </a:r>
          </a:p>
          <a:p>
            <a:pPr>
              <a:lnSpc>
                <a:spcPct val="150000"/>
              </a:lnSpc>
            </a:pPr>
            <a:r>
              <a:rPr lang="en-CA" sz="2400" dirty="0">
                <a:latin typeface="Times New Roman" panose="02020603050405020304" pitchFamily="18" charset="0"/>
                <a:cs typeface="Times New Roman" panose="02020603050405020304" pitchFamily="18" charset="0"/>
              </a:rPr>
              <a:t>He encouraged </a:t>
            </a:r>
            <a:r>
              <a:rPr lang="en-CA" sz="2400" b="1" dirty="0">
                <a:latin typeface="Times New Roman" panose="02020603050405020304" pitchFamily="18" charset="0"/>
                <a:cs typeface="Times New Roman" panose="02020603050405020304" pitchFamily="18" charset="0"/>
              </a:rPr>
              <a:t>moderation</a:t>
            </a:r>
            <a:r>
              <a:rPr lang="en-CA" sz="2400" dirty="0">
                <a:latin typeface="Times New Roman" panose="02020603050405020304" pitchFamily="18" charset="0"/>
                <a:cs typeface="Times New Roman" panose="02020603050405020304" pitchFamily="18" charset="0"/>
              </a:rPr>
              <a:t> in all things, the extremes being degraded and immoral, (e.g. courage is the moderate virtue between the extremes of cowardice and recklessness), and held that Man should not simply live, but live </a:t>
            </a:r>
            <a:r>
              <a:rPr lang="en-CA" sz="2400" b="1" dirty="0">
                <a:latin typeface="Times New Roman" panose="02020603050405020304" pitchFamily="18" charset="0"/>
                <a:cs typeface="Times New Roman" panose="02020603050405020304" pitchFamily="18" charset="0"/>
              </a:rPr>
              <a:t>well</a:t>
            </a:r>
            <a:r>
              <a:rPr lang="en-CA" sz="2400" dirty="0">
                <a:latin typeface="Times New Roman" panose="02020603050405020304" pitchFamily="18" charset="0"/>
                <a:cs typeface="Times New Roman" panose="02020603050405020304" pitchFamily="18" charset="0"/>
              </a:rPr>
              <a:t> with conduct governed by </a:t>
            </a:r>
            <a:r>
              <a:rPr lang="en-CA" sz="2400" b="1" dirty="0">
                <a:latin typeface="Times New Roman" panose="02020603050405020304" pitchFamily="18" charset="0"/>
                <a:cs typeface="Times New Roman" panose="02020603050405020304" pitchFamily="18" charset="0"/>
              </a:rPr>
              <a:t>moderate virtue</a:t>
            </a:r>
            <a:r>
              <a:rPr lang="en-CA" sz="2400" dirty="0">
                <a:latin typeface="Times New Roman" panose="02020603050405020304" pitchFamily="18" charset="0"/>
                <a:cs typeface="Times New Roman" panose="02020603050405020304" pitchFamily="18" charset="0"/>
              </a:rPr>
              <a:t>. Virtue, for Aristotle, denotes doing the </a:t>
            </a:r>
            <a:r>
              <a:rPr lang="en-CA" sz="2400" b="1" dirty="0">
                <a:latin typeface="Times New Roman" panose="02020603050405020304" pitchFamily="18" charset="0"/>
                <a:cs typeface="Times New Roman" panose="02020603050405020304" pitchFamily="18" charset="0"/>
              </a:rPr>
              <a:t>right thing</a:t>
            </a:r>
            <a:r>
              <a:rPr lang="en-CA" sz="2400" dirty="0">
                <a:latin typeface="Times New Roman" panose="02020603050405020304" pitchFamily="18" charset="0"/>
                <a:cs typeface="Times New Roman" panose="02020603050405020304" pitchFamily="18" charset="0"/>
              </a:rPr>
              <a:t> to the </a:t>
            </a:r>
            <a:r>
              <a:rPr lang="en-CA" sz="2400" b="1" dirty="0">
                <a:latin typeface="Times New Roman" panose="02020603050405020304" pitchFamily="18" charset="0"/>
                <a:cs typeface="Times New Roman" panose="02020603050405020304" pitchFamily="18" charset="0"/>
              </a:rPr>
              <a:t>right person</a:t>
            </a:r>
            <a:r>
              <a:rPr lang="en-CA" sz="2400" dirty="0">
                <a:latin typeface="Times New Roman" panose="02020603050405020304" pitchFamily="18" charset="0"/>
                <a:cs typeface="Times New Roman" panose="02020603050405020304" pitchFamily="18" charset="0"/>
              </a:rPr>
              <a:t> at the </a:t>
            </a:r>
            <a:r>
              <a:rPr lang="en-CA" sz="2400" b="1" dirty="0">
                <a:latin typeface="Times New Roman" panose="02020603050405020304" pitchFamily="18" charset="0"/>
                <a:cs typeface="Times New Roman" panose="02020603050405020304" pitchFamily="18" charset="0"/>
              </a:rPr>
              <a:t>right time</a:t>
            </a:r>
            <a:r>
              <a:rPr lang="en-CA" sz="2400" dirty="0">
                <a:latin typeface="Times New Roman" panose="02020603050405020304" pitchFamily="18" charset="0"/>
                <a:cs typeface="Times New Roman" panose="02020603050405020304" pitchFamily="18" charset="0"/>
              </a:rPr>
              <a:t> to the </a:t>
            </a:r>
            <a:r>
              <a:rPr lang="en-CA" sz="2400" b="1" dirty="0">
                <a:latin typeface="Times New Roman" panose="02020603050405020304" pitchFamily="18" charset="0"/>
                <a:cs typeface="Times New Roman" panose="02020603050405020304" pitchFamily="18" charset="0"/>
              </a:rPr>
              <a:t>proper extent</a:t>
            </a:r>
            <a:r>
              <a:rPr lang="en-CA" sz="2400" dirty="0">
                <a:latin typeface="Times New Roman" panose="02020603050405020304" pitchFamily="18" charset="0"/>
                <a:cs typeface="Times New Roman" panose="02020603050405020304" pitchFamily="18" charset="0"/>
              </a:rPr>
              <a:t> in the </a:t>
            </a:r>
            <a:r>
              <a:rPr lang="en-CA" sz="2400" b="1" dirty="0">
                <a:latin typeface="Times New Roman" panose="02020603050405020304" pitchFamily="18" charset="0"/>
                <a:cs typeface="Times New Roman" panose="02020603050405020304" pitchFamily="18" charset="0"/>
              </a:rPr>
              <a:t>correct fashion</a:t>
            </a:r>
            <a:r>
              <a:rPr lang="en-CA" sz="2400" dirty="0">
                <a:latin typeface="Times New Roman" panose="02020603050405020304" pitchFamily="18" charset="0"/>
                <a:cs typeface="Times New Roman" panose="02020603050405020304" pitchFamily="18" charset="0"/>
              </a:rPr>
              <a:t> and for the </a:t>
            </a:r>
            <a:r>
              <a:rPr lang="en-CA" sz="2400" b="1" dirty="0">
                <a:latin typeface="Times New Roman" panose="02020603050405020304" pitchFamily="18" charset="0"/>
                <a:cs typeface="Times New Roman" panose="02020603050405020304" pitchFamily="18" charset="0"/>
              </a:rPr>
              <a:t>right reason</a:t>
            </a:r>
            <a:r>
              <a:rPr lang="en-CA" sz="2400" dirty="0">
                <a:latin typeface="Times New Roman" panose="02020603050405020304" pitchFamily="18" charset="0"/>
                <a:cs typeface="Times New Roman" panose="02020603050405020304" pitchFamily="18" charset="0"/>
              </a:rPr>
              <a:t> - something of a tall order.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39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7A18-C94D-754D-9704-5B3F99C89A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E70727-337D-0541-9121-9EB85403917E}"/>
              </a:ext>
            </a:extLst>
          </p:cNvPr>
          <p:cNvSpPr>
            <a:spLocks noGrp="1"/>
          </p:cNvSpPr>
          <p:nvPr>
            <p:ph idx="1"/>
          </p:nvPr>
        </p:nvSpPr>
        <p:spPr/>
        <p:txBody>
          <a:bodyPr>
            <a:normAutofit fontScale="77500" lnSpcReduction="20000"/>
          </a:bodyPr>
          <a:lstStyle/>
          <a:p>
            <a:pPr algn="just">
              <a:lnSpc>
                <a:spcPct val="150000"/>
              </a:lnSpc>
            </a:pPr>
            <a:r>
              <a:rPr lang="en-CA" dirty="0">
                <a:latin typeface="Times New Roman" panose="02020603050405020304" pitchFamily="18" charset="0"/>
                <a:cs typeface="Times New Roman" panose="02020603050405020304" pitchFamily="18" charset="0"/>
              </a:rPr>
              <a:t>Hedonism posits that the principal ethic is </a:t>
            </a:r>
            <a:r>
              <a:rPr lang="en-CA" b="1" dirty="0">
                <a:latin typeface="Times New Roman" panose="02020603050405020304" pitchFamily="18" charset="0"/>
                <a:cs typeface="Times New Roman" panose="02020603050405020304" pitchFamily="18" charset="0"/>
              </a:rPr>
              <a:t>maximizing pleasure</a:t>
            </a:r>
            <a:r>
              <a:rPr lang="en-CA" dirty="0">
                <a:latin typeface="Times New Roman" panose="02020603050405020304" pitchFamily="18" charset="0"/>
                <a:cs typeface="Times New Roman" panose="02020603050405020304" pitchFamily="18" charset="0"/>
              </a:rPr>
              <a:t> and </a:t>
            </a:r>
            <a:r>
              <a:rPr lang="en-CA" b="1" dirty="0">
                <a:latin typeface="Times New Roman" panose="02020603050405020304" pitchFamily="18" charset="0"/>
                <a:cs typeface="Times New Roman" panose="02020603050405020304" pitchFamily="18" charset="0"/>
              </a:rPr>
              <a:t>minimizing pain</a:t>
            </a:r>
            <a:r>
              <a:rPr lang="en-CA" dirty="0">
                <a:latin typeface="Times New Roman" panose="02020603050405020304" pitchFamily="18" charset="0"/>
                <a:cs typeface="Times New Roman" panose="02020603050405020304" pitchFamily="18" charset="0"/>
              </a:rPr>
              <a:t>. </a:t>
            </a:r>
          </a:p>
          <a:p>
            <a:pPr algn="just">
              <a:lnSpc>
                <a:spcPct val="150000"/>
              </a:lnSpc>
            </a:pPr>
            <a:r>
              <a:rPr lang="en-CA" dirty="0">
                <a:latin typeface="Times New Roman" panose="02020603050405020304" pitchFamily="18" charset="0"/>
                <a:cs typeface="Times New Roman" panose="02020603050405020304" pitchFamily="18" charset="0"/>
              </a:rPr>
              <a:t>This may range from those advocating </a:t>
            </a:r>
            <a:r>
              <a:rPr lang="en-CA" b="1" dirty="0">
                <a:latin typeface="Times New Roman" panose="02020603050405020304" pitchFamily="18" charset="0"/>
                <a:cs typeface="Times New Roman" panose="02020603050405020304" pitchFamily="18" charset="0"/>
              </a:rPr>
              <a:t>self-gratification</a:t>
            </a:r>
            <a:r>
              <a:rPr lang="en-CA" dirty="0">
                <a:latin typeface="Times New Roman" panose="02020603050405020304" pitchFamily="18" charset="0"/>
                <a:cs typeface="Times New Roman" panose="02020603050405020304" pitchFamily="18" charset="0"/>
              </a:rPr>
              <a:t> regardless of the pain and expense to others and with no thought for the future (</a:t>
            </a:r>
            <a:r>
              <a:rPr lang="en-CA" b="1" dirty="0">
                <a:latin typeface="Times New Roman" panose="02020603050405020304" pitchFamily="18" charset="0"/>
                <a:cs typeface="Times New Roman" panose="02020603050405020304" pitchFamily="18" charset="0"/>
              </a:rPr>
              <a:t>Cyrenaic Hedonism</a:t>
            </a:r>
            <a:r>
              <a:rPr lang="en-CA" dirty="0">
                <a:latin typeface="Times New Roman" panose="02020603050405020304" pitchFamily="18" charset="0"/>
                <a:cs typeface="Times New Roman" panose="02020603050405020304" pitchFamily="18" charset="0"/>
              </a:rPr>
              <a:t>), to those who believe that the most ethical pursuit maximizes pleasure and happiness </a:t>
            </a:r>
            <a:r>
              <a:rPr lang="en-CA" b="1" dirty="0">
                <a:latin typeface="Times New Roman" panose="02020603050405020304" pitchFamily="18" charset="0"/>
                <a:cs typeface="Times New Roman" panose="02020603050405020304" pitchFamily="18" charset="0"/>
              </a:rPr>
              <a:t>for the most people</a:t>
            </a:r>
            <a:r>
              <a:rPr lang="en-CA" dirty="0">
                <a:latin typeface="Times New Roman" panose="02020603050405020304" pitchFamily="18" charset="0"/>
                <a:cs typeface="Times New Roman" panose="02020603050405020304" pitchFamily="18" charset="0"/>
              </a:rPr>
              <a:t>. </a:t>
            </a:r>
          </a:p>
          <a:p>
            <a:pPr algn="just">
              <a:lnSpc>
                <a:spcPct val="150000"/>
              </a:lnSpc>
            </a:pPr>
            <a:r>
              <a:rPr lang="en-CA" dirty="0">
                <a:latin typeface="Times New Roman" panose="02020603050405020304" pitchFamily="18" charset="0"/>
                <a:cs typeface="Times New Roman" panose="02020603050405020304" pitchFamily="18" charset="0"/>
              </a:rPr>
              <a:t>Somewhere in the middle of this continuum, Epicureanism observed that </a:t>
            </a:r>
            <a:r>
              <a:rPr lang="en-CA" b="1" dirty="0">
                <a:latin typeface="Times New Roman" panose="02020603050405020304" pitchFamily="18" charset="0"/>
                <a:cs typeface="Times New Roman" panose="02020603050405020304" pitchFamily="18" charset="0"/>
              </a:rPr>
              <a:t>indiscriminate indulgence</a:t>
            </a:r>
            <a:r>
              <a:rPr lang="en-CA" dirty="0">
                <a:latin typeface="Times New Roman" panose="02020603050405020304" pitchFamily="18" charset="0"/>
                <a:cs typeface="Times New Roman" panose="02020603050405020304" pitchFamily="18" charset="0"/>
              </a:rPr>
              <a:t> sometimes results in </a:t>
            </a:r>
            <a:r>
              <a:rPr lang="en-CA" b="1" dirty="0">
                <a:latin typeface="Times New Roman" panose="02020603050405020304" pitchFamily="18" charset="0"/>
                <a:cs typeface="Times New Roman" panose="02020603050405020304" pitchFamily="18" charset="0"/>
              </a:rPr>
              <a:t>negative consequences</a:t>
            </a:r>
            <a:r>
              <a:rPr lang="en-CA" dirty="0">
                <a:latin typeface="Times New Roman" panose="02020603050405020304" pitchFamily="18" charset="0"/>
                <a:cs typeface="Times New Roman" panose="02020603050405020304" pitchFamily="18" charset="0"/>
              </a:rPr>
              <a:t>, such as </a:t>
            </a:r>
            <a:r>
              <a:rPr lang="en-CA" b="1" dirty="0">
                <a:latin typeface="Times New Roman" panose="02020603050405020304" pitchFamily="18" charset="0"/>
                <a:cs typeface="Times New Roman" panose="02020603050405020304" pitchFamily="18" charset="0"/>
              </a:rPr>
              <a:t>pain</a:t>
            </a:r>
            <a:r>
              <a:rPr lang="en-CA" dirty="0">
                <a:latin typeface="Times New Roman" panose="02020603050405020304" pitchFamily="18" charset="0"/>
                <a:cs typeface="Times New Roman" panose="02020603050405020304" pitchFamily="18" charset="0"/>
              </a:rPr>
              <a:t> and </a:t>
            </a:r>
            <a:r>
              <a:rPr lang="en-CA" b="1" dirty="0">
                <a:latin typeface="Times New Roman" panose="02020603050405020304" pitchFamily="18" charset="0"/>
                <a:cs typeface="Times New Roman" panose="02020603050405020304" pitchFamily="18" charset="0"/>
              </a:rPr>
              <a:t>fear</a:t>
            </a:r>
            <a:r>
              <a:rPr lang="en-CA" dirty="0">
                <a:latin typeface="Times New Roman" panose="02020603050405020304" pitchFamily="18" charset="0"/>
                <a:cs typeface="Times New Roman" panose="02020603050405020304" pitchFamily="18" charset="0"/>
              </a:rPr>
              <a:t>, which are to be </a:t>
            </a:r>
            <a:r>
              <a:rPr lang="en-CA" b="1" dirty="0">
                <a:latin typeface="Times New Roman" panose="02020603050405020304" pitchFamily="18" charset="0"/>
                <a:cs typeface="Times New Roman" panose="02020603050405020304" pitchFamily="18" charset="0"/>
              </a:rPr>
              <a:t>avoided</a:t>
            </a:r>
            <a:r>
              <a:rPr lang="en-CA"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36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5C0D-56A6-9A4B-9413-822F002826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6B1BDF-423E-2D4B-8A81-996E8389AFA0}"/>
              </a:ext>
            </a:extLst>
          </p:cNvPr>
          <p:cNvSpPr>
            <a:spLocks noGrp="1"/>
          </p:cNvSpPr>
          <p:nvPr>
            <p:ph idx="1"/>
          </p:nvPr>
        </p:nvSpPr>
        <p:spPr/>
        <p:txBody>
          <a:bodyPr>
            <a:normAutofit/>
          </a:bodyPr>
          <a:lstStyle/>
          <a:p>
            <a:pPr algn="just">
              <a:lnSpc>
                <a:spcPct val="150000"/>
              </a:lnSpc>
            </a:pPr>
            <a:r>
              <a:rPr lang="en-CA" sz="2400" dirty="0">
                <a:latin typeface="Times New Roman" panose="02020603050405020304" pitchFamily="18" charset="0"/>
                <a:cs typeface="Times New Roman" panose="02020603050405020304" pitchFamily="18" charset="0"/>
              </a:rPr>
              <a:t>The stoic philosophers posited that the greatest good was </a:t>
            </a:r>
            <a:r>
              <a:rPr lang="en-CA" sz="2400" b="1" dirty="0">
                <a:latin typeface="Times New Roman" panose="02020603050405020304" pitchFamily="18" charset="0"/>
                <a:cs typeface="Times New Roman" panose="02020603050405020304" pitchFamily="18" charset="0"/>
              </a:rPr>
              <a:t>contentment</a:t>
            </a:r>
            <a:r>
              <a:rPr lang="en-CA" sz="2400" dirty="0">
                <a:latin typeface="Times New Roman" panose="02020603050405020304" pitchFamily="18" charset="0"/>
                <a:cs typeface="Times New Roman" panose="02020603050405020304" pitchFamily="18" charset="0"/>
              </a:rPr>
              <a:t>, </a:t>
            </a:r>
            <a:r>
              <a:rPr lang="en-CA" sz="2400" b="1" dirty="0">
                <a:latin typeface="Times New Roman" panose="02020603050405020304" pitchFamily="18" charset="0"/>
                <a:cs typeface="Times New Roman" panose="02020603050405020304" pitchFamily="18" charset="0"/>
              </a:rPr>
              <a:t>serenity</a:t>
            </a:r>
            <a:r>
              <a:rPr lang="en-CA" sz="2400" dirty="0">
                <a:latin typeface="Times New Roman" panose="02020603050405020304" pitchFamily="18" charset="0"/>
                <a:cs typeface="Times New Roman" panose="02020603050405020304" pitchFamily="18" charset="0"/>
              </a:rPr>
              <a:t> and </a:t>
            </a:r>
            <a:r>
              <a:rPr lang="en-CA" sz="2400" b="1" dirty="0">
                <a:latin typeface="Times New Roman" panose="02020603050405020304" pitchFamily="18" charset="0"/>
                <a:cs typeface="Times New Roman" panose="02020603050405020304" pitchFamily="18" charset="0"/>
              </a:rPr>
              <a:t>peace of mind</a:t>
            </a:r>
            <a:r>
              <a:rPr lang="en-CA" sz="2400" dirty="0">
                <a:latin typeface="Times New Roman" panose="02020603050405020304" pitchFamily="18" charset="0"/>
                <a:cs typeface="Times New Roman" panose="02020603050405020304" pitchFamily="18" charset="0"/>
              </a:rPr>
              <a:t>, which can be achieved by </a:t>
            </a:r>
            <a:r>
              <a:rPr lang="en-CA" sz="2400" b="1" dirty="0">
                <a:latin typeface="Times New Roman" panose="02020603050405020304" pitchFamily="18" charset="0"/>
                <a:cs typeface="Times New Roman" panose="02020603050405020304" pitchFamily="18" charset="0"/>
              </a:rPr>
              <a:t>self-mastery</a:t>
            </a:r>
            <a:r>
              <a:rPr lang="en-CA" sz="2400" dirty="0">
                <a:latin typeface="Times New Roman" panose="02020603050405020304" pitchFamily="18" charset="0"/>
                <a:cs typeface="Times New Roman" panose="02020603050405020304" pitchFamily="18" charset="0"/>
              </a:rPr>
              <a:t> over one's </a:t>
            </a:r>
            <a:r>
              <a:rPr lang="en-CA" sz="2400" b="1" dirty="0">
                <a:latin typeface="Times New Roman" panose="02020603050405020304" pitchFamily="18" charset="0"/>
                <a:cs typeface="Times New Roman" panose="02020603050405020304" pitchFamily="18" charset="0"/>
              </a:rPr>
              <a:t>desires</a:t>
            </a:r>
            <a:r>
              <a:rPr lang="en-CA" sz="2400" dirty="0">
                <a:latin typeface="Times New Roman" panose="02020603050405020304" pitchFamily="18" charset="0"/>
                <a:cs typeface="Times New Roman" panose="02020603050405020304" pitchFamily="18" charset="0"/>
              </a:rPr>
              <a:t> and </a:t>
            </a:r>
            <a:r>
              <a:rPr lang="en-CA" sz="2400" b="1" dirty="0">
                <a:latin typeface="Times New Roman" panose="02020603050405020304" pitchFamily="18" charset="0"/>
                <a:cs typeface="Times New Roman" panose="02020603050405020304" pitchFamily="18" charset="0"/>
              </a:rPr>
              <a:t>emotions</a:t>
            </a:r>
            <a:r>
              <a:rPr lang="en-CA" sz="2400" dirty="0">
                <a:latin typeface="Times New Roman" panose="02020603050405020304" pitchFamily="18" charset="0"/>
                <a:cs typeface="Times New Roman" panose="02020603050405020304" pitchFamily="18" charset="0"/>
              </a:rPr>
              <a:t>, and freedom from </a:t>
            </a:r>
            <a:r>
              <a:rPr lang="en-CA" sz="2400" b="1" dirty="0">
                <a:latin typeface="Times New Roman" panose="02020603050405020304" pitchFamily="18" charset="0"/>
                <a:cs typeface="Times New Roman" panose="02020603050405020304" pitchFamily="18" charset="0"/>
              </a:rPr>
              <a:t>material attachments</a:t>
            </a:r>
            <a:r>
              <a:rPr lang="en-CA" sz="2400" dirty="0">
                <a:latin typeface="Times New Roman" panose="02020603050405020304" pitchFamily="18" charset="0"/>
                <a:cs typeface="Times New Roman" panose="02020603050405020304" pitchFamily="18" charset="0"/>
              </a:rPr>
              <a:t>. According to </a:t>
            </a:r>
            <a:r>
              <a:rPr lang="en-CA" sz="2400" dirty="0">
                <a:latin typeface="Times New Roman" panose="02020603050405020304" pitchFamily="18" charset="0"/>
                <a:cs typeface="Times New Roman" panose="02020603050405020304" pitchFamily="18" charset="0"/>
                <a:hlinkClick r:id="rId2"/>
              </a:rPr>
              <a:t>Epictetus</a:t>
            </a:r>
            <a:r>
              <a:rPr lang="en-CA" sz="2400" dirty="0">
                <a:latin typeface="Times New Roman" panose="02020603050405020304" pitchFamily="18" charset="0"/>
                <a:cs typeface="Times New Roman" panose="02020603050405020304" pitchFamily="18" charset="0"/>
              </a:rPr>
              <a:t>, </a:t>
            </a:r>
            <a:r>
              <a:rPr lang="en-CA" sz="2400" b="1" dirty="0">
                <a:latin typeface="Times New Roman" panose="02020603050405020304" pitchFamily="18" charset="0"/>
                <a:cs typeface="Times New Roman" panose="02020603050405020304" pitchFamily="18" charset="0"/>
              </a:rPr>
              <a:t>difficult problems</a:t>
            </a:r>
            <a:r>
              <a:rPr lang="en-CA" sz="2400" dirty="0">
                <a:latin typeface="Times New Roman" panose="02020603050405020304" pitchFamily="18" charset="0"/>
                <a:cs typeface="Times New Roman" panose="02020603050405020304" pitchFamily="18" charset="0"/>
              </a:rPr>
              <a:t> in life should not be avoided, but rather embraced as </a:t>
            </a:r>
            <a:r>
              <a:rPr lang="en-CA" sz="2400" b="1" dirty="0">
                <a:latin typeface="Times New Roman" panose="02020603050405020304" pitchFamily="18" charset="0"/>
                <a:cs typeface="Times New Roman" panose="02020603050405020304" pitchFamily="18" charset="0"/>
              </a:rPr>
              <a:t>spiritual exercises</a:t>
            </a:r>
            <a:r>
              <a:rPr lang="en-CA" sz="2400" dirty="0">
                <a:latin typeface="Times New Roman" panose="02020603050405020304" pitchFamily="18" charset="0"/>
                <a:cs typeface="Times New Roman" panose="02020603050405020304" pitchFamily="18" charset="0"/>
              </a:rPr>
              <a:t> needed for the </a:t>
            </a:r>
            <a:r>
              <a:rPr lang="en-CA" sz="2400" b="1" dirty="0">
                <a:latin typeface="Times New Roman" panose="02020603050405020304" pitchFamily="18" charset="0"/>
                <a:cs typeface="Times New Roman" panose="02020603050405020304" pitchFamily="18" charset="0"/>
              </a:rPr>
              <a:t>health of the spirit</a:t>
            </a:r>
            <a:r>
              <a:rPr lang="en-CA"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23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47C4-6606-E040-BA94-F3E9AD3841D6}"/>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There are several branches of Ethics</a:t>
            </a:r>
          </a:p>
        </p:txBody>
      </p:sp>
      <p:sp>
        <p:nvSpPr>
          <p:cNvPr id="3" name="Content Placeholder 2">
            <a:extLst>
              <a:ext uri="{FF2B5EF4-FFF2-40B4-BE49-F238E27FC236}">
                <a16:creationId xmlns:a16="http://schemas.microsoft.com/office/drawing/2014/main" id="{31B6ADAA-2551-C849-8FD1-2BE587A0B803}"/>
              </a:ext>
            </a:extLst>
          </p:cNvPr>
          <p:cNvSpPr>
            <a:spLocks noGrp="1"/>
          </p:cNvSpPr>
          <p:nvPr>
            <p:ph idx="1"/>
          </p:nvPr>
        </p:nvSpPr>
        <p:spPr/>
        <p:txBody>
          <a:bodyPr/>
          <a:lstStyle/>
          <a:p>
            <a:r>
              <a:rPr lang="en-US" dirty="0"/>
              <a:t>Normative Ethics</a:t>
            </a:r>
          </a:p>
          <a:p>
            <a:r>
              <a:rPr lang="en-US" dirty="0"/>
              <a:t>Descriptive Ethics</a:t>
            </a:r>
          </a:p>
          <a:p>
            <a:r>
              <a:rPr lang="en-US" dirty="0"/>
              <a:t>Applied Ethics</a:t>
            </a:r>
          </a:p>
          <a:p>
            <a:r>
              <a:rPr lang="en-US" dirty="0"/>
              <a:t>Meta-Ethics </a:t>
            </a:r>
          </a:p>
        </p:txBody>
      </p:sp>
    </p:spTree>
    <p:extLst>
      <p:ext uri="{BB962C8B-B14F-4D97-AF65-F5344CB8AC3E}">
        <p14:creationId xmlns:p14="http://schemas.microsoft.com/office/powerpoint/2010/main" val="2234114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2028</Words>
  <Application>Microsoft Macintosh PowerPoint</Application>
  <PresentationFormat>Widescreen</PresentationFormat>
  <Paragraphs>51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Ethics</vt:lpstr>
      <vt:lpstr>PowerPoint Presentation</vt:lpstr>
      <vt:lpstr>The word "ethics" is derived from the Greek word "ethos" (meaning "custom" or "habit"). Ethics differs from morals and morality in the sense that “ethics” denotes the theory of right actions and the greater good, while “morals” indicate their practice. Ethics is not limited to specific acts and defined moral codes, but encompasses the whole of moral ideals and behaviors, a person's philosophy of life. </vt:lpstr>
      <vt:lpstr>PowerPoint Presentation</vt:lpstr>
      <vt:lpstr>Ancient Greek Ethics</vt:lpstr>
      <vt:lpstr>PowerPoint Presentation</vt:lpstr>
      <vt:lpstr>PowerPoint Presentation</vt:lpstr>
      <vt:lpstr>PowerPoint Presentation</vt:lpstr>
      <vt:lpstr>There are several branches of Ethics</vt:lpstr>
      <vt:lpstr>Normative Ethics</vt:lpstr>
      <vt:lpstr>PowerPoint Presentation</vt:lpstr>
      <vt:lpstr>Meta-Ethics</vt:lpstr>
      <vt:lpstr>PowerPoint Presentation</vt:lpstr>
      <vt:lpstr>PowerPoint Presentation</vt:lpstr>
      <vt:lpstr>Descriptive Ethics</vt:lpstr>
      <vt:lpstr>PowerPoint Presentation</vt:lpstr>
      <vt:lpstr>Applied Ethics</vt:lpstr>
      <vt:lpstr>PowerPoint Presentation</vt:lpstr>
      <vt:lpstr>Some topics falling within the discipline include: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dc:title>
  <dc:creator>Microsoft Office User</dc:creator>
  <cp:lastModifiedBy>Microsoft Office User</cp:lastModifiedBy>
  <cp:revision>46</cp:revision>
  <dcterms:created xsi:type="dcterms:W3CDTF">2019-05-26T17:35:21Z</dcterms:created>
  <dcterms:modified xsi:type="dcterms:W3CDTF">2020-07-05T17:50:24Z</dcterms:modified>
</cp:coreProperties>
</file>