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34"/>
  </p:normalViewPr>
  <p:slideViewPr>
    <p:cSldViewPr snapToGrid="0" snapToObjects="1">
      <p:cViewPr varScale="1">
        <p:scale>
          <a:sx n="79" d="100"/>
          <a:sy n="79" d="100"/>
        </p:scale>
        <p:origin x="8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E45A99-5EE4-EC44-866B-3C28E47DF653}"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152001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45A99-5EE4-EC44-866B-3C28E47DF653}"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34781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45A99-5EE4-EC44-866B-3C28E47DF653}"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24894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45A99-5EE4-EC44-866B-3C28E47DF653}"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38163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45A99-5EE4-EC44-866B-3C28E47DF653}"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16884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E45A99-5EE4-EC44-866B-3C28E47DF653}"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65547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E45A99-5EE4-EC44-866B-3C28E47DF653}" type="datetimeFigureOut">
              <a:rPr lang="en-US" smtClean="0"/>
              <a:t>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2269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E45A99-5EE4-EC44-866B-3C28E47DF653}" type="datetimeFigureOut">
              <a:rPr lang="en-US" smtClean="0"/>
              <a:t>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134088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45A99-5EE4-EC44-866B-3C28E47DF653}" type="datetimeFigureOut">
              <a:rPr lang="en-US" smtClean="0"/>
              <a:t>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50206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45A99-5EE4-EC44-866B-3C28E47DF653}"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70819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45A99-5EE4-EC44-866B-3C28E47DF653}"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2E578-C6A7-B043-B16F-62A05BA5530A}" type="slidenum">
              <a:rPr lang="en-US" smtClean="0"/>
              <a:t>‹#›</a:t>
            </a:fld>
            <a:endParaRPr lang="en-US"/>
          </a:p>
        </p:txBody>
      </p:sp>
    </p:spTree>
    <p:extLst>
      <p:ext uri="{BB962C8B-B14F-4D97-AF65-F5344CB8AC3E}">
        <p14:creationId xmlns:p14="http://schemas.microsoft.com/office/powerpoint/2010/main" val="131186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45A99-5EE4-EC44-866B-3C28E47DF653}" type="datetimeFigureOut">
              <a:rPr lang="en-US" smtClean="0"/>
              <a:t>11/4/18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2E578-C6A7-B043-B16F-62A05BA5530A}" type="slidenum">
              <a:rPr lang="en-US" smtClean="0"/>
              <a:t>‹#›</a:t>
            </a:fld>
            <a:endParaRPr lang="en-US"/>
          </a:p>
        </p:txBody>
      </p:sp>
    </p:spTree>
    <p:extLst>
      <p:ext uri="{BB962C8B-B14F-4D97-AF65-F5344CB8AC3E}">
        <p14:creationId xmlns:p14="http://schemas.microsoft.com/office/powerpoint/2010/main" val="26266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Lecture-4</a:t>
            </a:r>
            <a:br>
              <a:rPr lang="en-US" dirty="0"/>
            </a:br>
            <a:r>
              <a:rPr lang="en-US" dirty="0"/>
              <a:t>Fallacies</a:t>
            </a:r>
          </a:p>
        </p:txBody>
      </p:sp>
      <p:sp>
        <p:nvSpPr>
          <p:cNvPr id="3" name="Subtitle 2"/>
          <p:cNvSpPr>
            <a:spLocks noGrp="1"/>
          </p:cNvSpPr>
          <p:nvPr>
            <p:ph type="subTitle" idx="1"/>
          </p:nvPr>
        </p:nvSpPr>
        <p:spPr/>
        <p:txBody>
          <a:bodyPr/>
          <a:lstStyle/>
          <a:p>
            <a:r>
              <a:rPr lang="en-US" dirty="0"/>
              <a:t>A Fallacy is a type of argument that may seem to be correct, but that proves, on examination, not to be so.  </a:t>
            </a:r>
          </a:p>
        </p:txBody>
      </p:sp>
    </p:spTree>
    <p:extLst>
      <p:ext uri="{BB962C8B-B14F-4D97-AF65-F5344CB8AC3E}">
        <p14:creationId xmlns:p14="http://schemas.microsoft.com/office/powerpoint/2010/main" val="63820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Sli</a:t>
            </a:r>
            <a:r>
              <a:rPr lang="en-US" b="1" dirty="0"/>
              <a:t>ppery slope</a:t>
            </a:r>
          </a:p>
        </p:txBody>
      </p:sp>
      <p:sp>
        <p:nvSpPr>
          <p:cNvPr id="3" name="Content Placeholder 2"/>
          <p:cNvSpPr>
            <a:spLocks noGrp="1"/>
          </p:cNvSpPr>
          <p:nvPr>
            <p:ph idx="1"/>
          </p:nvPr>
        </p:nvSpPr>
        <p:spPr/>
        <p:txBody>
          <a:bodyPr/>
          <a:lstStyle/>
          <a:p>
            <a:r>
              <a:rPr lang="en-US" dirty="0"/>
              <a:t>It occurs when the conclusion of an argument rests upon an unproven chain reaction and there is insufficient reason to think that the chain reaction will actually take place.  </a:t>
            </a:r>
          </a:p>
          <a:p>
            <a:r>
              <a:rPr lang="en-US" dirty="0"/>
              <a:t>Arguments that point out dire (but far fetched</a:t>
            </a:r>
            <a:r>
              <a:rPr lang="en-US"/>
              <a:t>) consequences </a:t>
            </a:r>
            <a:r>
              <a:rPr lang="en-US" dirty="0"/>
              <a:t>fall in this category: if you don’t do X, then this will happen, and then this, and then in the end </a:t>
            </a:r>
            <a:r>
              <a:rPr lang="en-US"/>
              <a:t>the Earth will explode. </a:t>
            </a:r>
            <a:endParaRPr lang="en-US" dirty="0"/>
          </a:p>
        </p:txBody>
      </p:sp>
    </p:spTree>
    <p:extLst>
      <p:ext uri="{BB962C8B-B14F-4D97-AF65-F5344CB8AC3E}">
        <p14:creationId xmlns:p14="http://schemas.microsoft.com/office/powerpoint/2010/main" val="92409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Appeal to Popularity</a:t>
            </a:r>
          </a:p>
        </p:txBody>
      </p:sp>
      <p:sp>
        <p:nvSpPr>
          <p:cNvPr id="3" name="Content Placeholder 2"/>
          <p:cNvSpPr>
            <a:spLocks noGrp="1"/>
          </p:cNvSpPr>
          <p:nvPr>
            <p:ph idx="1"/>
          </p:nvPr>
        </p:nvSpPr>
        <p:spPr/>
        <p:txBody>
          <a:bodyPr/>
          <a:lstStyle/>
          <a:p>
            <a:r>
              <a:rPr lang="en-US" dirty="0"/>
              <a:t>Arguing that a claim is true not because it is backed by good reason but simply because many people believe it. </a:t>
            </a:r>
          </a:p>
          <a:p>
            <a:r>
              <a:rPr lang="en-US" dirty="0"/>
              <a:t>Note that there might be good reasons why a certain belief is popular, but the mere fact that the position is popular does not provide good reasons to support it. </a:t>
            </a:r>
          </a:p>
          <a:p>
            <a:r>
              <a:rPr lang="en-US" dirty="0"/>
              <a:t>Arguments based on the claim that “everyone knows that” fall in this category. </a:t>
            </a:r>
          </a:p>
          <a:p>
            <a:endParaRPr lang="en-US" dirty="0"/>
          </a:p>
        </p:txBody>
      </p:sp>
    </p:spTree>
    <p:extLst>
      <p:ext uri="{BB962C8B-B14F-4D97-AF65-F5344CB8AC3E}">
        <p14:creationId xmlns:p14="http://schemas.microsoft.com/office/powerpoint/2010/main" val="6711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Appeal to Tradition</a:t>
            </a:r>
          </a:p>
        </p:txBody>
      </p:sp>
      <p:sp>
        <p:nvSpPr>
          <p:cNvPr id="3" name="Content Placeholder 2"/>
          <p:cNvSpPr>
            <a:spLocks noGrp="1"/>
          </p:cNvSpPr>
          <p:nvPr>
            <p:ph idx="1"/>
          </p:nvPr>
        </p:nvSpPr>
        <p:spPr/>
        <p:txBody>
          <a:bodyPr/>
          <a:lstStyle/>
          <a:p>
            <a:r>
              <a:rPr lang="en-US" dirty="0"/>
              <a:t>When you argue that a claim must be true simply because it agrees with what people in the past traditionally believed. </a:t>
            </a:r>
          </a:p>
          <a:p>
            <a:r>
              <a:rPr lang="en-US" dirty="0"/>
              <a:t>Arguments based on the fact that “we have done it in this way” or that “your parents, grand parents, and great-grand parents did things in that way” fall </a:t>
            </a:r>
            <a:r>
              <a:rPr lang="en-US"/>
              <a:t>in this </a:t>
            </a:r>
            <a:r>
              <a:rPr lang="en-US" dirty="0"/>
              <a:t>category. </a:t>
            </a:r>
          </a:p>
        </p:txBody>
      </p:sp>
    </p:spTree>
    <p:extLst>
      <p:ext uri="{BB962C8B-B14F-4D97-AF65-F5344CB8AC3E}">
        <p14:creationId xmlns:p14="http://schemas.microsoft.com/office/powerpoint/2010/main" val="32916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Appeal to Authority</a:t>
            </a:r>
          </a:p>
        </p:txBody>
      </p:sp>
      <p:sp>
        <p:nvSpPr>
          <p:cNvPr id="3" name="Content Placeholder 2"/>
          <p:cNvSpPr>
            <a:spLocks noGrp="1"/>
          </p:cNvSpPr>
          <p:nvPr>
            <p:ph idx="1"/>
          </p:nvPr>
        </p:nvSpPr>
        <p:spPr/>
        <p:txBody>
          <a:bodyPr/>
          <a:lstStyle/>
          <a:p>
            <a:r>
              <a:rPr lang="en-US" dirty="0"/>
              <a:t>Arguing that a claim must be true not because it is backed by good reasons but simply because people with authority (so-called experts) believe it. </a:t>
            </a:r>
          </a:p>
          <a:p>
            <a:r>
              <a:rPr lang="en-US" dirty="0"/>
              <a:t>Note that it is not necessarily wrong to rely on the opinion of experts, but you have to make sure that their expertise directly relates to the position they are promoting. </a:t>
            </a:r>
          </a:p>
          <a:p>
            <a:r>
              <a:rPr lang="en-US" dirty="0"/>
              <a:t>Infomercials are full of doctors and experts that promote miracle cures whose credentials are obscure. Make sure not to rely on the advice of a doctor of philosophy when it comes to health issues, for example.  </a:t>
            </a:r>
          </a:p>
        </p:txBody>
      </p:sp>
    </p:spTree>
    <p:extLst>
      <p:ext uri="{BB962C8B-B14F-4D97-AF65-F5344CB8AC3E}">
        <p14:creationId xmlns:p14="http://schemas.microsoft.com/office/powerpoint/2010/main" val="180234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Appeal to Emotion</a:t>
            </a:r>
          </a:p>
        </p:txBody>
      </p:sp>
      <p:sp>
        <p:nvSpPr>
          <p:cNvPr id="3" name="Content Placeholder 2"/>
          <p:cNvSpPr>
            <a:spLocks noGrp="1"/>
          </p:cNvSpPr>
          <p:nvPr>
            <p:ph idx="1"/>
          </p:nvPr>
        </p:nvSpPr>
        <p:spPr/>
        <p:txBody>
          <a:bodyPr/>
          <a:lstStyle/>
          <a:p>
            <a:r>
              <a:rPr lang="en-US" dirty="0"/>
              <a:t>Appealing to the emotions of your interlocutor (by eliciting fear, outrage, pity, pride) rather than to their reason. </a:t>
            </a:r>
          </a:p>
          <a:p>
            <a:r>
              <a:rPr lang="en-US" dirty="0"/>
              <a:t>Advertisements that show starving children or cute puppies appeal to our emotions, as do students who want their instructor to change the grade because they won’t be able to get into law school without an A.</a:t>
            </a:r>
          </a:p>
          <a:p>
            <a:r>
              <a:rPr lang="en-US" dirty="0"/>
              <a:t>Trying to make your opponent feel ashamed or proud of their positions (by appealing to traditions, to authority or to popularity for example) also falls in this category, e.g. “A smart person like you would obviously not believe this!” or you’d have to be an idiot to believe this!”</a:t>
            </a:r>
          </a:p>
        </p:txBody>
      </p:sp>
    </p:spTree>
    <p:extLst>
      <p:ext uri="{BB962C8B-B14F-4D97-AF65-F5344CB8AC3E}">
        <p14:creationId xmlns:p14="http://schemas.microsoft.com/office/powerpoint/2010/main" val="51430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False Dilemma</a:t>
            </a:r>
          </a:p>
        </p:txBody>
      </p:sp>
      <p:sp>
        <p:nvSpPr>
          <p:cNvPr id="3" name="Content Placeholder 2"/>
          <p:cNvSpPr>
            <a:spLocks noGrp="1"/>
          </p:cNvSpPr>
          <p:nvPr>
            <p:ph idx="1"/>
          </p:nvPr>
        </p:nvSpPr>
        <p:spPr/>
        <p:txBody>
          <a:bodyPr/>
          <a:lstStyle/>
          <a:p>
            <a:r>
              <a:rPr lang="en-US" dirty="0"/>
              <a:t>Presenting the issue as though only two positions are available when there are in fact more options.</a:t>
            </a:r>
          </a:p>
          <a:p>
            <a:r>
              <a:rPr lang="en-US" dirty="0"/>
              <a:t>Often presenting an extreme and unlikely alternative so that we feel compelled to accept the other options. </a:t>
            </a:r>
          </a:p>
          <a:p>
            <a:r>
              <a:rPr lang="en-US" dirty="0"/>
              <a:t>For example, either you buy an electric car or else the Earth will be destroyed. Note that electric cars do reduce pollution but public transportation and cycling do as well. </a:t>
            </a:r>
          </a:p>
          <a:p>
            <a:r>
              <a:rPr lang="en-US" dirty="0"/>
              <a:t>In politics, support ABC or else you are against protecting our communities and children.  </a:t>
            </a:r>
          </a:p>
        </p:txBody>
      </p:sp>
    </p:spTree>
    <p:extLst>
      <p:ext uri="{BB962C8B-B14F-4D97-AF65-F5344CB8AC3E}">
        <p14:creationId xmlns:p14="http://schemas.microsoft.com/office/powerpoint/2010/main" val="188425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 hominem</a:t>
            </a:r>
          </a:p>
        </p:txBody>
      </p:sp>
      <p:sp>
        <p:nvSpPr>
          <p:cNvPr id="3" name="Content Placeholder 2"/>
          <p:cNvSpPr>
            <a:spLocks noGrp="1"/>
          </p:cNvSpPr>
          <p:nvPr>
            <p:ph idx="1"/>
          </p:nvPr>
        </p:nvSpPr>
        <p:spPr/>
        <p:txBody>
          <a:bodyPr/>
          <a:lstStyle/>
          <a:p>
            <a:r>
              <a:rPr lang="en-US" dirty="0"/>
              <a:t>Attacking the person who supports a position you opposed rather than his or her arguments. It is also closely related to a fallacy called </a:t>
            </a:r>
            <a:r>
              <a:rPr lang="en-US" b="1" dirty="0"/>
              <a:t>Poisoning the Well: </a:t>
            </a:r>
            <a:r>
              <a:rPr lang="en-US" dirty="0"/>
              <a:t>using loaded language to provoke negative association, bias or distrust in a person or a position and detract from the evidence supporting the position. </a:t>
            </a:r>
          </a:p>
          <a:p>
            <a:r>
              <a:rPr lang="en-US" dirty="0"/>
              <a:t>Pointing out that the author of an argument is a woman, lived in the 4</a:t>
            </a:r>
            <a:r>
              <a:rPr lang="en-US" baseline="30000" dirty="0"/>
              <a:t>th</a:t>
            </a:r>
            <a:r>
              <a:rPr lang="en-US" dirty="0"/>
              <a:t>-century BCE, wears clothes you don’t like, has been in prison, etc. falls in this category. Name-calling also falls here. </a:t>
            </a:r>
          </a:p>
        </p:txBody>
      </p:sp>
    </p:spTree>
    <p:extLst>
      <p:ext uri="{BB962C8B-B14F-4D97-AF65-F5344CB8AC3E}">
        <p14:creationId xmlns:p14="http://schemas.microsoft.com/office/powerpoint/2010/main" val="43258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Straw Person Fallacy</a:t>
            </a:r>
          </a:p>
        </p:txBody>
      </p:sp>
      <p:sp>
        <p:nvSpPr>
          <p:cNvPr id="3" name="Content Placeholder 2"/>
          <p:cNvSpPr>
            <a:spLocks noGrp="1"/>
          </p:cNvSpPr>
          <p:nvPr>
            <p:ph idx="1"/>
          </p:nvPr>
        </p:nvSpPr>
        <p:spPr/>
        <p:txBody>
          <a:bodyPr/>
          <a:lstStyle/>
          <a:p>
            <a:r>
              <a:rPr lang="en-US" dirty="0"/>
              <a:t>Misrepresenting the position of your opponent (by oversimplifying it or by presenting it in an exaggerated way) and then attacking this misrepresentation rather than the position your opponent actually holds. </a:t>
            </a:r>
          </a:p>
          <a:p>
            <a:r>
              <a:rPr lang="en-US" dirty="0"/>
              <a:t>Straw Person Fallacies are common in philosophy. One way of avoiding them is to pay close attention to what your opponent is saying. When you read a text or argue with someone, be charitable: assume that their position makes sense and if it doesn’t, make sure that it is not you who is missing something.  </a:t>
            </a:r>
          </a:p>
        </p:txBody>
      </p:sp>
    </p:spTree>
    <p:extLst>
      <p:ext uri="{BB962C8B-B14F-4D97-AF65-F5344CB8AC3E}">
        <p14:creationId xmlns:p14="http://schemas.microsoft.com/office/powerpoint/2010/main" val="58716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Circular Reasoning</a:t>
            </a:r>
          </a:p>
        </p:txBody>
      </p:sp>
      <p:sp>
        <p:nvSpPr>
          <p:cNvPr id="3" name="Content Placeholder 2"/>
          <p:cNvSpPr>
            <a:spLocks noGrp="1"/>
          </p:cNvSpPr>
          <p:nvPr>
            <p:ph idx="1"/>
          </p:nvPr>
        </p:nvSpPr>
        <p:spPr/>
        <p:txBody>
          <a:bodyPr/>
          <a:lstStyle/>
          <a:p>
            <a:r>
              <a:rPr lang="en-US" dirty="0"/>
              <a:t>It is also called begging the question. Assuming the conclusion in your premises (e.g. in the definition of your terms). </a:t>
            </a:r>
          </a:p>
          <a:p>
            <a:r>
              <a:rPr lang="en-US" dirty="0"/>
              <a:t>For example, defining something as health product before arguing that it is healthy, or defining abortion as murder to prove that it is morally wrong. </a:t>
            </a:r>
          </a:p>
          <a:p>
            <a:r>
              <a:rPr lang="en-US" dirty="0"/>
              <a:t>X is true because of Y and Y is true because of X</a:t>
            </a:r>
            <a:r>
              <a:rPr lang="mr-IN" dirty="0"/>
              <a:t>……</a:t>
            </a:r>
            <a:r>
              <a:rPr lang="en-CA" dirty="0"/>
              <a:t>which leaves open the possibility that neither X nor Y are the case. </a:t>
            </a:r>
            <a:endParaRPr lang="en-US" dirty="0"/>
          </a:p>
        </p:txBody>
      </p:sp>
    </p:spTree>
    <p:extLst>
      <p:ext uri="{BB962C8B-B14F-4D97-AF65-F5344CB8AC3E}">
        <p14:creationId xmlns:p14="http://schemas.microsoft.com/office/powerpoint/2010/main" val="2036774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829</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Mangal</vt:lpstr>
      <vt:lpstr>Office Theme</vt:lpstr>
      <vt:lpstr>Lecture-4 Fallacies</vt:lpstr>
      <vt:lpstr>Appeal to Popularity</vt:lpstr>
      <vt:lpstr>Appeal to Tradition</vt:lpstr>
      <vt:lpstr>Appeal to Authority</vt:lpstr>
      <vt:lpstr>Appeal to Emotion</vt:lpstr>
      <vt:lpstr>False Dilemma</vt:lpstr>
      <vt:lpstr>Ad hominem</vt:lpstr>
      <vt:lpstr>Straw Person Fallacy</vt:lpstr>
      <vt:lpstr>Circular Reasoning</vt:lpstr>
      <vt:lpstr>Slippery slope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Lecture-4 Fallacies</dc:title>
  <dc:creator>Nasrin Sultana</dc:creator>
  <cp:lastModifiedBy>Microsoft Office User</cp:lastModifiedBy>
  <cp:revision>24</cp:revision>
  <dcterms:created xsi:type="dcterms:W3CDTF">2017-10-05T15:10:10Z</dcterms:created>
  <dcterms:modified xsi:type="dcterms:W3CDTF">2018-11-03T18:34:54Z</dcterms:modified>
</cp:coreProperties>
</file>