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2" r:id="rId5"/>
    <p:sldId id="259" r:id="rId6"/>
    <p:sldId id="260" r:id="rId7"/>
    <p:sldId id="264" r:id="rId8"/>
    <p:sldId id="263"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710B5-5F14-4928-9AAE-E54F3F962A5A}" type="doc">
      <dgm:prSet loTypeId="urn:microsoft.com/office/officeart/2005/8/layout/chevron2" loCatId="process" qsTypeId="urn:microsoft.com/office/officeart/2005/8/quickstyle/simple1" qsCatId="simple" csTypeId="urn:microsoft.com/office/officeart/2005/8/colors/accent5_2" csCatId="accent5" phldr="1"/>
      <dgm:spPr/>
      <dgm:t>
        <a:bodyPr/>
        <a:lstStyle/>
        <a:p>
          <a:endParaRPr lang="en-US"/>
        </a:p>
      </dgm:t>
    </dgm:pt>
    <dgm:pt modelId="{75CD2108-4CF7-4D8B-85B5-1D43280DC385}">
      <dgm:prSet phldrT="[Text]" custT="1"/>
      <dgm:spPr/>
      <dgm:t>
        <a:bodyPr/>
        <a:lstStyle/>
        <a:p>
          <a:r>
            <a:rPr lang="en-US" sz="2000" dirty="0"/>
            <a:t>State and Nation</a:t>
          </a:r>
        </a:p>
      </dgm:t>
    </dgm:pt>
    <dgm:pt modelId="{E6D0C444-84EC-407F-8027-FE22F37637F2}" type="parTrans" cxnId="{C40EBFBE-BDC8-498E-B045-77993B94010A}">
      <dgm:prSet/>
      <dgm:spPr/>
      <dgm:t>
        <a:bodyPr/>
        <a:lstStyle/>
        <a:p>
          <a:endParaRPr lang="en-US"/>
        </a:p>
      </dgm:t>
    </dgm:pt>
    <dgm:pt modelId="{D837448E-FB51-4C32-BFFF-1EBA758C03A4}" type="sibTrans" cxnId="{C40EBFBE-BDC8-498E-B045-77993B94010A}">
      <dgm:prSet/>
      <dgm:spPr/>
      <dgm:t>
        <a:bodyPr/>
        <a:lstStyle/>
        <a:p>
          <a:endParaRPr lang="en-US"/>
        </a:p>
      </dgm:t>
    </dgm:pt>
    <dgm:pt modelId="{046D6973-3164-4484-9523-B7F05D7B4BBE}">
      <dgm:prSet phldrT="[Text]" custT="1"/>
      <dgm:spPr/>
      <dgm:t>
        <a:bodyPr/>
        <a:lstStyle/>
        <a:p>
          <a:r>
            <a:rPr lang="en-US" sz="2400" dirty="0"/>
            <a:t>Security, Stability, Prosperity are the main three goals of a state. From this news we can say that, these four mega infrastructure are the sign of  prosperity of our country. Besides, it will upgrade the lifestyle of the citizens.</a:t>
          </a:r>
        </a:p>
      </dgm:t>
    </dgm:pt>
    <dgm:pt modelId="{9D63CFAA-80C2-4215-981A-2B74522209DF}" type="parTrans" cxnId="{7235EF43-AFFB-452F-9487-9F8A656839B6}">
      <dgm:prSet/>
      <dgm:spPr/>
      <dgm:t>
        <a:bodyPr/>
        <a:lstStyle/>
        <a:p>
          <a:endParaRPr lang="en-US"/>
        </a:p>
      </dgm:t>
    </dgm:pt>
    <dgm:pt modelId="{56E8056D-52AF-4B21-B430-485D2E2C6940}" type="sibTrans" cxnId="{7235EF43-AFFB-452F-9487-9F8A656839B6}">
      <dgm:prSet/>
      <dgm:spPr/>
      <dgm:t>
        <a:bodyPr/>
        <a:lstStyle/>
        <a:p>
          <a:endParaRPr lang="en-US"/>
        </a:p>
      </dgm:t>
    </dgm:pt>
    <dgm:pt modelId="{E8CA4D1F-B4A1-4F4A-BED4-EDED81F281F2}">
      <dgm:prSet phldrT="[Text]" custT="1"/>
      <dgm:spPr/>
      <dgm:t>
        <a:bodyPr/>
        <a:lstStyle/>
        <a:p>
          <a:r>
            <a:rPr lang="en-US" sz="2000" dirty="0"/>
            <a:t>Legislatures</a:t>
          </a:r>
        </a:p>
      </dgm:t>
    </dgm:pt>
    <dgm:pt modelId="{CD86DDF9-1F44-4AB3-BDAB-4BC1563B97F0}" type="parTrans" cxnId="{91ED2910-BA3B-416B-8C5D-539D03B569E0}">
      <dgm:prSet/>
      <dgm:spPr/>
      <dgm:t>
        <a:bodyPr/>
        <a:lstStyle/>
        <a:p>
          <a:endParaRPr lang="en-US"/>
        </a:p>
      </dgm:t>
    </dgm:pt>
    <dgm:pt modelId="{DA3E7E90-D9F7-4A39-9D6A-7670B4D598D1}" type="sibTrans" cxnId="{91ED2910-BA3B-416B-8C5D-539D03B569E0}">
      <dgm:prSet/>
      <dgm:spPr/>
      <dgm:t>
        <a:bodyPr/>
        <a:lstStyle/>
        <a:p>
          <a:endParaRPr lang="en-US"/>
        </a:p>
      </dgm:t>
    </dgm:pt>
    <dgm:pt modelId="{71FA4634-72E2-4EBA-819D-3BCFEA989C3A}">
      <dgm:prSet phldrT="[Text]" custT="1"/>
      <dgm:spPr/>
      <dgm:t>
        <a:bodyPr/>
        <a:lstStyle/>
        <a:p>
          <a:r>
            <a:rPr lang="en-US" sz="2400" dirty="0"/>
            <a:t>In the news we can notice that there is a fix budget for constructing each project. For maintaining or building those infrastructures Government needs a big budget  and Legislature Branch of the government has control over this budget. They set and fix budgets for constructing these mega structures.</a:t>
          </a:r>
        </a:p>
      </dgm:t>
    </dgm:pt>
    <dgm:pt modelId="{BF532C28-6491-4AF8-88CC-67872379AFDE}" type="parTrans" cxnId="{9C6108C2-1A25-4CD2-B49A-33F4DE78DBA1}">
      <dgm:prSet/>
      <dgm:spPr/>
      <dgm:t>
        <a:bodyPr/>
        <a:lstStyle/>
        <a:p>
          <a:endParaRPr lang="en-US"/>
        </a:p>
      </dgm:t>
    </dgm:pt>
    <dgm:pt modelId="{3A717825-A032-415F-9348-D366C63414ED}" type="sibTrans" cxnId="{9C6108C2-1A25-4CD2-B49A-33F4DE78DBA1}">
      <dgm:prSet/>
      <dgm:spPr/>
      <dgm:t>
        <a:bodyPr/>
        <a:lstStyle/>
        <a:p>
          <a:endParaRPr lang="en-US"/>
        </a:p>
      </dgm:t>
    </dgm:pt>
    <dgm:pt modelId="{4FD8559E-BC43-493B-91A0-9B72B48C21D3}">
      <dgm:prSet phldrT="[Text]" custT="1"/>
      <dgm:spPr/>
      <dgm:t>
        <a:bodyPr/>
        <a:lstStyle/>
        <a:p>
          <a:r>
            <a:rPr lang="en-US" sz="2000" dirty="0"/>
            <a:t>Executive Branch of Government</a:t>
          </a:r>
        </a:p>
      </dgm:t>
    </dgm:pt>
    <dgm:pt modelId="{B4CBCF31-0232-46A5-B92A-A6FDF501E5FA}" type="parTrans" cxnId="{B5C3F1B7-8490-4A59-A1A3-DFD683256A0F}">
      <dgm:prSet/>
      <dgm:spPr/>
      <dgm:t>
        <a:bodyPr/>
        <a:lstStyle/>
        <a:p>
          <a:endParaRPr lang="en-US"/>
        </a:p>
      </dgm:t>
    </dgm:pt>
    <dgm:pt modelId="{8B6A835A-5A17-4469-9CBD-294E0D847A30}" type="sibTrans" cxnId="{B5C3F1B7-8490-4A59-A1A3-DFD683256A0F}">
      <dgm:prSet/>
      <dgm:spPr/>
      <dgm:t>
        <a:bodyPr/>
        <a:lstStyle/>
        <a:p>
          <a:endParaRPr lang="en-US"/>
        </a:p>
      </dgm:t>
    </dgm:pt>
    <dgm:pt modelId="{B2FA3B48-DCCD-4CFD-AF76-27F1A281CFEF}">
      <dgm:prSet phldrT="[Text]" custT="1"/>
      <dgm:spPr/>
      <dgm:t>
        <a:bodyPr/>
        <a:lstStyle/>
        <a:p>
          <a:r>
            <a:rPr lang="en-US" sz="2400" dirty="0"/>
            <a:t>Road Transport and bridge minister </a:t>
          </a:r>
          <a:r>
            <a:rPr lang="en-US" sz="2400" b="0" i="0" dirty="0" err="1"/>
            <a:t>Obaidul</a:t>
          </a:r>
          <a:r>
            <a:rPr lang="en-US" sz="2400" b="0" i="0" dirty="0"/>
            <a:t> </a:t>
          </a:r>
          <a:r>
            <a:rPr lang="en-US" sz="2400" b="0" i="0" dirty="0" err="1"/>
            <a:t>Quader</a:t>
          </a:r>
          <a:r>
            <a:rPr lang="en-US" sz="2400" b="0" i="0" dirty="0"/>
            <a:t> and Bangladesh Bridge Division secretary </a:t>
          </a:r>
          <a:r>
            <a:rPr lang="en-US" sz="2400" b="0" i="0" dirty="0" err="1"/>
            <a:t>Khandker</a:t>
          </a:r>
          <a:r>
            <a:rPr lang="en-US" sz="2400" b="0" i="0" dirty="0"/>
            <a:t> </a:t>
          </a:r>
          <a:r>
            <a:rPr lang="en-US" sz="2400" b="0" i="0" dirty="0" err="1"/>
            <a:t>Anwarul</a:t>
          </a:r>
          <a:r>
            <a:rPr lang="en-US" sz="2400" b="0" i="0" dirty="0"/>
            <a:t> Islam said they will open this four mega structures in June 2022 and they are working hard to reach that goal. They are the part of Executive Branch of the Government. </a:t>
          </a:r>
          <a:r>
            <a:rPr lang="en-US" sz="2400" dirty="0"/>
            <a:t> </a:t>
          </a:r>
        </a:p>
      </dgm:t>
    </dgm:pt>
    <dgm:pt modelId="{C3ECFE7F-E25B-4482-A041-36454760666B}" type="parTrans" cxnId="{8C9C0C18-E057-401E-8FCB-DEE6E524BA22}">
      <dgm:prSet/>
      <dgm:spPr/>
      <dgm:t>
        <a:bodyPr/>
        <a:lstStyle/>
        <a:p>
          <a:endParaRPr lang="en-US"/>
        </a:p>
      </dgm:t>
    </dgm:pt>
    <dgm:pt modelId="{30D129BB-0C73-43CF-952B-ABB8F210AA02}" type="sibTrans" cxnId="{8C9C0C18-E057-401E-8FCB-DEE6E524BA22}">
      <dgm:prSet/>
      <dgm:spPr/>
      <dgm:t>
        <a:bodyPr/>
        <a:lstStyle/>
        <a:p>
          <a:endParaRPr lang="en-US"/>
        </a:p>
      </dgm:t>
    </dgm:pt>
    <dgm:pt modelId="{D00F2C80-5187-4A07-8D4B-75DE79FAA6C6}" type="pres">
      <dgm:prSet presAssocID="{AE7710B5-5F14-4928-9AAE-E54F3F962A5A}" presName="linearFlow" presStyleCnt="0">
        <dgm:presLayoutVars>
          <dgm:dir/>
          <dgm:animLvl val="lvl"/>
          <dgm:resizeHandles val="exact"/>
        </dgm:presLayoutVars>
      </dgm:prSet>
      <dgm:spPr/>
    </dgm:pt>
    <dgm:pt modelId="{DF3CC442-9A4C-4E11-B8CE-E44D4E85ACD9}" type="pres">
      <dgm:prSet presAssocID="{75CD2108-4CF7-4D8B-85B5-1D43280DC385}" presName="composite" presStyleCnt="0"/>
      <dgm:spPr/>
    </dgm:pt>
    <dgm:pt modelId="{40A60647-6EC4-4A8B-BA68-0E348940933D}" type="pres">
      <dgm:prSet presAssocID="{75CD2108-4CF7-4D8B-85B5-1D43280DC385}" presName="parentText" presStyleLbl="alignNode1" presStyleIdx="0" presStyleCnt="3">
        <dgm:presLayoutVars>
          <dgm:chMax val="1"/>
          <dgm:bulletEnabled val="1"/>
        </dgm:presLayoutVars>
      </dgm:prSet>
      <dgm:spPr/>
    </dgm:pt>
    <dgm:pt modelId="{D9C0117E-9B17-4A92-B94F-9B9114171A80}" type="pres">
      <dgm:prSet presAssocID="{75CD2108-4CF7-4D8B-85B5-1D43280DC385}" presName="descendantText" presStyleLbl="alignAcc1" presStyleIdx="0" presStyleCnt="3" custLinFactNeighborX="136" custLinFactNeighborY="-1050">
        <dgm:presLayoutVars>
          <dgm:bulletEnabled val="1"/>
        </dgm:presLayoutVars>
      </dgm:prSet>
      <dgm:spPr/>
    </dgm:pt>
    <dgm:pt modelId="{DEE37E4E-D5BD-4112-9335-A518E931EB70}" type="pres">
      <dgm:prSet presAssocID="{D837448E-FB51-4C32-BFFF-1EBA758C03A4}" presName="sp" presStyleCnt="0"/>
      <dgm:spPr/>
    </dgm:pt>
    <dgm:pt modelId="{FEA6973C-61BB-4B35-B18B-90387B8DE364}" type="pres">
      <dgm:prSet presAssocID="{E8CA4D1F-B4A1-4F4A-BED4-EDED81F281F2}" presName="composite" presStyleCnt="0"/>
      <dgm:spPr/>
    </dgm:pt>
    <dgm:pt modelId="{5C8A95F3-6E3A-4809-B8BF-1295507E88B8}" type="pres">
      <dgm:prSet presAssocID="{E8CA4D1F-B4A1-4F4A-BED4-EDED81F281F2}" presName="parentText" presStyleLbl="alignNode1" presStyleIdx="1" presStyleCnt="3">
        <dgm:presLayoutVars>
          <dgm:chMax val="1"/>
          <dgm:bulletEnabled val="1"/>
        </dgm:presLayoutVars>
      </dgm:prSet>
      <dgm:spPr/>
    </dgm:pt>
    <dgm:pt modelId="{A87D24BB-13D0-4CFE-815F-5BBA00506736}" type="pres">
      <dgm:prSet presAssocID="{E8CA4D1F-B4A1-4F4A-BED4-EDED81F281F2}" presName="descendantText" presStyleLbl="alignAcc1" presStyleIdx="1" presStyleCnt="3" custLinFactNeighborX="0" custLinFactNeighborY="2099">
        <dgm:presLayoutVars>
          <dgm:bulletEnabled val="1"/>
        </dgm:presLayoutVars>
      </dgm:prSet>
      <dgm:spPr/>
    </dgm:pt>
    <dgm:pt modelId="{E896DA4F-3485-43D5-AA44-E63E4485BF1D}" type="pres">
      <dgm:prSet presAssocID="{DA3E7E90-D9F7-4A39-9D6A-7670B4D598D1}" presName="sp" presStyleCnt="0"/>
      <dgm:spPr/>
    </dgm:pt>
    <dgm:pt modelId="{16ACB15C-C37F-413C-AC7E-61243A355240}" type="pres">
      <dgm:prSet presAssocID="{4FD8559E-BC43-493B-91A0-9B72B48C21D3}" presName="composite" presStyleCnt="0"/>
      <dgm:spPr/>
    </dgm:pt>
    <dgm:pt modelId="{AB8B3CDD-7116-416A-99E9-BE5A159C6DDD}" type="pres">
      <dgm:prSet presAssocID="{4FD8559E-BC43-493B-91A0-9B72B48C21D3}" presName="parentText" presStyleLbl="alignNode1" presStyleIdx="2" presStyleCnt="3">
        <dgm:presLayoutVars>
          <dgm:chMax val="1"/>
          <dgm:bulletEnabled val="1"/>
        </dgm:presLayoutVars>
      </dgm:prSet>
      <dgm:spPr/>
    </dgm:pt>
    <dgm:pt modelId="{2E13CEAA-1F51-4D43-998A-B27D2D8E645C}" type="pres">
      <dgm:prSet presAssocID="{4FD8559E-BC43-493B-91A0-9B72B48C21D3}" presName="descendantText" presStyleLbl="alignAcc1" presStyleIdx="2" presStyleCnt="3" custLinFactNeighborX="-272" custLinFactNeighborY="-2100">
        <dgm:presLayoutVars>
          <dgm:bulletEnabled val="1"/>
        </dgm:presLayoutVars>
      </dgm:prSet>
      <dgm:spPr/>
    </dgm:pt>
  </dgm:ptLst>
  <dgm:cxnLst>
    <dgm:cxn modelId="{91ED2910-BA3B-416B-8C5D-539D03B569E0}" srcId="{AE7710B5-5F14-4928-9AAE-E54F3F962A5A}" destId="{E8CA4D1F-B4A1-4F4A-BED4-EDED81F281F2}" srcOrd="1" destOrd="0" parTransId="{CD86DDF9-1F44-4AB3-BDAB-4BC1563B97F0}" sibTransId="{DA3E7E90-D9F7-4A39-9D6A-7670B4D598D1}"/>
    <dgm:cxn modelId="{8C9C0C18-E057-401E-8FCB-DEE6E524BA22}" srcId="{4FD8559E-BC43-493B-91A0-9B72B48C21D3}" destId="{B2FA3B48-DCCD-4CFD-AF76-27F1A281CFEF}" srcOrd="0" destOrd="0" parTransId="{C3ECFE7F-E25B-4482-A041-36454760666B}" sibTransId="{30D129BB-0C73-43CF-952B-ABB8F210AA02}"/>
    <dgm:cxn modelId="{8E030B2C-9698-4145-8D9C-A5438F61CEB5}" type="presOf" srcId="{E8CA4D1F-B4A1-4F4A-BED4-EDED81F281F2}" destId="{5C8A95F3-6E3A-4809-B8BF-1295507E88B8}" srcOrd="0" destOrd="0" presId="urn:microsoft.com/office/officeart/2005/8/layout/chevron2"/>
    <dgm:cxn modelId="{8E253D34-F8C8-478B-9444-62C0F5BC301E}" type="presOf" srcId="{75CD2108-4CF7-4D8B-85B5-1D43280DC385}" destId="{40A60647-6EC4-4A8B-BA68-0E348940933D}" srcOrd="0" destOrd="0" presId="urn:microsoft.com/office/officeart/2005/8/layout/chevron2"/>
    <dgm:cxn modelId="{F219BC40-A0F2-40F9-A101-B7BF2A170BB7}" type="presOf" srcId="{AE7710B5-5F14-4928-9AAE-E54F3F962A5A}" destId="{D00F2C80-5187-4A07-8D4B-75DE79FAA6C6}" srcOrd="0" destOrd="0" presId="urn:microsoft.com/office/officeart/2005/8/layout/chevron2"/>
    <dgm:cxn modelId="{38B6F062-3686-445C-A4D0-E662A351E173}" type="presOf" srcId="{046D6973-3164-4484-9523-B7F05D7B4BBE}" destId="{D9C0117E-9B17-4A92-B94F-9B9114171A80}" srcOrd="0" destOrd="0" presId="urn:microsoft.com/office/officeart/2005/8/layout/chevron2"/>
    <dgm:cxn modelId="{7235EF43-AFFB-452F-9487-9F8A656839B6}" srcId="{75CD2108-4CF7-4D8B-85B5-1D43280DC385}" destId="{046D6973-3164-4484-9523-B7F05D7B4BBE}" srcOrd="0" destOrd="0" parTransId="{9D63CFAA-80C2-4215-981A-2B74522209DF}" sibTransId="{56E8056D-52AF-4B21-B430-485D2E2C6940}"/>
    <dgm:cxn modelId="{C82C258B-ED4A-4924-9708-29593E9DC72F}" type="presOf" srcId="{71FA4634-72E2-4EBA-819D-3BCFEA989C3A}" destId="{A87D24BB-13D0-4CFE-815F-5BBA00506736}" srcOrd="0" destOrd="0" presId="urn:microsoft.com/office/officeart/2005/8/layout/chevron2"/>
    <dgm:cxn modelId="{2275E394-E3EB-4C41-AAD9-1A0AC12975E6}" type="presOf" srcId="{4FD8559E-BC43-493B-91A0-9B72B48C21D3}" destId="{AB8B3CDD-7116-416A-99E9-BE5A159C6DDD}" srcOrd="0" destOrd="0" presId="urn:microsoft.com/office/officeart/2005/8/layout/chevron2"/>
    <dgm:cxn modelId="{54176DAA-6701-4E7C-903C-D7D4BFEF141A}" type="presOf" srcId="{B2FA3B48-DCCD-4CFD-AF76-27F1A281CFEF}" destId="{2E13CEAA-1F51-4D43-998A-B27D2D8E645C}" srcOrd="0" destOrd="0" presId="urn:microsoft.com/office/officeart/2005/8/layout/chevron2"/>
    <dgm:cxn modelId="{B5C3F1B7-8490-4A59-A1A3-DFD683256A0F}" srcId="{AE7710B5-5F14-4928-9AAE-E54F3F962A5A}" destId="{4FD8559E-BC43-493B-91A0-9B72B48C21D3}" srcOrd="2" destOrd="0" parTransId="{B4CBCF31-0232-46A5-B92A-A6FDF501E5FA}" sibTransId="{8B6A835A-5A17-4469-9CBD-294E0D847A30}"/>
    <dgm:cxn modelId="{C40EBFBE-BDC8-498E-B045-77993B94010A}" srcId="{AE7710B5-5F14-4928-9AAE-E54F3F962A5A}" destId="{75CD2108-4CF7-4D8B-85B5-1D43280DC385}" srcOrd="0" destOrd="0" parTransId="{E6D0C444-84EC-407F-8027-FE22F37637F2}" sibTransId="{D837448E-FB51-4C32-BFFF-1EBA758C03A4}"/>
    <dgm:cxn modelId="{9C6108C2-1A25-4CD2-B49A-33F4DE78DBA1}" srcId="{E8CA4D1F-B4A1-4F4A-BED4-EDED81F281F2}" destId="{71FA4634-72E2-4EBA-819D-3BCFEA989C3A}" srcOrd="0" destOrd="0" parTransId="{BF532C28-6491-4AF8-88CC-67872379AFDE}" sibTransId="{3A717825-A032-415F-9348-D366C63414ED}"/>
    <dgm:cxn modelId="{F1810D82-2C0C-459D-B527-1030EE1FA2F2}" type="presParOf" srcId="{D00F2C80-5187-4A07-8D4B-75DE79FAA6C6}" destId="{DF3CC442-9A4C-4E11-B8CE-E44D4E85ACD9}" srcOrd="0" destOrd="0" presId="urn:microsoft.com/office/officeart/2005/8/layout/chevron2"/>
    <dgm:cxn modelId="{05CC8C85-8E96-4868-9F75-E169A197E661}" type="presParOf" srcId="{DF3CC442-9A4C-4E11-B8CE-E44D4E85ACD9}" destId="{40A60647-6EC4-4A8B-BA68-0E348940933D}" srcOrd="0" destOrd="0" presId="urn:microsoft.com/office/officeart/2005/8/layout/chevron2"/>
    <dgm:cxn modelId="{B5E06DA3-D79C-4505-8293-862433A2932E}" type="presParOf" srcId="{DF3CC442-9A4C-4E11-B8CE-E44D4E85ACD9}" destId="{D9C0117E-9B17-4A92-B94F-9B9114171A80}" srcOrd="1" destOrd="0" presId="urn:microsoft.com/office/officeart/2005/8/layout/chevron2"/>
    <dgm:cxn modelId="{7FA34B0A-7103-4A27-84C8-D2B2259EFDD1}" type="presParOf" srcId="{D00F2C80-5187-4A07-8D4B-75DE79FAA6C6}" destId="{DEE37E4E-D5BD-4112-9335-A518E931EB70}" srcOrd="1" destOrd="0" presId="urn:microsoft.com/office/officeart/2005/8/layout/chevron2"/>
    <dgm:cxn modelId="{DE58A4A5-05A2-43B9-BD34-25208231B7E9}" type="presParOf" srcId="{D00F2C80-5187-4A07-8D4B-75DE79FAA6C6}" destId="{FEA6973C-61BB-4B35-B18B-90387B8DE364}" srcOrd="2" destOrd="0" presId="urn:microsoft.com/office/officeart/2005/8/layout/chevron2"/>
    <dgm:cxn modelId="{BB2EDD8A-C0A8-4D86-AD27-537785BAECDF}" type="presParOf" srcId="{FEA6973C-61BB-4B35-B18B-90387B8DE364}" destId="{5C8A95F3-6E3A-4809-B8BF-1295507E88B8}" srcOrd="0" destOrd="0" presId="urn:microsoft.com/office/officeart/2005/8/layout/chevron2"/>
    <dgm:cxn modelId="{B79CE606-C75B-46E1-80E4-426DF9409CA7}" type="presParOf" srcId="{FEA6973C-61BB-4B35-B18B-90387B8DE364}" destId="{A87D24BB-13D0-4CFE-815F-5BBA00506736}" srcOrd="1" destOrd="0" presId="urn:microsoft.com/office/officeart/2005/8/layout/chevron2"/>
    <dgm:cxn modelId="{2562C47F-DE5B-4BA0-9DEA-ED3F146FB45C}" type="presParOf" srcId="{D00F2C80-5187-4A07-8D4B-75DE79FAA6C6}" destId="{E896DA4F-3485-43D5-AA44-E63E4485BF1D}" srcOrd="3" destOrd="0" presId="urn:microsoft.com/office/officeart/2005/8/layout/chevron2"/>
    <dgm:cxn modelId="{98717708-AFF7-49E9-AA45-935B47889A77}" type="presParOf" srcId="{D00F2C80-5187-4A07-8D4B-75DE79FAA6C6}" destId="{16ACB15C-C37F-413C-AC7E-61243A355240}" srcOrd="4" destOrd="0" presId="urn:microsoft.com/office/officeart/2005/8/layout/chevron2"/>
    <dgm:cxn modelId="{E811C6D3-D4B8-429A-BBE4-4A7F2EA9FB3B}" type="presParOf" srcId="{16ACB15C-C37F-413C-AC7E-61243A355240}" destId="{AB8B3CDD-7116-416A-99E9-BE5A159C6DDD}" srcOrd="0" destOrd="0" presId="urn:microsoft.com/office/officeart/2005/8/layout/chevron2"/>
    <dgm:cxn modelId="{A902D659-4E88-46CB-8EF6-0A0CB124A0BD}" type="presParOf" srcId="{16ACB15C-C37F-413C-AC7E-61243A355240}" destId="{2E13CEAA-1F51-4D43-998A-B27D2D8E645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E5FE98-5696-4157-BF38-D03DCAAC4262}" type="doc">
      <dgm:prSet loTypeId="urn:microsoft.com/office/officeart/2005/8/layout/chevron2" loCatId="process" qsTypeId="urn:microsoft.com/office/officeart/2005/8/quickstyle/simple2" qsCatId="simple" csTypeId="urn:microsoft.com/office/officeart/2005/8/colors/accent5_2" csCatId="accent5" phldr="1"/>
      <dgm:spPr/>
      <dgm:t>
        <a:bodyPr/>
        <a:lstStyle/>
        <a:p>
          <a:endParaRPr lang="en-US"/>
        </a:p>
      </dgm:t>
    </dgm:pt>
    <dgm:pt modelId="{A90F2A35-B9E0-4C94-AA53-08D910A9D2A2}">
      <dgm:prSet phldrT="[Text]" custT="1"/>
      <dgm:spPr/>
      <dgm:t>
        <a:bodyPr/>
        <a:lstStyle/>
        <a:p>
          <a:r>
            <a:rPr lang="en-US" sz="2000" dirty="0"/>
            <a:t>Accountability</a:t>
          </a:r>
        </a:p>
      </dgm:t>
    </dgm:pt>
    <dgm:pt modelId="{5270AEE8-1E71-4F5E-9587-5F37945981AF}" type="parTrans" cxnId="{DD6E0A04-4BA8-4AB0-8613-4AE76E817A08}">
      <dgm:prSet/>
      <dgm:spPr/>
      <dgm:t>
        <a:bodyPr/>
        <a:lstStyle/>
        <a:p>
          <a:endParaRPr lang="en-US"/>
        </a:p>
      </dgm:t>
    </dgm:pt>
    <dgm:pt modelId="{9445180E-E1E4-46BD-A019-FD53085F7F5D}" type="sibTrans" cxnId="{DD6E0A04-4BA8-4AB0-8613-4AE76E817A08}">
      <dgm:prSet/>
      <dgm:spPr/>
      <dgm:t>
        <a:bodyPr/>
        <a:lstStyle/>
        <a:p>
          <a:endParaRPr lang="en-US"/>
        </a:p>
      </dgm:t>
    </dgm:pt>
    <dgm:pt modelId="{4A58A14A-9D34-4074-A6A6-E97E4C776369}">
      <dgm:prSet phldrT="[Text]" custT="1"/>
      <dgm:spPr/>
      <dgm:t>
        <a:bodyPr/>
        <a:lstStyle/>
        <a:p>
          <a:r>
            <a:rPr lang="en-US" sz="2400" dirty="0"/>
            <a:t>Accountability starts with the government. If any citizen ask that, where is his or her money going then government can answer that they are spending money in the development of the country, such as constructing streets, bridges, metro rail etc. </a:t>
          </a:r>
        </a:p>
      </dgm:t>
    </dgm:pt>
    <dgm:pt modelId="{50FAA50D-7B9B-40A6-9EA6-A7BE0B4E991A}" type="parTrans" cxnId="{BB57B3D0-93E5-4E23-83EF-5DC3408B7627}">
      <dgm:prSet/>
      <dgm:spPr/>
      <dgm:t>
        <a:bodyPr/>
        <a:lstStyle/>
        <a:p>
          <a:endParaRPr lang="en-US"/>
        </a:p>
      </dgm:t>
    </dgm:pt>
    <dgm:pt modelId="{2148BB29-FEF8-4995-B1C7-4A5D4CD75B7D}" type="sibTrans" cxnId="{BB57B3D0-93E5-4E23-83EF-5DC3408B7627}">
      <dgm:prSet/>
      <dgm:spPr/>
      <dgm:t>
        <a:bodyPr/>
        <a:lstStyle/>
        <a:p>
          <a:endParaRPr lang="en-US"/>
        </a:p>
      </dgm:t>
    </dgm:pt>
    <dgm:pt modelId="{04EB3FB1-F68B-4090-B763-81102C076C69}">
      <dgm:prSet phldrT="[Text]"/>
      <dgm:spPr/>
      <dgm:t>
        <a:bodyPr/>
        <a:lstStyle/>
        <a:p>
          <a:r>
            <a:rPr lang="en-US" dirty="0"/>
            <a:t>Power and Authority</a:t>
          </a:r>
        </a:p>
      </dgm:t>
    </dgm:pt>
    <dgm:pt modelId="{BC8C30C6-D6FE-498F-B8A4-6DCDC0475904}" type="parTrans" cxnId="{0A128886-1370-41B9-A502-337169082118}">
      <dgm:prSet/>
      <dgm:spPr/>
      <dgm:t>
        <a:bodyPr/>
        <a:lstStyle/>
        <a:p>
          <a:endParaRPr lang="en-US"/>
        </a:p>
      </dgm:t>
    </dgm:pt>
    <dgm:pt modelId="{6D55489A-B37D-4A6B-95E4-38D9C3B11236}" type="sibTrans" cxnId="{0A128886-1370-41B9-A502-337169082118}">
      <dgm:prSet/>
      <dgm:spPr/>
      <dgm:t>
        <a:bodyPr/>
        <a:lstStyle/>
        <a:p>
          <a:endParaRPr lang="en-US"/>
        </a:p>
      </dgm:t>
    </dgm:pt>
    <dgm:pt modelId="{474DF31E-34E6-4854-AD5C-468A3FA8089C}">
      <dgm:prSet phldrT="[Text]" custT="1"/>
      <dgm:spPr/>
      <dgm:t>
        <a:bodyPr/>
        <a:lstStyle/>
        <a:p>
          <a:r>
            <a:rPr lang="en-US" sz="2400" dirty="0"/>
            <a:t>Initially the implementation period of metro rail was 2012-2024. But Prime Minister ordered that the line from Uttara to </a:t>
          </a:r>
          <a:r>
            <a:rPr lang="en-US" sz="2400" dirty="0" err="1"/>
            <a:t>Motijheel</a:t>
          </a:r>
          <a:r>
            <a:rPr lang="en-US" sz="2400" dirty="0"/>
            <a:t> be made operational by 2020. Though the authorities failed the target but they gain the momentum of work and said, they will inaugurate it in the golden jubilee of Bangladesh which is 16</a:t>
          </a:r>
          <a:r>
            <a:rPr lang="en-US" sz="2400" baseline="30000" dirty="0"/>
            <a:t>th</a:t>
          </a:r>
          <a:r>
            <a:rPr lang="en-US" sz="2400" dirty="0"/>
            <a:t> December 2022   </a:t>
          </a:r>
        </a:p>
      </dgm:t>
    </dgm:pt>
    <dgm:pt modelId="{5CE3D01D-AC49-44B5-9D9B-870C0586790F}" type="parTrans" cxnId="{5B2FFF5B-CAB3-4C25-AB9D-0C21D14AD8B5}">
      <dgm:prSet/>
      <dgm:spPr/>
      <dgm:t>
        <a:bodyPr/>
        <a:lstStyle/>
        <a:p>
          <a:endParaRPr lang="en-US"/>
        </a:p>
      </dgm:t>
    </dgm:pt>
    <dgm:pt modelId="{14D6EA6D-D0DC-480E-87A6-BDAC3F8D77F4}" type="sibTrans" cxnId="{5B2FFF5B-CAB3-4C25-AB9D-0C21D14AD8B5}">
      <dgm:prSet/>
      <dgm:spPr/>
      <dgm:t>
        <a:bodyPr/>
        <a:lstStyle/>
        <a:p>
          <a:endParaRPr lang="en-US"/>
        </a:p>
      </dgm:t>
    </dgm:pt>
    <dgm:pt modelId="{3B54E8AA-FED2-4A8B-9F16-057C6C896F75}">
      <dgm:prSet phldrT="[Text]"/>
      <dgm:spPr/>
      <dgm:t>
        <a:bodyPr/>
        <a:lstStyle/>
        <a:p>
          <a:r>
            <a:rPr lang="en-US" dirty="0"/>
            <a:t>International relations</a:t>
          </a:r>
        </a:p>
      </dgm:t>
    </dgm:pt>
    <dgm:pt modelId="{C9963C86-7826-42E7-B197-0C2433B96AFB}" type="parTrans" cxnId="{10DBD7DA-3406-4814-AA58-D7BCD4A63E35}">
      <dgm:prSet/>
      <dgm:spPr/>
      <dgm:t>
        <a:bodyPr/>
        <a:lstStyle/>
        <a:p>
          <a:endParaRPr lang="en-US"/>
        </a:p>
      </dgm:t>
    </dgm:pt>
    <dgm:pt modelId="{5AF495BD-94E1-45EB-8CC3-F5DA386304FE}" type="sibTrans" cxnId="{10DBD7DA-3406-4814-AA58-D7BCD4A63E35}">
      <dgm:prSet/>
      <dgm:spPr/>
      <dgm:t>
        <a:bodyPr/>
        <a:lstStyle/>
        <a:p>
          <a:endParaRPr lang="en-US"/>
        </a:p>
      </dgm:t>
    </dgm:pt>
    <dgm:pt modelId="{0CEA8DE0-5CB9-4B13-8BCC-B68C53BFC8BB}">
      <dgm:prSet phldrT="[Text]" custT="1"/>
      <dgm:spPr/>
      <dgm:t>
        <a:bodyPr/>
        <a:lstStyle/>
        <a:p>
          <a:r>
            <a:rPr lang="en-US" sz="2400" dirty="0"/>
            <a:t>For building the elevated expressway Bangladesh Bridge authorities signed a deal with </a:t>
          </a:r>
          <a:r>
            <a:rPr lang="en-US" sz="2400" b="0" i="0" dirty="0"/>
            <a:t>Italian-Thai Development Public Company Limited</a:t>
          </a:r>
          <a:endParaRPr lang="en-US" sz="2400" b="0" dirty="0"/>
        </a:p>
      </dgm:t>
    </dgm:pt>
    <dgm:pt modelId="{DF571C75-F14F-4D62-83C4-07691C1E401D}" type="parTrans" cxnId="{B52B87F2-4E67-40A4-8CD0-56BD9D7027C4}">
      <dgm:prSet/>
      <dgm:spPr/>
      <dgm:t>
        <a:bodyPr/>
        <a:lstStyle/>
        <a:p>
          <a:endParaRPr lang="en-US"/>
        </a:p>
      </dgm:t>
    </dgm:pt>
    <dgm:pt modelId="{487A8795-BFD3-49BE-972D-03076D38822D}" type="sibTrans" cxnId="{B52B87F2-4E67-40A4-8CD0-56BD9D7027C4}">
      <dgm:prSet/>
      <dgm:spPr/>
      <dgm:t>
        <a:bodyPr/>
        <a:lstStyle/>
        <a:p>
          <a:endParaRPr lang="en-US"/>
        </a:p>
      </dgm:t>
    </dgm:pt>
    <dgm:pt modelId="{D313B295-369E-4FC2-ACB0-69C6565E4338}" type="pres">
      <dgm:prSet presAssocID="{72E5FE98-5696-4157-BF38-D03DCAAC4262}" presName="linearFlow" presStyleCnt="0">
        <dgm:presLayoutVars>
          <dgm:dir/>
          <dgm:animLvl val="lvl"/>
          <dgm:resizeHandles val="exact"/>
        </dgm:presLayoutVars>
      </dgm:prSet>
      <dgm:spPr/>
    </dgm:pt>
    <dgm:pt modelId="{1C2A4F14-59E2-4463-9ED2-35C0A0A0AEEE}" type="pres">
      <dgm:prSet presAssocID="{A90F2A35-B9E0-4C94-AA53-08D910A9D2A2}" presName="composite" presStyleCnt="0"/>
      <dgm:spPr/>
    </dgm:pt>
    <dgm:pt modelId="{1912BE3E-2126-4B80-94E2-FD3FC2569950}" type="pres">
      <dgm:prSet presAssocID="{A90F2A35-B9E0-4C94-AA53-08D910A9D2A2}" presName="parentText" presStyleLbl="alignNode1" presStyleIdx="0" presStyleCnt="3">
        <dgm:presLayoutVars>
          <dgm:chMax val="1"/>
          <dgm:bulletEnabled val="1"/>
        </dgm:presLayoutVars>
      </dgm:prSet>
      <dgm:spPr/>
    </dgm:pt>
    <dgm:pt modelId="{AE4C3120-1BF7-4BA4-BA0D-8126834148BA}" type="pres">
      <dgm:prSet presAssocID="{A90F2A35-B9E0-4C94-AA53-08D910A9D2A2}" presName="descendantText" presStyleLbl="alignAcc1" presStyleIdx="0" presStyleCnt="3">
        <dgm:presLayoutVars>
          <dgm:bulletEnabled val="1"/>
        </dgm:presLayoutVars>
      </dgm:prSet>
      <dgm:spPr/>
    </dgm:pt>
    <dgm:pt modelId="{23706728-B532-4347-9382-75366E37923F}" type="pres">
      <dgm:prSet presAssocID="{9445180E-E1E4-46BD-A019-FD53085F7F5D}" presName="sp" presStyleCnt="0"/>
      <dgm:spPr/>
    </dgm:pt>
    <dgm:pt modelId="{E6725115-7BBF-4EEB-9A20-C0477A7D56A1}" type="pres">
      <dgm:prSet presAssocID="{04EB3FB1-F68B-4090-B763-81102C076C69}" presName="composite" presStyleCnt="0"/>
      <dgm:spPr/>
    </dgm:pt>
    <dgm:pt modelId="{345A3BF7-4AD1-4478-BE03-AB024D46366B}" type="pres">
      <dgm:prSet presAssocID="{04EB3FB1-F68B-4090-B763-81102C076C69}" presName="parentText" presStyleLbl="alignNode1" presStyleIdx="1" presStyleCnt="3">
        <dgm:presLayoutVars>
          <dgm:chMax val="1"/>
          <dgm:bulletEnabled val="1"/>
        </dgm:presLayoutVars>
      </dgm:prSet>
      <dgm:spPr/>
    </dgm:pt>
    <dgm:pt modelId="{0F67EDF5-233D-445E-BA42-B63C9DEB9EA9}" type="pres">
      <dgm:prSet presAssocID="{04EB3FB1-F68B-4090-B763-81102C076C69}" presName="descendantText" presStyleLbl="alignAcc1" presStyleIdx="1" presStyleCnt="3" custScaleY="102504">
        <dgm:presLayoutVars>
          <dgm:bulletEnabled val="1"/>
        </dgm:presLayoutVars>
      </dgm:prSet>
      <dgm:spPr/>
    </dgm:pt>
    <dgm:pt modelId="{A96A929C-61ED-489F-8AB4-25A2DACD07AF}" type="pres">
      <dgm:prSet presAssocID="{6D55489A-B37D-4A6B-95E4-38D9C3B11236}" presName="sp" presStyleCnt="0"/>
      <dgm:spPr/>
    </dgm:pt>
    <dgm:pt modelId="{3B79BCAB-A57F-43F7-90AD-D90E8D9A0FE6}" type="pres">
      <dgm:prSet presAssocID="{3B54E8AA-FED2-4A8B-9F16-057C6C896F75}" presName="composite" presStyleCnt="0"/>
      <dgm:spPr/>
    </dgm:pt>
    <dgm:pt modelId="{3B1E7B1A-8128-40B3-BBAB-84479F15EE3E}" type="pres">
      <dgm:prSet presAssocID="{3B54E8AA-FED2-4A8B-9F16-057C6C896F75}" presName="parentText" presStyleLbl="alignNode1" presStyleIdx="2" presStyleCnt="3">
        <dgm:presLayoutVars>
          <dgm:chMax val="1"/>
          <dgm:bulletEnabled val="1"/>
        </dgm:presLayoutVars>
      </dgm:prSet>
      <dgm:spPr/>
    </dgm:pt>
    <dgm:pt modelId="{610D66F4-2353-4A75-AABF-101F53C31728}" type="pres">
      <dgm:prSet presAssocID="{3B54E8AA-FED2-4A8B-9F16-057C6C896F75}" presName="descendantText" presStyleLbl="alignAcc1" presStyleIdx="2" presStyleCnt="3">
        <dgm:presLayoutVars>
          <dgm:bulletEnabled val="1"/>
        </dgm:presLayoutVars>
      </dgm:prSet>
      <dgm:spPr/>
    </dgm:pt>
  </dgm:ptLst>
  <dgm:cxnLst>
    <dgm:cxn modelId="{DD6E0A04-4BA8-4AB0-8613-4AE76E817A08}" srcId="{72E5FE98-5696-4157-BF38-D03DCAAC4262}" destId="{A90F2A35-B9E0-4C94-AA53-08D910A9D2A2}" srcOrd="0" destOrd="0" parTransId="{5270AEE8-1E71-4F5E-9587-5F37945981AF}" sibTransId="{9445180E-E1E4-46BD-A019-FD53085F7F5D}"/>
    <dgm:cxn modelId="{1E823715-1304-4343-9431-34AD9B4AE04A}" type="presOf" srcId="{474DF31E-34E6-4854-AD5C-468A3FA8089C}" destId="{0F67EDF5-233D-445E-BA42-B63C9DEB9EA9}" srcOrd="0" destOrd="0" presId="urn:microsoft.com/office/officeart/2005/8/layout/chevron2"/>
    <dgm:cxn modelId="{10907229-2B05-47A4-A434-A84B47C08FAE}" type="presOf" srcId="{04EB3FB1-F68B-4090-B763-81102C076C69}" destId="{345A3BF7-4AD1-4478-BE03-AB024D46366B}" srcOrd="0" destOrd="0" presId="urn:microsoft.com/office/officeart/2005/8/layout/chevron2"/>
    <dgm:cxn modelId="{5B2FFF5B-CAB3-4C25-AB9D-0C21D14AD8B5}" srcId="{04EB3FB1-F68B-4090-B763-81102C076C69}" destId="{474DF31E-34E6-4854-AD5C-468A3FA8089C}" srcOrd="0" destOrd="0" parTransId="{5CE3D01D-AC49-44B5-9D9B-870C0586790F}" sibTransId="{14D6EA6D-D0DC-480E-87A6-BDAC3F8D77F4}"/>
    <dgm:cxn modelId="{47AEE661-FE0D-4C50-BC37-42C46BE7E670}" type="presOf" srcId="{3B54E8AA-FED2-4A8B-9F16-057C6C896F75}" destId="{3B1E7B1A-8128-40B3-BBAB-84479F15EE3E}" srcOrd="0" destOrd="0" presId="urn:microsoft.com/office/officeart/2005/8/layout/chevron2"/>
    <dgm:cxn modelId="{04F03B62-35CA-4AFD-8064-003B4932EC21}" type="presOf" srcId="{4A58A14A-9D34-4074-A6A6-E97E4C776369}" destId="{AE4C3120-1BF7-4BA4-BA0D-8126834148BA}" srcOrd="0" destOrd="0" presId="urn:microsoft.com/office/officeart/2005/8/layout/chevron2"/>
    <dgm:cxn modelId="{0A128886-1370-41B9-A502-337169082118}" srcId="{72E5FE98-5696-4157-BF38-D03DCAAC4262}" destId="{04EB3FB1-F68B-4090-B763-81102C076C69}" srcOrd="1" destOrd="0" parTransId="{BC8C30C6-D6FE-498F-B8A4-6DCDC0475904}" sibTransId="{6D55489A-B37D-4A6B-95E4-38D9C3B11236}"/>
    <dgm:cxn modelId="{77DA50B7-53C5-4092-B909-A6E4500F4A71}" type="presOf" srcId="{0CEA8DE0-5CB9-4B13-8BCC-B68C53BFC8BB}" destId="{610D66F4-2353-4A75-AABF-101F53C31728}" srcOrd="0" destOrd="0" presId="urn:microsoft.com/office/officeart/2005/8/layout/chevron2"/>
    <dgm:cxn modelId="{495C8ED0-3F9A-41F2-AE77-2FF77B265D77}" type="presOf" srcId="{72E5FE98-5696-4157-BF38-D03DCAAC4262}" destId="{D313B295-369E-4FC2-ACB0-69C6565E4338}" srcOrd="0" destOrd="0" presId="urn:microsoft.com/office/officeart/2005/8/layout/chevron2"/>
    <dgm:cxn modelId="{BB57B3D0-93E5-4E23-83EF-5DC3408B7627}" srcId="{A90F2A35-B9E0-4C94-AA53-08D910A9D2A2}" destId="{4A58A14A-9D34-4074-A6A6-E97E4C776369}" srcOrd="0" destOrd="0" parTransId="{50FAA50D-7B9B-40A6-9EA6-A7BE0B4E991A}" sibTransId="{2148BB29-FEF8-4995-B1C7-4A5D4CD75B7D}"/>
    <dgm:cxn modelId="{951980D1-EC9B-4B91-A56A-BFEA8AD6DF50}" type="presOf" srcId="{A90F2A35-B9E0-4C94-AA53-08D910A9D2A2}" destId="{1912BE3E-2126-4B80-94E2-FD3FC2569950}" srcOrd="0" destOrd="0" presId="urn:microsoft.com/office/officeart/2005/8/layout/chevron2"/>
    <dgm:cxn modelId="{10DBD7DA-3406-4814-AA58-D7BCD4A63E35}" srcId="{72E5FE98-5696-4157-BF38-D03DCAAC4262}" destId="{3B54E8AA-FED2-4A8B-9F16-057C6C896F75}" srcOrd="2" destOrd="0" parTransId="{C9963C86-7826-42E7-B197-0C2433B96AFB}" sibTransId="{5AF495BD-94E1-45EB-8CC3-F5DA386304FE}"/>
    <dgm:cxn modelId="{B52B87F2-4E67-40A4-8CD0-56BD9D7027C4}" srcId="{3B54E8AA-FED2-4A8B-9F16-057C6C896F75}" destId="{0CEA8DE0-5CB9-4B13-8BCC-B68C53BFC8BB}" srcOrd="0" destOrd="0" parTransId="{DF571C75-F14F-4D62-83C4-07691C1E401D}" sibTransId="{487A8795-BFD3-49BE-972D-03076D38822D}"/>
    <dgm:cxn modelId="{FEF18821-6C28-4996-9278-27AC0D1AB5A0}" type="presParOf" srcId="{D313B295-369E-4FC2-ACB0-69C6565E4338}" destId="{1C2A4F14-59E2-4463-9ED2-35C0A0A0AEEE}" srcOrd="0" destOrd="0" presId="urn:microsoft.com/office/officeart/2005/8/layout/chevron2"/>
    <dgm:cxn modelId="{5026213D-7DAB-4173-8A33-3D868852FD33}" type="presParOf" srcId="{1C2A4F14-59E2-4463-9ED2-35C0A0A0AEEE}" destId="{1912BE3E-2126-4B80-94E2-FD3FC2569950}" srcOrd="0" destOrd="0" presId="urn:microsoft.com/office/officeart/2005/8/layout/chevron2"/>
    <dgm:cxn modelId="{53DC963A-92BA-400B-93F0-21AD8ED7C9C4}" type="presParOf" srcId="{1C2A4F14-59E2-4463-9ED2-35C0A0A0AEEE}" destId="{AE4C3120-1BF7-4BA4-BA0D-8126834148BA}" srcOrd="1" destOrd="0" presId="urn:microsoft.com/office/officeart/2005/8/layout/chevron2"/>
    <dgm:cxn modelId="{D17E1BB7-FCDD-48BF-99C3-4B2FC2B8E2E6}" type="presParOf" srcId="{D313B295-369E-4FC2-ACB0-69C6565E4338}" destId="{23706728-B532-4347-9382-75366E37923F}" srcOrd="1" destOrd="0" presId="urn:microsoft.com/office/officeart/2005/8/layout/chevron2"/>
    <dgm:cxn modelId="{E09834BC-447E-430B-9864-BC5DF156EA29}" type="presParOf" srcId="{D313B295-369E-4FC2-ACB0-69C6565E4338}" destId="{E6725115-7BBF-4EEB-9A20-C0477A7D56A1}" srcOrd="2" destOrd="0" presId="urn:microsoft.com/office/officeart/2005/8/layout/chevron2"/>
    <dgm:cxn modelId="{1887B9D7-D990-415C-9674-36382A114CF1}" type="presParOf" srcId="{E6725115-7BBF-4EEB-9A20-C0477A7D56A1}" destId="{345A3BF7-4AD1-4478-BE03-AB024D46366B}" srcOrd="0" destOrd="0" presId="urn:microsoft.com/office/officeart/2005/8/layout/chevron2"/>
    <dgm:cxn modelId="{089E260A-C469-438B-8573-3C88F15CEBFA}" type="presParOf" srcId="{E6725115-7BBF-4EEB-9A20-C0477A7D56A1}" destId="{0F67EDF5-233D-445E-BA42-B63C9DEB9EA9}" srcOrd="1" destOrd="0" presId="urn:microsoft.com/office/officeart/2005/8/layout/chevron2"/>
    <dgm:cxn modelId="{DA50A943-6A97-4321-B375-9AD0DDE6A744}" type="presParOf" srcId="{D313B295-369E-4FC2-ACB0-69C6565E4338}" destId="{A96A929C-61ED-489F-8AB4-25A2DACD07AF}" srcOrd="3" destOrd="0" presId="urn:microsoft.com/office/officeart/2005/8/layout/chevron2"/>
    <dgm:cxn modelId="{153C2F25-461B-465F-A31B-9533D582D53C}" type="presParOf" srcId="{D313B295-369E-4FC2-ACB0-69C6565E4338}" destId="{3B79BCAB-A57F-43F7-90AD-D90E8D9A0FE6}" srcOrd="4" destOrd="0" presId="urn:microsoft.com/office/officeart/2005/8/layout/chevron2"/>
    <dgm:cxn modelId="{B5801F11-152C-4AF2-803D-7C8FC6F6AABD}" type="presParOf" srcId="{3B79BCAB-A57F-43F7-90AD-D90E8D9A0FE6}" destId="{3B1E7B1A-8128-40B3-BBAB-84479F15EE3E}" srcOrd="0" destOrd="0" presId="urn:microsoft.com/office/officeart/2005/8/layout/chevron2"/>
    <dgm:cxn modelId="{9C20BE2C-9224-4828-9B82-E4089EB06F8C}" type="presParOf" srcId="{3B79BCAB-A57F-43F7-90AD-D90E8D9A0FE6}" destId="{610D66F4-2353-4A75-AABF-101F53C3172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EEADE8-6B4F-4EE7-8C4D-309E1ADC1481}" type="doc">
      <dgm:prSet loTypeId="urn:microsoft.com/office/officeart/2005/8/layout/chevron2" loCatId="process" qsTypeId="urn:microsoft.com/office/officeart/2005/8/quickstyle/simple1" qsCatId="simple" csTypeId="urn:microsoft.com/office/officeart/2005/8/colors/accent5_2" csCatId="accent5" phldr="1"/>
      <dgm:spPr/>
      <dgm:t>
        <a:bodyPr/>
        <a:lstStyle/>
        <a:p>
          <a:endParaRPr lang="en-US"/>
        </a:p>
      </dgm:t>
    </dgm:pt>
    <dgm:pt modelId="{377A8E6B-0FE4-448A-B6A4-53F28ECEF957}">
      <dgm:prSet phldrT="[Text]"/>
      <dgm:spPr/>
      <dgm:t>
        <a:bodyPr/>
        <a:lstStyle/>
        <a:p>
          <a:r>
            <a:rPr lang="en-US" dirty="0"/>
            <a:t>Political Economy</a:t>
          </a:r>
        </a:p>
      </dgm:t>
    </dgm:pt>
    <dgm:pt modelId="{B6FD1389-64AE-46B3-84F5-812D10E90AC5}" type="parTrans" cxnId="{429533DA-05C1-433A-A10A-044CDEAB023B}">
      <dgm:prSet/>
      <dgm:spPr/>
      <dgm:t>
        <a:bodyPr/>
        <a:lstStyle/>
        <a:p>
          <a:endParaRPr lang="en-US"/>
        </a:p>
      </dgm:t>
    </dgm:pt>
    <dgm:pt modelId="{20197065-35B1-4D93-A56E-9BDF5C38BD38}" type="sibTrans" cxnId="{429533DA-05C1-433A-A10A-044CDEAB023B}">
      <dgm:prSet/>
      <dgm:spPr/>
      <dgm:t>
        <a:bodyPr/>
        <a:lstStyle/>
        <a:p>
          <a:endParaRPr lang="en-US"/>
        </a:p>
      </dgm:t>
    </dgm:pt>
    <dgm:pt modelId="{B734D655-AD71-4641-B60D-CBABE37016E9}">
      <dgm:prSet phldrT="[Text]" custT="1"/>
      <dgm:spPr/>
      <dgm:t>
        <a:bodyPr/>
        <a:lstStyle/>
        <a:p>
          <a:r>
            <a:rPr lang="en-US" sz="2400" dirty="0"/>
            <a:t>After linking two sides of Padma river our domestic product will boost by 1.2 percent. So it will raise the political state of both government and citizen.</a:t>
          </a:r>
        </a:p>
      </dgm:t>
    </dgm:pt>
    <dgm:pt modelId="{AA5EA51F-24AC-4EA5-A17A-470D007D90E7}" type="parTrans" cxnId="{8C096192-83FE-434E-8E10-E183D21136F5}">
      <dgm:prSet/>
      <dgm:spPr/>
      <dgm:t>
        <a:bodyPr/>
        <a:lstStyle/>
        <a:p>
          <a:endParaRPr lang="en-US"/>
        </a:p>
      </dgm:t>
    </dgm:pt>
    <dgm:pt modelId="{AB13FABF-88B1-4706-9A7B-282718DB5AE6}" type="sibTrans" cxnId="{8C096192-83FE-434E-8E10-E183D21136F5}">
      <dgm:prSet/>
      <dgm:spPr/>
      <dgm:t>
        <a:bodyPr/>
        <a:lstStyle/>
        <a:p>
          <a:endParaRPr lang="en-US"/>
        </a:p>
      </dgm:t>
    </dgm:pt>
    <dgm:pt modelId="{68459884-34C8-43DB-8C22-B21E47899B7F}" type="pres">
      <dgm:prSet presAssocID="{A1EEADE8-6B4F-4EE7-8C4D-309E1ADC1481}" presName="linearFlow" presStyleCnt="0">
        <dgm:presLayoutVars>
          <dgm:dir/>
          <dgm:animLvl val="lvl"/>
          <dgm:resizeHandles val="exact"/>
        </dgm:presLayoutVars>
      </dgm:prSet>
      <dgm:spPr/>
    </dgm:pt>
    <dgm:pt modelId="{74719735-2BFD-4537-B3EE-FCBD1D1CC479}" type="pres">
      <dgm:prSet presAssocID="{377A8E6B-0FE4-448A-B6A4-53F28ECEF957}" presName="composite" presStyleCnt="0"/>
      <dgm:spPr/>
    </dgm:pt>
    <dgm:pt modelId="{89757A23-A43A-461A-AFE8-5625A9B704B2}" type="pres">
      <dgm:prSet presAssocID="{377A8E6B-0FE4-448A-B6A4-53F28ECEF957}" presName="parentText" presStyleLbl="alignNode1" presStyleIdx="0" presStyleCnt="1" custScaleY="100000">
        <dgm:presLayoutVars>
          <dgm:chMax val="1"/>
          <dgm:bulletEnabled val="1"/>
        </dgm:presLayoutVars>
      </dgm:prSet>
      <dgm:spPr/>
    </dgm:pt>
    <dgm:pt modelId="{D188EE12-5928-4D8B-9AFA-2629CF42BF13}" type="pres">
      <dgm:prSet presAssocID="{377A8E6B-0FE4-448A-B6A4-53F28ECEF957}" presName="descendantText" presStyleLbl="alignAcc1" presStyleIdx="0" presStyleCnt="1">
        <dgm:presLayoutVars>
          <dgm:bulletEnabled val="1"/>
        </dgm:presLayoutVars>
      </dgm:prSet>
      <dgm:spPr/>
    </dgm:pt>
  </dgm:ptLst>
  <dgm:cxnLst>
    <dgm:cxn modelId="{258B4F27-4F98-4590-8218-0B6732290D34}" type="presOf" srcId="{A1EEADE8-6B4F-4EE7-8C4D-309E1ADC1481}" destId="{68459884-34C8-43DB-8C22-B21E47899B7F}" srcOrd="0" destOrd="0" presId="urn:microsoft.com/office/officeart/2005/8/layout/chevron2"/>
    <dgm:cxn modelId="{198E9370-BF23-489C-AD6D-E530744497A2}" type="presOf" srcId="{377A8E6B-0FE4-448A-B6A4-53F28ECEF957}" destId="{89757A23-A43A-461A-AFE8-5625A9B704B2}" srcOrd="0" destOrd="0" presId="urn:microsoft.com/office/officeart/2005/8/layout/chevron2"/>
    <dgm:cxn modelId="{8C096192-83FE-434E-8E10-E183D21136F5}" srcId="{377A8E6B-0FE4-448A-B6A4-53F28ECEF957}" destId="{B734D655-AD71-4641-B60D-CBABE37016E9}" srcOrd="0" destOrd="0" parTransId="{AA5EA51F-24AC-4EA5-A17A-470D007D90E7}" sibTransId="{AB13FABF-88B1-4706-9A7B-282718DB5AE6}"/>
    <dgm:cxn modelId="{2DA71FBC-9F85-4E35-BE96-1C454AA39FDD}" type="presOf" srcId="{B734D655-AD71-4641-B60D-CBABE37016E9}" destId="{D188EE12-5928-4D8B-9AFA-2629CF42BF13}" srcOrd="0" destOrd="0" presId="urn:microsoft.com/office/officeart/2005/8/layout/chevron2"/>
    <dgm:cxn modelId="{429533DA-05C1-433A-A10A-044CDEAB023B}" srcId="{A1EEADE8-6B4F-4EE7-8C4D-309E1ADC1481}" destId="{377A8E6B-0FE4-448A-B6A4-53F28ECEF957}" srcOrd="0" destOrd="0" parTransId="{B6FD1389-64AE-46B3-84F5-812D10E90AC5}" sibTransId="{20197065-35B1-4D93-A56E-9BDF5C38BD38}"/>
    <dgm:cxn modelId="{C8DA8886-B433-4099-A230-65F7A23109DE}" type="presParOf" srcId="{68459884-34C8-43DB-8C22-B21E47899B7F}" destId="{74719735-2BFD-4537-B3EE-FCBD1D1CC479}" srcOrd="0" destOrd="0" presId="urn:microsoft.com/office/officeart/2005/8/layout/chevron2"/>
    <dgm:cxn modelId="{584C62AF-5984-4845-B30E-476879DCCB9B}" type="presParOf" srcId="{74719735-2BFD-4537-B3EE-FCBD1D1CC479}" destId="{89757A23-A43A-461A-AFE8-5625A9B704B2}" srcOrd="0" destOrd="0" presId="urn:microsoft.com/office/officeart/2005/8/layout/chevron2"/>
    <dgm:cxn modelId="{AFD8FEEA-18CF-41AB-88DA-957055CE7705}" type="presParOf" srcId="{74719735-2BFD-4537-B3EE-FCBD1D1CC479}" destId="{D188EE12-5928-4D8B-9AFA-2629CF42BF1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60647-6EC4-4A8B-BA68-0E348940933D}">
      <dsp:nvSpPr>
        <dsp:cNvPr id="0" name=""/>
        <dsp:cNvSpPr/>
      </dsp:nvSpPr>
      <dsp:spPr>
        <a:xfrm rot="5400000">
          <a:off x="-320151" y="325606"/>
          <a:ext cx="2134341" cy="1494038"/>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State and Nation</a:t>
          </a:r>
        </a:p>
      </dsp:txBody>
      <dsp:txXfrm rot="-5400000">
        <a:off x="1" y="752473"/>
        <a:ext cx="1494038" cy="640303"/>
      </dsp:txXfrm>
    </dsp:sp>
    <dsp:sp modelId="{D9C0117E-9B17-4A92-B94F-9B9114171A80}">
      <dsp:nvSpPr>
        <dsp:cNvPr id="0" name=""/>
        <dsp:cNvSpPr/>
      </dsp:nvSpPr>
      <dsp:spPr>
        <a:xfrm rot="5400000">
          <a:off x="5940688" y="-4446649"/>
          <a:ext cx="1387321" cy="10280620"/>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Security, Stability, Prosperity are the main three goals of a state. From this news we can say that, these four mega infrastructure are the sign of  prosperity of our country. Besides, it will upgrade the lifestyle of the citizens.</a:t>
          </a:r>
        </a:p>
      </dsp:txBody>
      <dsp:txXfrm rot="-5400000">
        <a:off x="1494039" y="67723"/>
        <a:ext cx="10212897" cy="1251875"/>
      </dsp:txXfrm>
    </dsp:sp>
    <dsp:sp modelId="{5C8A95F3-6E3A-4809-B8BF-1295507E88B8}">
      <dsp:nvSpPr>
        <dsp:cNvPr id="0" name=""/>
        <dsp:cNvSpPr/>
      </dsp:nvSpPr>
      <dsp:spPr>
        <a:xfrm rot="5400000">
          <a:off x="-320151" y="2270500"/>
          <a:ext cx="2134341" cy="1494038"/>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Legislatures</a:t>
          </a:r>
        </a:p>
      </dsp:txBody>
      <dsp:txXfrm rot="-5400000">
        <a:off x="1" y="2697367"/>
        <a:ext cx="1494038" cy="640303"/>
      </dsp:txXfrm>
    </dsp:sp>
    <dsp:sp modelId="{A87D24BB-13D0-4CFE-815F-5BBA00506736}">
      <dsp:nvSpPr>
        <dsp:cNvPr id="0" name=""/>
        <dsp:cNvSpPr/>
      </dsp:nvSpPr>
      <dsp:spPr>
        <a:xfrm rot="5400000">
          <a:off x="5940688" y="-2467179"/>
          <a:ext cx="1387321" cy="10280620"/>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In the news we can notice that there is a fix budget for constructing each project. For maintaining or building those infrastructures Government needs a big budget  and Legislature Branch of the government has control over this budget. They set and fix budgets for constructing these mega structures.</a:t>
          </a:r>
        </a:p>
      </dsp:txBody>
      <dsp:txXfrm rot="-5400000">
        <a:off x="1494039" y="2047193"/>
        <a:ext cx="10212897" cy="1251875"/>
      </dsp:txXfrm>
    </dsp:sp>
    <dsp:sp modelId="{AB8B3CDD-7116-416A-99E9-BE5A159C6DDD}">
      <dsp:nvSpPr>
        <dsp:cNvPr id="0" name=""/>
        <dsp:cNvSpPr/>
      </dsp:nvSpPr>
      <dsp:spPr>
        <a:xfrm rot="5400000">
          <a:off x="-320151" y="4215394"/>
          <a:ext cx="2134341" cy="1494038"/>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Executive Branch of Government</a:t>
          </a:r>
        </a:p>
      </dsp:txBody>
      <dsp:txXfrm rot="-5400000">
        <a:off x="1" y="4642261"/>
        <a:ext cx="1494038" cy="640303"/>
      </dsp:txXfrm>
    </dsp:sp>
    <dsp:sp modelId="{2E13CEAA-1F51-4D43-998A-B27D2D8E645C}">
      <dsp:nvSpPr>
        <dsp:cNvPr id="0" name=""/>
        <dsp:cNvSpPr/>
      </dsp:nvSpPr>
      <dsp:spPr>
        <a:xfrm rot="5400000">
          <a:off x="5912359" y="-580190"/>
          <a:ext cx="1388051" cy="10280620"/>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Road Transport and bridge minister </a:t>
          </a:r>
          <a:r>
            <a:rPr lang="en-US" sz="2400" b="0" i="0" kern="1200" dirty="0" err="1"/>
            <a:t>Obaidul</a:t>
          </a:r>
          <a:r>
            <a:rPr lang="en-US" sz="2400" b="0" i="0" kern="1200" dirty="0"/>
            <a:t> </a:t>
          </a:r>
          <a:r>
            <a:rPr lang="en-US" sz="2400" b="0" i="0" kern="1200" dirty="0" err="1"/>
            <a:t>Quader</a:t>
          </a:r>
          <a:r>
            <a:rPr lang="en-US" sz="2400" b="0" i="0" kern="1200" dirty="0"/>
            <a:t> and Bangladesh Bridge Division secretary </a:t>
          </a:r>
          <a:r>
            <a:rPr lang="en-US" sz="2400" b="0" i="0" kern="1200" dirty="0" err="1"/>
            <a:t>Khandker</a:t>
          </a:r>
          <a:r>
            <a:rPr lang="en-US" sz="2400" b="0" i="0" kern="1200" dirty="0"/>
            <a:t> </a:t>
          </a:r>
          <a:r>
            <a:rPr lang="en-US" sz="2400" b="0" i="0" kern="1200" dirty="0" err="1"/>
            <a:t>Anwarul</a:t>
          </a:r>
          <a:r>
            <a:rPr lang="en-US" sz="2400" b="0" i="0" kern="1200" dirty="0"/>
            <a:t> Islam said they will open this four mega structures in June 2022 and they are working hard to reach that goal. They are the part of Executive Branch of the Government. </a:t>
          </a:r>
          <a:r>
            <a:rPr lang="en-US" sz="2400" kern="1200" dirty="0"/>
            <a:t> </a:t>
          </a:r>
        </a:p>
      </dsp:txBody>
      <dsp:txXfrm rot="-5400000">
        <a:off x="1466075" y="3933853"/>
        <a:ext cx="10212861" cy="1252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2BE3E-2126-4B80-94E2-FD3FC2569950}">
      <dsp:nvSpPr>
        <dsp:cNvPr id="0" name=""/>
        <dsp:cNvSpPr/>
      </dsp:nvSpPr>
      <dsp:spPr>
        <a:xfrm rot="5400000">
          <a:off x="-322542" y="329722"/>
          <a:ext cx="2150282" cy="1505197"/>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Accountability</a:t>
          </a:r>
        </a:p>
      </dsp:txBody>
      <dsp:txXfrm rot="-5400000">
        <a:off x="1" y="759779"/>
        <a:ext cx="1505197" cy="645085"/>
      </dsp:txXfrm>
    </dsp:sp>
    <dsp:sp modelId="{AE4C3120-1BF7-4BA4-BA0D-8126834148BA}">
      <dsp:nvSpPr>
        <dsp:cNvPr id="0" name=""/>
        <dsp:cNvSpPr/>
      </dsp:nvSpPr>
      <dsp:spPr>
        <a:xfrm rot="5400000">
          <a:off x="5856680" y="-4344302"/>
          <a:ext cx="1397683" cy="10100648"/>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Accountability starts with the government. If any citizen ask that, where is his or her money going then government can answer that they are spending money in the development of the country, such as constructing streets, bridges, metro rail etc. </a:t>
          </a:r>
        </a:p>
      </dsp:txBody>
      <dsp:txXfrm rot="-5400000">
        <a:off x="1505198" y="75409"/>
        <a:ext cx="10032419" cy="1261225"/>
      </dsp:txXfrm>
    </dsp:sp>
    <dsp:sp modelId="{345A3BF7-4AD1-4478-BE03-AB024D46366B}">
      <dsp:nvSpPr>
        <dsp:cNvPr id="0" name=""/>
        <dsp:cNvSpPr/>
      </dsp:nvSpPr>
      <dsp:spPr>
        <a:xfrm rot="5400000">
          <a:off x="-322542" y="2308839"/>
          <a:ext cx="2150282" cy="1505197"/>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Power and Authority</a:t>
          </a:r>
        </a:p>
      </dsp:txBody>
      <dsp:txXfrm rot="-5400000">
        <a:off x="1" y="2738896"/>
        <a:ext cx="1505197" cy="645085"/>
      </dsp:txXfrm>
    </dsp:sp>
    <dsp:sp modelId="{0F67EDF5-233D-445E-BA42-B63C9DEB9EA9}">
      <dsp:nvSpPr>
        <dsp:cNvPr id="0" name=""/>
        <dsp:cNvSpPr/>
      </dsp:nvSpPr>
      <dsp:spPr>
        <a:xfrm rot="5400000">
          <a:off x="5839181" y="-2365185"/>
          <a:ext cx="1432681" cy="10100648"/>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Initially the implementation period of metro rail was 2012-2024. But Prime Minister ordered that the line from Uttara to </a:t>
          </a:r>
          <a:r>
            <a:rPr lang="en-US" sz="2400" kern="1200" dirty="0" err="1"/>
            <a:t>Motijheel</a:t>
          </a:r>
          <a:r>
            <a:rPr lang="en-US" sz="2400" kern="1200" dirty="0"/>
            <a:t> be made operational by 2020. Though the authorities failed the target but they gain the momentum of work and said, they will inaugurate it in the golden jubilee of Bangladesh which is 16</a:t>
          </a:r>
          <a:r>
            <a:rPr lang="en-US" sz="2400" kern="1200" baseline="30000" dirty="0"/>
            <a:t>th</a:t>
          </a:r>
          <a:r>
            <a:rPr lang="en-US" sz="2400" kern="1200" dirty="0"/>
            <a:t> December 2022   </a:t>
          </a:r>
        </a:p>
      </dsp:txBody>
      <dsp:txXfrm rot="-5400000">
        <a:off x="1505198" y="2038736"/>
        <a:ext cx="10030710" cy="1292805"/>
      </dsp:txXfrm>
    </dsp:sp>
    <dsp:sp modelId="{3B1E7B1A-8128-40B3-BBAB-84479F15EE3E}">
      <dsp:nvSpPr>
        <dsp:cNvPr id="0" name=""/>
        <dsp:cNvSpPr/>
      </dsp:nvSpPr>
      <dsp:spPr>
        <a:xfrm rot="5400000">
          <a:off x="-322542" y="4270458"/>
          <a:ext cx="2150282" cy="1505197"/>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International relations</a:t>
          </a:r>
        </a:p>
      </dsp:txBody>
      <dsp:txXfrm rot="-5400000">
        <a:off x="1" y="4700515"/>
        <a:ext cx="1505197" cy="645085"/>
      </dsp:txXfrm>
    </dsp:sp>
    <dsp:sp modelId="{610D66F4-2353-4A75-AABF-101F53C31728}">
      <dsp:nvSpPr>
        <dsp:cNvPr id="0" name=""/>
        <dsp:cNvSpPr/>
      </dsp:nvSpPr>
      <dsp:spPr>
        <a:xfrm rot="5400000">
          <a:off x="5856680" y="-403566"/>
          <a:ext cx="1397683" cy="10100648"/>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For building the elevated expressway Bangladesh Bridge authorities signed a deal with </a:t>
          </a:r>
          <a:r>
            <a:rPr lang="en-US" sz="2400" b="0" i="0" kern="1200" dirty="0"/>
            <a:t>Italian-Thai Development Public Company Limited</a:t>
          </a:r>
          <a:endParaRPr lang="en-US" sz="2400" b="0" kern="1200" dirty="0"/>
        </a:p>
      </dsp:txBody>
      <dsp:txXfrm rot="-5400000">
        <a:off x="1505198" y="4016145"/>
        <a:ext cx="10032419" cy="12612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57A23-A43A-461A-AFE8-5625A9B704B2}">
      <dsp:nvSpPr>
        <dsp:cNvPr id="0" name=""/>
        <dsp:cNvSpPr/>
      </dsp:nvSpPr>
      <dsp:spPr>
        <a:xfrm rot="5400000">
          <a:off x="-308082" y="308082"/>
          <a:ext cx="2053884" cy="1437718"/>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Political Economy</a:t>
          </a:r>
        </a:p>
      </dsp:txBody>
      <dsp:txXfrm rot="-5400000">
        <a:off x="1" y="718858"/>
        <a:ext cx="1437718" cy="616166"/>
      </dsp:txXfrm>
    </dsp:sp>
    <dsp:sp modelId="{D188EE12-5928-4D8B-9AFA-2629CF42BF13}">
      <dsp:nvSpPr>
        <dsp:cNvPr id="0" name=""/>
        <dsp:cNvSpPr/>
      </dsp:nvSpPr>
      <dsp:spPr>
        <a:xfrm rot="5400000">
          <a:off x="5868337" y="-4430618"/>
          <a:ext cx="1335024" cy="10196262"/>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After linking two sides of Padma river our domestic product will boost by 1.2 percent. So it will raise the political state of both government and citizen.</a:t>
          </a:r>
        </a:p>
      </dsp:txBody>
      <dsp:txXfrm rot="-5400000">
        <a:off x="1437718" y="65171"/>
        <a:ext cx="10131092" cy="120468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F9E5075-7033-489F-9B5B-183E4DD6114C}" type="datetimeFigureOut">
              <a:rPr lang="en-US" smtClean="0"/>
              <a:t>13-Jan-21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43DFD-9428-4FDC-AE37-F62DF83EA1A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68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E5075-7033-489F-9B5B-183E4DD6114C}" type="datetimeFigureOut">
              <a:rPr lang="en-US" smtClean="0"/>
              <a:t>13-Jan-21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43DFD-9428-4FDC-AE37-F62DF83EA1AC}" type="slidenum">
              <a:rPr lang="en-US" smtClean="0"/>
              <a:t>‹#›</a:t>
            </a:fld>
            <a:endParaRPr lang="en-US"/>
          </a:p>
        </p:txBody>
      </p:sp>
    </p:spTree>
    <p:extLst>
      <p:ext uri="{BB962C8B-B14F-4D97-AF65-F5344CB8AC3E}">
        <p14:creationId xmlns:p14="http://schemas.microsoft.com/office/powerpoint/2010/main" val="98353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E5075-7033-489F-9B5B-183E4DD6114C}" type="datetimeFigureOut">
              <a:rPr lang="en-US" smtClean="0"/>
              <a:t>13-Jan-21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43DFD-9428-4FDC-AE37-F62DF83EA1A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55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E5075-7033-489F-9B5B-183E4DD6114C}" type="datetimeFigureOut">
              <a:rPr lang="en-US" smtClean="0"/>
              <a:t>13-Jan-21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43DFD-9428-4FDC-AE37-F62DF83EA1AC}" type="slidenum">
              <a:rPr lang="en-US" smtClean="0"/>
              <a:t>‹#›</a:t>
            </a:fld>
            <a:endParaRPr lang="en-US"/>
          </a:p>
        </p:txBody>
      </p:sp>
    </p:spTree>
    <p:extLst>
      <p:ext uri="{BB962C8B-B14F-4D97-AF65-F5344CB8AC3E}">
        <p14:creationId xmlns:p14="http://schemas.microsoft.com/office/powerpoint/2010/main" val="392478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E5075-7033-489F-9B5B-183E4DD6114C}" type="datetimeFigureOut">
              <a:rPr lang="en-US" smtClean="0"/>
              <a:t>13-Jan-21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43DFD-9428-4FDC-AE37-F62DF83EA1A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843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E5075-7033-489F-9B5B-183E4DD6114C}" type="datetimeFigureOut">
              <a:rPr lang="en-US" smtClean="0"/>
              <a:t>13-Jan-21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43DFD-9428-4FDC-AE37-F62DF83EA1AC}" type="slidenum">
              <a:rPr lang="en-US" smtClean="0"/>
              <a:t>‹#›</a:t>
            </a:fld>
            <a:endParaRPr lang="en-US"/>
          </a:p>
        </p:txBody>
      </p:sp>
    </p:spTree>
    <p:extLst>
      <p:ext uri="{BB962C8B-B14F-4D97-AF65-F5344CB8AC3E}">
        <p14:creationId xmlns:p14="http://schemas.microsoft.com/office/powerpoint/2010/main" val="352146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E5075-7033-489F-9B5B-183E4DD6114C}" type="datetimeFigureOut">
              <a:rPr lang="en-US" smtClean="0"/>
              <a:t>13-Jan-21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43DFD-9428-4FDC-AE37-F62DF83EA1AC}" type="slidenum">
              <a:rPr lang="en-US" smtClean="0"/>
              <a:t>‹#›</a:t>
            </a:fld>
            <a:endParaRPr lang="en-US"/>
          </a:p>
        </p:txBody>
      </p:sp>
    </p:spTree>
    <p:extLst>
      <p:ext uri="{BB962C8B-B14F-4D97-AF65-F5344CB8AC3E}">
        <p14:creationId xmlns:p14="http://schemas.microsoft.com/office/powerpoint/2010/main" val="379494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E5075-7033-489F-9B5B-183E4DD6114C}" type="datetimeFigureOut">
              <a:rPr lang="en-US" smtClean="0"/>
              <a:t>13-Jan-21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43DFD-9428-4FDC-AE37-F62DF83EA1AC}" type="slidenum">
              <a:rPr lang="en-US" smtClean="0"/>
              <a:t>‹#›</a:t>
            </a:fld>
            <a:endParaRPr lang="en-US"/>
          </a:p>
        </p:txBody>
      </p:sp>
    </p:spTree>
    <p:extLst>
      <p:ext uri="{BB962C8B-B14F-4D97-AF65-F5344CB8AC3E}">
        <p14:creationId xmlns:p14="http://schemas.microsoft.com/office/powerpoint/2010/main" val="4270639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E5075-7033-489F-9B5B-183E4DD6114C}" type="datetimeFigureOut">
              <a:rPr lang="en-US" smtClean="0"/>
              <a:t>13-Jan-21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43DFD-9428-4FDC-AE37-F62DF83EA1AC}" type="slidenum">
              <a:rPr lang="en-US" smtClean="0"/>
              <a:t>‹#›</a:t>
            </a:fld>
            <a:endParaRPr lang="en-US"/>
          </a:p>
        </p:txBody>
      </p:sp>
    </p:spTree>
    <p:extLst>
      <p:ext uri="{BB962C8B-B14F-4D97-AF65-F5344CB8AC3E}">
        <p14:creationId xmlns:p14="http://schemas.microsoft.com/office/powerpoint/2010/main" val="323105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E5075-7033-489F-9B5B-183E4DD6114C}" type="datetimeFigureOut">
              <a:rPr lang="en-US" smtClean="0"/>
              <a:t>13-Jan-21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43DFD-9428-4FDC-AE37-F62DF83EA1AC}" type="slidenum">
              <a:rPr lang="en-US" smtClean="0"/>
              <a:t>‹#›</a:t>
            </a:fld>
            <a:endParaRPr lang="en-US"/>
          </a:p>
        </p:txBody>
      </p:sp>
    </p:spTree>
    <p:extLst>
      <p:ext uri="{BB962C8B-B14F-4D97-AF65-F5344CB8AC3E}">
        <p14:creationId xmlns:p14="http://schemas.microsoft.com/office/powerpoint/2010/main" val="427429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E5075-7033-489F-9B5B-183E4DD6114C}" type="datetimeFigureOut">
              <a:rPr lang="en-US" smtClean="0"/>
              <a:t>13-Jan-21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43DFD-9428-4FDC-AE37-F62DF83EA1A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70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F9E5075-7033-489F-9B5B-183E4DD6114C}" type="datetimeFigureOut">
              <a:rPr lang="en-US" smtClean="0"/>
              <a:t>13-Jan-21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5A43DFD-9428-4FDC-AE37-F62DF83EA1A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64516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3113-AB19-4C98-89EB-86C45CC4DD78}"/>
              </a:ext>
            </a:extLst>
          </p:cNvPr>
          <p:cNvSpPr>
            <a:spLocks noGrp="1"/>
          </p:cNvSpPr>
          <p:nvPr>
            <p:ph type="ctrTitle"/>
          </p:nvPr>
        </p:nvSpPr>
        <p:spPr>
          <a:xfrm>
            <a:off x="126608" y="4960137"/>
            <a:ext cx="5969391" cy="1463040"/>
          </a:xfrm>
        </p:spPr>
        <p:txBody>
          <a:bodyPr>
            <a:normAutofit/>
          </a:bodyPr>
          <a:lstStyle/>
          <a:p>
            <a:r>
              <a:rPr lang="en-US" sz="3200" dirty="0">
                <a:solidFill>
                  <a:schemeClr val="accent2">
                    <a:lumMod val="50000"/>
                  </a:schemeClr>
                </a:solidFill>
                <a:latin typeface="Arial Black" panose="020B0A04020102020204" pitchFamily="34" charset="0"/>
              </a:rPr>
              <a:t>Newspaper  Reading</a:t>
            </a:r>
            <a:br>
              <a:rPr lang="en-US" sz="3200" dirty="0">
                <a:solidFill>
                  <a:schemeClr val="accent2">
                    <a:lumMod val="50000"/>
                  </a:schemeClr>
                </a:solidFill>
                <a:latin typeface="Arial Black" panose="020B0A04020102020204" pitchFamily="34" charset="0"/>
              </a:rPr>
            </a:br>
            <a:r>
              <a:rPr lang="en-US" sz="2000" dirty="0">
                <a:solidFill>
                  <a:schemeClr val="accent2">
                    <a:lumMod val="50000"/>
                  </a:schemeClr>
                </a:solidFill>
                <a:latin typeface="Arial Black" panose="020B0A04020102020204" pitchFamily="34" charset="0"/>
              </a:rPr>
              <a:t>              </a:t>
            </a:r>
          </a:p>
        </p:txBody>
      </p:sp>
      <p:sp>
        <p:nvSpPr>
          <p:cNvPr id="3" name="Subtitle 2">
            <a:extLst>
              <a:ext uri="{FF2B5EF4-FFF2-40B4-BE49-F238E27FC236}">
                <a16:creationId xmlns:a16="http://schemas.microsoft.com/office/drawing/2014/main" id="{2E000E65-3E82-4E34-B5BB-0D3681BB8EE9}"/>
              </a:ext>
            </a:extLst>
          </p:cNvPr>
          <p:cNvSpPr>
            <a:spLocks noGrp="1"/>
          </p:cNvSpPr>
          <p:nvPr>
            <p:ph type="subTitle" idx="1"/>
          </p:nvPr>
        </p:nvSpPr>
        <p:spPr>
          <a:xfrm>
            <a:off x="8482818" y="4618994"/>
            <a:ext cx="6630574" cy="2133497"/>
          </a:xfrm>
        </p:spPr>
        <p:txBody>
          <a:bodyPr>
            <a:normAutofit fontScale="85000" lnSpcReduction="20000"/>
          </a:bodyPr>
          <a:lstStyle/>
          <a:p>
            <a:endParaRPr lang="en-US" b="1" dirty="0">
              <a:solidFill>
                <a:schemeClr val="tx2">
                  <a:lumMod val="75000"/>
                </a:schemeClr>
              </a:solidFill>
            </a:endParaRPr>
          </a:p>
          <a:p>
            <a:r>
              <a:rPr lang="en-US" b="1" dirty="0">
                <a:solidFill>
                  <a:schemeClr val="tx2">
                    <a:lumMod val="75000"/>
                  </a:schemeClr>
                </a:solidFill>
              </a:rPr>
              <a:t>                                                                                                                                          </a:t>
            </a:r>
            <a:r>
              <a:rPr lang="en-US" sz="2800" b="1" dirty="0">
                <a:solidFill>
                  <a:schemeClr val="tx2">
                    <a:lumMod val="75000"/>
                  </a:schemeClr>
                </a:solidFill>
              </a:rPr>
              <a:t>Name: Sunjare Zulfiker</a:t>
            </a:r>
          </a:p>
          <a:p>
            <a:r>
              <a:rPr lang="en-US" b="1" dirty="0">
                <a:solidFill>
                  <a:schemeClr val="tx2">
                    <a:lumMod val="75000"/>
                  </a:schemeClr>
                </a:solidFill>
              </a:rPr>
              <a:t>                                                                                                                                           </a:t>
            </a:r>
            <a:r>
              <a:rPr lang="en-US" sz="2800" b="1" dirty="0">
                <a:solidFill>
                  <a:schemeClr val="tx2">
                    <a:lumMod val="75000"/>
                  </a:schemeClr>
                </a:solidFill>
              </a:rPr>
              <a:t>ID: 1912050642</a:t>
            </a:r>
          </a:p>
          <a:p>
            <a:r>
              <a:rPr lang="en-US" b="1" dirty="0">
                <a:solidFill>
                  <a:schemeClr val="tx2">
                    <a:lumMod val="75000"/>
                  </a:schemeClr>
                </a:solidFill>
              </a:rPr>
              <a:t>                                                                                                                                           </a:t>
            </a:r>
            <a:r>
              <a:rPr lang="en-US" sz="2800" b="1" dirty="0">
                <a:solidFill>
                  <a:schemeClr val="tx2">
                    <a:lumMod val="75000"/>
                  </a:schemeClr>
                </a:solidFill>
              </a:rPr>
              <a:t>Sec: 12</a:t>
            </a:r>
            <a:r>
              <a:rPr lang="en-US" b="1" dirty="0">
                <a:solidFill>
                  <a:schemeClr val="tx2">
                    <a:lumMod val="75000"/>
                  </a:schemeClr>
                </a:solidFill>
              </a:rPr>
              <a:t>                                                   </a:t>
            </a:r>
          </a:p>
          <a:p>
            <a:r>
              <a:rPr lang="en-US" b="1" dirty="0">
                <a:solidFill>
                  <a:schemeClr val="tx2">
                    <a:lumMod val="75000"/>
                  </a:schemeClr>
                </a:solidFill>
              </a:rPr>
              <a:t>                                                                                                                        </a:t>
            </a:r>
          </a:p>
        </p:txBody>
      </p:sp>
      <p:sp>
        <p:nvSpPr>
          <p:cNvPr id="4" name="TextBox 3">
            <a:extLst>
              <a:ext uri="{FF2B5EF4-FFF2-40B4-BE49-F238E27FC236}">
                <a16:creationId xmlns:a16="http://schemas.microsoft.com/office/drawing/2014/main" id="{750E6611-6DB9-4C58-928F-80B85E3D7776}"/>
              </a:ext>
            </a:extLst>
          </p:cNvPr>
          <p:cNvSpPr txBox="1"/>
          <p:nvPr/>
        </p:nvSpPr>
        <p:spPr>
          <a:xfrm>
            <a:off x="283921" y="5878286"/>
            <a:ext cx="3947886" cy="400110"/>
          </a:xfrm>
          <a:prstGeom prst="rect">
            <a:avLst/>
          </a:prstGeom>
          <a:noFill/>
        </p:spPr>
        <p:txBody>
          <a:bodyPr wrap="square" rtlCol="0">
            <a:spAutoFit/>
          </a:bodyPr>
          <a:lstStyle/>
          <a:p>
            <a:r>
              <a:rPr lang="en-US" sz="2000" b="1" dirty="0">
                <a:solidFill>
                  <a:schemeClr val="accent1">
                    <a:lumMod val="50000"/>
                  </a:schemeClr>
                </a:solidFill>
              </a:rPr>
              <a:t>COURSE: POL101</a:t>
            </a:r>
          </a:p>
        </p:txBody>
      </p:sp>
    </p:spTree>
    <p:extLst>
      <p:ext uri="{BB962C8B-B14F-4D97-AF65-F5344CB8AC3E}">
        <p14:creationId xmlns:p14="http://schemas.microsoft.com/office/powerpoint/2010/main" val="313462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B97D1-5F0E-4B65-9E2D-77BD93FF9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1" y="98474"/>
            <a:ext cx="4866157" cy="6984609"/>
          </a:xfrm>
          <a:prstGeom prst="rect">
            <a:avLst/>
          </a:prstGeom>
        </p:spPr>
      </p:pic>
      <p:pic>
        <p:nvPicPr>
          <p:cNvPr id="5" name="Picture 4">
            <a:extLst>
              <a:ext uri="{FF2B5EF4-FFF2-40B4-BE49-F238E27FC236}">
                <a16:creationId xmlns:a16="http://schemas.microsoft.com/office/drawing/2014/main" id="{56686B23-5E7D-417A-834F-14917B60B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684" y="1026942"/>
            <a:ext cx="3849858" cy="5540102"/>
          </a:xfrm>
          <a:prstGeom prst="rect">
            <a:avLst/>
          </a:prstGeom>
        </p:spPr>
      </p:pic>
      <p:pic>
        <p:nvPicPr>
          <p:cNvPr id="7" name="Picture 6">
            <a:extLst>
              <a:ext uri="{FF2B5EF4-FFF2-40B4-BE49-F238E27FC236}">
                <a16:creationId xmlns:a16="http://schemas.microsoft.com/office/drawing/2014/main" id="{D8815C2D-88BC-4349-A95F-B80529DAC7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3834" y="1355707"/>
            <a:ext cx="3215090" cy="5211337"/>
          </a:xfrm>
          <a:prstGeom prst="rect">
            <a:avLst/>
          </a:prstGeom>
        </p:spPr>
      </p:pic>
    </p:spTree>
    <p:extLst>
      <p:ext uri="{BB962C8B-B14F-4D97-AF65-F5344CB8AC3E}">
        <p14:creationId xmlns:p14="http://schemas.microsoft.com/office/powerpoint/2010/main" val="198202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E373AE-3524-460E-8D8F-F57123713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163" y="752100"/>
            <a:ext cx="4026484" cy="5303249"/>
          </a:xfrm>
          <a:prstGeom prst="rect">
            <a:avLst/>
          </a:prstGeom>
        </p:spPr>
      </p:pic>
      <p:pic>
        <p:nvPicPr>
          <p:cNvPr id="5" name="Picture 4">
            <a:extLst>
              <a:ext uri="{FF2B5EF4-FFF2-40B4-BE49-F238E27FC236}">
                <a16:creationId xmlns:a16="http://schemas.microsoft.com/office/drawing/2014/main" id="{08B4C58D-2A14-47E4-9292-F5BCFB6D5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353" y="752101"/>
            <a:ext cx="3930909" cy="5303248"/>
          </a:xfrm>
          <a:prstGeom prst="rect">
            <a:avLst/>
          </a:prstGeom>
        </p:spPr>
      </p:pic>
      <p:sp>
        <p:nvSpPr>
          <p:cNvPr id="2" name="TextBox 1">
            <a:extLst>
              <a:ext uri="{FF2B5EF4-FFF2-40B4-BE49-F238E27FC236}">
                <a16:creationId xmlns:a16="http://schemas.microsoft.com/office/drawing/2014/main" id="{72F5BB60-5FC2-475D-8D95-DD9C476DF854}"/>
              </a:ext>
            </a:extLst>
          </p:cNvPr>
          <p:cNvSpPr txBox="1"/>
          <p:nvPr/>
        </p:nvSpPr>
        <p:spPr>
          <a:xfrm>
            <a:off x="2431163" y="6364838"/>
            <a:ext cx="2703545" cy="369332"/>
          </a:xfrm>
          <a:prstGeom prst="rect">
            <a:avLst/>
          </a:prstGeom>
          <a:noFill/>
        </p:spPr>
        <p:txBody>
          <a:bodyPr wrap="square" rtlCol="0">
            <a:spAutoFit/>
          </a:bodyPr>
          <a:lstStyle/>
          <a:p>
            <a:r>
              <a:rPr lang="en-US" b="1" dirty="0">
                <a:solidFill>
                  <a:schemeClr val="tx2">
                    <a:lumMod val="75000"/>
                  </a:schemeClr>
                </a:solidFill>
              </a:rPr>
              <a:t>04-JAN-2021</a:t>
            </a:r>
          </a:p>
        </p:txBody>
      </p:sp>
    </p:spTree>
    <p:extLst>
      <p:ext uri="{BB962C8B-B14F-4D97-AF65-F5344CB8AC3E}">
        <p14:creationId xmlns:p14="http://schemas.microsoft.com/office/powerpoint/2010/main" val="329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0A9636-2346-45EB-BE21-94D4A96A1A11}"/>
              </a:ext>
            </a:extLst>
          </p:cNvPr>
          <p:cNvSpPr txBox="1"/>
          <p:nvPr/>
        </p:nvSpPr>
        <p:spPr>
          <a:xfrm>
            <a:off x="211015" y="886265"/>
            <a:ext cx="11690253" cy="5909310"/>
          </a:xfrm>
          <a:prstGeom prst="rect">
            <a:avLst/>
          </a:prstGeom>
          <a:noFill/>
        </p:spPr>
        <p:txBody>
          <a:bodyPr wrap="square" rtlCol="0">
            <a:spAutoFit/>
          </a:bodyPr>
          <a:lstStyle/>
          <a:p>
            <a:r>
              <a:rPr lang="en-US" sz="1800" dirty="0">
                <a:solidFill>
                  <a:schemeClr val="accent1">
                    <a:lumMod val="50000"/>
                  </a:schemeClr>
                </a:solidFill>
                <a:latin typeface="Arial Rounded MT Bold" panose="020F0704030504030204" pitchFamily="34" charset="0"/>
              </a:rPr>
              <a:t>Four  mega infrastructure will be completed by June 2022. They are :</a:t>
            </a:r>
          </a:p>
          <a:p>
            <a:r>
              <a:rPr lang="en-US" sz="1800" dirty="0">
                <a:solidFill>
                  <a:schemeClr val="accent1">
                    <a:lumMod val="50000"/>
                  </a:schemeClr>
                </a:solidFill>
                <a:latin typeface="Arial Rounded MT Bold" panose="020F0704030504030204" pitchFamily="34" charset="0"/>
              </a:rPr>
              <a:t>                                            </a:t>
            </a:r>
          </a:p>
          <a:p>
            <a:r>
              <a:rPr lang="en-US" sz="1800" dirty="0">
                <a:solidFill>
                  <a:schemeClr val="accent1">
                    <a:lumMod val="50000"/>
                  </a:schemeClr>
                </a:solidFill>
                <a:latin typeface="Arial Rounded MT Bold" panose="020F0704030504030204" pitchFamily="34" charset="0"/>
              </a:rPr>
              <a:t>                                                 	  1.   Padma Bridge</a:t>
            </a:r>
          </a:p>
          <a:p>
            <a:r>
              <a:rPr lang="en-US" sz="1800" dirty="0">
                <a:solidFill>
                  <a:schemeClr val="accent1">
                    <a:lumMod val="50000"/>
                  </a:schemeClr>
                </a:solidFill>
                <a:latin typeface="Arial Rounded MT Bold" panose="020F0704030504030204" pitchFamily="34" charset="0"/>
              </a:rPr>
              <a:t>							  2.   Metro Rail</a:t>
            </a:r>
          </a:p>
          <a:p>
            <a:r>
              <a:rPr lang="en-US" sz="1800" dirty="0">
                <a:solidFill>
                  <a:schemeClr val="accent1">
                    <a:lumMod val="50000"/>
                  </a:schemeClr>
                </a:solidFill>
                <a:latin typeface="Arial Rounded MT Bold" panose="020F0704030504030204" pitchFamily="34" charset="0"/>
              </a:rPr>
              <a:t>							  3.   Bangabandhu Tunnel</a:t>
            </a:r>
          </a:p>
          <a:p>
            <a:r>
              <a:rPr lang="en-US" sz="1800" dirty="0">
                <a:solidFill>
                  <a:schemeClr val="accent1">
                    <a:lumMod val="50000"/>
                  </a:schemeClr>
                </a:solidFill>
                <a:latin typeface="Arial Rounded MT Bold" panose="020F0704030504030204" pitchFamily="34" charset="0"/>
              </a:rPr>
              <a:t>							  4.   Elevated Expressway</a:t>
            </a:r>
          </a:p>
          <a:p>
            <a:endParaRPr lang="en-US" sz="1800" dirty="0">
              <a:solidFill>
                <a:schemeClr val="accent1">
                  <a:lumMod val="50000"/>
                </a:schemeClr>
              </a:solidFill>
              <a:latin typeface="Arial Rounded MT Bold" panose="020F0704030504030204" pitchFamily="34" charset="0"/>
            </a:endParaRPr>
          </a:p>
          <a:p>
            <a:r>
              <a:rPr lang="en-US" sz="1800" dirty="0">
                <a:solidFill>
                  <a:schemeClr val="accent1">
                    <a:lumMod val="50000"/>
                  </a:schemeClr>
                </a:solidFill>
                <a:latin typeface="Arial Rounded MT Bold" panose="020F0704030504030204" pitchFamily="34" charset="0"/>
              </a:rPr>
              <a:t>Road Transport and bridge minister </a:t>
            </a:r>
            <a:r>
              <a:rPr lang="en-US" sz="1800" dirty="0" err="1">
                <a:solidFill>
                  <a:schemeClr val="accent1">
                    <a:lumMod val="50000"/>
                  </a:schemeClr>
                </a:solidFill>
                <a:latin typeface="Arial Rounded MT Bold" panose="020F0704030504030204" pitchFamily="34" charset="0"/>
              </a:rPr>
              <a:t>Obaidul</a:t>
            </a:r>
            <a:r>
              <a:rPr lang="en-US" sz="1800" dirty="0">
                <a:solidFill>
                  <a:schemeClr val="accent1">
                    <a:lumMod val="50000"/>
                  </a:schemeClr>
                </a:solidFill>
                <a:latin typeface="Arial Rounded MT Bold" panose="020F0704030504030204" pitchFamily="34" charset="0"/>
              </a:rPr>
              <a:t> </a:t>
            </a:r>
            <a:r>
              <a:rPr lang="en-US" sz="1800" dirty="0" err="1">
                <a:solidFill>
                  <a:schemeClr val="accent1">
                    <a:lumMod val="50000"/>
                  </a:schemeClr>
                </a:solidFill>
                <a:latin typeface="Arial Rounded MT Bold" panose="020F0704030504030204" pitchFamily="34" charset="0"/>
              </a:rPr>
              <a:t>Quader</a:t>
            </a:r>
            <a:r>
              <a:rPr lang="en-US" sz="1800" dirty="0">
                <a:solidFill>
                  <a:schemeClr val="accent1">
                    <a:lumMod val="50000"/>
                  </a:schemeClr>
                </a:solidFill>
                <a:latin typeface="Arial Rounded MT Bold" panose="020F0704030504030204" pitchFamily="34" charset="0"/>
              </a:rPr>
              <a:t> said “We will open all these four by June 2021 and will able to inaugurate all these project”. Moreover,  They are working very hard, keeping that target in mind. </a:t>
            </a:r>
          </a:p>
          <a:p>
            <a:endParaRPr lang="en-US" sz="1800" dirty="0">
              <a:solidFill>
                <a:schemeClr val="accent1">
                  <a:lumMod val="50000"/>
                </a:schemeClr>
              </a:solidFill>
              <a:latin typeface="Arial Rounded MT Bold" panose="020F0704030504030204" pitchFamily="34" charset="0"/>
            </a:endParaRPr>
          </a:p>
          <a:p>
            <a:pPr marL="342900" indent="-342900">
              <a:buFont typeface="Wingdings" panose="05000000000000000000" pitchFamily="2" charset="2"/>
              <a:buChar char="Ø"/>
            </a:pPr>
            <a:r>
              <a:rPr lang="en-US" sz="1800" dirty="0">
                <a:solidFill>
                  <a:schemeClr val="accent1">
                    <a:lumMod val="50000"/>
                  </a:schemeClr>
                </a:solidFill>
                <a:latin typeface="Arial Rounded MT Bold" panose="020F0704030504030204" pitchFamily="34" charset="0"/>
              </a:rPr>
              <a:t>The Padma Bridge will link the two sides of the mighty Padma and it will boost the country’s domestic product by 1.2 percent. </a:t>
            </a:r>
          </a:p>
          <a:p>
            <a:pPr marL="342900" indent="-342900">
              <a:buFont typeface="Wingdings" panose="05000000000000000000" pitchFamily="2" charset="2"/>
              <a:buChar char="Ø"/>
            </a:pPr>
            <a:endParaRPr lang="en-US" sz="1800" dirty="0">
              <a:solidFill>
                <a:schemeClr val="accent1">
                  <a:lumMod val="50000"/>
                </a:schemeClr>
              </a:solidFill>
              <a:latin typeface="Arial Rounded MT Bold" panose="020F0704030504030204" pitchFamily="34" charset="0"/>
            </a:endParaRPr>
          </a:p>
          <a:p>
            <a:pPr marL="285750" indent="-285750">
              <a:buFont typeface="Wingdings" panose="05000000000000000000" pitchFamily="2" charset="2"/>
              <a:buChar char="Ø"/>
            </a:pPr>
            <a:r>
              <a:rPr lang="en-US" dirty="0">
                <a:solidFill>
                  <a:schemeClr val="accent1">
                    <a:lumMod val="50000"/>
                  </a:schemeClr>
                </a:solidFill>
                <a:latin typeface="Arial Rounded MT Bold" panose="020F0704030504030204" pitchFamily="34" charset="0"/>
              </a:rPr>
              <a:t>Bangabandhu tunnel is 9.1km long. It will help to develop a modern communication system between Dhaka, Chattogram and Cox’s Bazar.</a:t>
            </a:r>
          </a:p>
          <a:p>
            <a:pPr marL="285750" indent="-285750">
              <a:buFont typeface="Wingdings" panose="05000000000000000000" pitchFamily="2" charset="2"/>
              <a:buChar char="Ø"/>
            </a:pPr>
            <a:endParaRPr lang="en-US" dirty="0">
              <a:solidFill>
                <a:schemeClr val="accent1">
                  <a:lumMod val="50000"/>
                </a:schemeClr>
              </a:solidFill>
              <a:latin typeface="Arial Rounded MT Bold" panose="020F0704030504030204" pitchFamily="34" charset="0"/>
            </a:endParaRPr>
          </a:p>
          <a:p>
            <a:pPr marL="285750" indent="-285750">
              <a:buFont typeface="Wingdings" panose="05000000000000000000" pitchFamily="2" charset="2"/>
              <a:buChar char="Ø"/>
            </a:pPr>
            <a:r>
              <a:rPr lang="en-US" sz="1800" dirty="0">
                <a:solidFill>
                  <a:schemeClr val="accent1">
                    <a:lumMod val="50000"/>
                  </a:schemeClr>
                </a:solidFill>
                <a:latin typeface="Arial Rounded MT Bold" panose="020F0704030504030204" pitchFamily="34" charset="0"/>
              </a:rPr>
              <a:t>After year of sluggishness the work of the first Dhaka </a:t>
            </a:r>
            <a:r>
              <a:rPr lang="en-US" dirty="0">
                <a:solidFill>
                  <a:schemeClr val="accent1">
                    <a:lumMod val="50000"/>
                  </a:schemeClr>
                </a:solidFill>
                <a:latin typeface="Arial Rounded MT Bold" panose="020F0704030504030204" pitchFamily="34" charset="0"/>
              </a:rPr>
              <a:t>E</a:t>
            </a:r>
            <a:r>
              <a:rPr lang="en-US" sz="1800" dirty="0">
                <a:solidFill>
                  <a:schemeClr val="accent1">
                    <a:lumMod val="50000"/>
                  </a:schemeClr>
                </a:solidFill>
                <a:latin typeface="Arial Rounded MT Bold" panose="020F0704030504030204" pitchFamily="34" charset="0"/>
              </a:rPr>
              <a:t>levated Expressway has gained momentum, as the problem of funding the much-anticipated project was solved early last year . It will reduce the traffic jam of the city</a:t>
            </a:r>
          </a:p>
          <a:p>
            <a:endParaRPr lang="en-US" dirty="0">
              <a:solidFill>
                <a:schemeClr val="accent1">
                  <a:lumMod val="50000"/>
                </a:schemeClr>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BD006EF2-5EB2-4B52-8909-44F00071B43E}"/>
              </a:ext>
            </a:extLst>
          </p:cNvPr>
          <p:cNvSpPr txBox="1"/>
          <p:nvPr/>
        </p:nvSpPr>
        <p:spPr>
          <a:xfrm>
            <a:off x="211015" y="301490"/>
            <a:ext cx="5064370" cy="584775"/>
          </a:xfrm>
          <a:prstGeom prst="rect">
            <a:avLst/>
          </a:prstGeom>
          <a:no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accent5"/>
          </a:fontRef>
        </p:style>
        <p:txBody>
          <a:bodyPr wrap="square" rtlCol="0">
            <a:spAutoFit/>
          </a:bodyPr>
          <a:lstStyle/>
          <a:p>
            <a:r>
              <a:rPr lang="en-US" sz="3200" u="sng" dirty="0">
                <a:solidFill>
                  <a:schemeClr val="accent5"/>
                </a:solidFill>
                <a:effectLst>
                  <a:outerShdw blurRad="38100" dist="38100" dir="2700000" algn="tl">
                    <a:srgbClr val="000000">
                      <a:alpha val="43137"/>
                    </a:srgbClr>
                  </a:outerShdw>
                </a:effectLst>
                <a:latin typeface="Arial Rounded MT Bold" panose="020F0704030504030204" pitchFamily="34" charset="0"/>
              </a:rPr>
              <a:t>In Brief</a:t>
            </a:r>
          </a:p>
        </p:txBody>
      </p:sp>
    </p:spTree>
    <p:extLst>
      <p:ext uri="{BB962C8B-B14F-4D97-AF65-F5344CB8AC3E}">
        <p14:creationId xmlns:p14="http://schemas.microsoft.com/office/powerpoint/2010/main" val="84752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D047249-2680-45A8-91D3-095DF150B42C}"/>
              </a:ext>
            </a:extLst>
          </p:cNvPr>
          <p:cNvGraphicFramePr/>
          <p:nvPr>
            <p:extLst>
              <p:ext uri="{D42A27DB-BD31-4B8C-83A1-F6EECF244321}">
                <p14:modId xmlns:p14="http://schemas.microsoft.com/office/powerpoint/2010/main" val="3044403907"/>
              </p:ext>
            </p:extLst>
          </p:nvPr>
        </p:nvGraphicFramePr>
        <p:xfrm>
          <a:off x="225083" y="337625"/>
          <a:ext cx="11774659" cy="6035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887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7A6BF0F-D9C1-4097-8CD7-A3EDCCDB11E8}"/>
              </a:ext>
            </a:extLst>
          </p:cNvPr>
          <p:cNvGraphicFramePr/>
          <p:nvPr>
            <p:extLst>
              <p:ext uri="{D42A27DB-BD31-4B8C-83A1-F6EECF244321}">
                <p14:modId xmlns:p14="http://schemas.microsoft.com/office/powerpoint/2010/main" val="2908971040"/>
              </p:ext>
            </p:extLst>
          </p:nvPr>
        </p:nvGraphicFramePr>
        <p:xfrm>
          <a:off x="196949" y="337626"/>
          <a:ext cx="11605846" cy="6105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754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787B645-A6C3-4C79-9C24-5A54828236E4}"/>
              </a:ext>
            </a:extLst>
          </p:cNvPr>
          <p:cNvGraphicFramePr/>
          <p:nvPr>
            <p:extLst>
              <p:ext uri="{D42A27DB-BD31-4B8C-83A1-F6EECF244321}">
                <p14:modId xmlns:p14="http://schemas.microsoft.com/office/powerpoint/2010/main" val="1528166909"/>
              </p:ext>
            </p:extLst>
          </p:nvPr>
        </p:nvGraphicFramePr>
        <p:xfrm>
          <a:off x="295422" y="590843"/>
          <a:ext cx="11633981" cy="2053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0653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68B16C-FA21-4EEE-BB59-02D615A64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879" y="594360"/>
            <a:ext cx="6950291" cy="56938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6516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299043-8FB5-448B-98F9-31A4A38D8D6C}"/>
              </a:ext>
            </a:extLst>
          </p:cNvPr>
          <p:cNvSpPr txBox="1"/>
          <p:nvPr/>
        </p:nvSpPr>
        <p:spPr>
          <a:xfrm>
            <a:off x="1575582" y="1786597"/>
            <a:ext cx="9622301" cy="2123658"/>
          </a:xfrm>
          <a:prstGeom prst="rect">
            <a:avLst/>
          </a:prstGeom>
          <a:noFill/>
        </p:spPr>
        <p:txBody>
          <a:bodyPr wrap="square" rtlCol="0">
            <a:spAutoFit/>
          </a:bodyPr>
          <a:lstStyle/>
          <a:p>
            <a:r>
              <a:rPr lang="en-US" sz="6600" b="1" dirty="0">
                <a:solidFill>
                  <a:schemeClr val="accent5"/>
                </a:solidFill>
                <a:latin typeface="Arial Rounded MT Bold" panose="020F0704030504030204" pitchFamily="34" charset="0"/>
              </a:rPr>
              <a:t>           </a:t>
            </a:r>
          </a:p>
          <a:p>
            <a:r>
              <a:rPr lang="en-US" sz="6600" b="1" dirty="0">
                <a:solidFill>
                  <a:schemeClr val="accent5"/>
                </a:solidFill>
                <a:latin typeface="Arial Rounded MT Bold" panose="020F0704030504030204" pitchFamily="34" charset="0"/>
              </a:rPr>
              <a:t>           Thank You!</a:t>
            </a:r>
          </a:p>
        </p:txBody>
      </p:sp>
    </p:spTree>
    <p:extLst>
      <p:ext uri="{BB962C8B-B14F-4D97-AF65-F5344CB8AC3E}">
        <p14:creationId xmlns:p14="http://schemas.microsoft.com/office/powerpoint/2010/main" val="3703553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512</TotalTime>
  <Words>523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 Black</vt:lpstr>
      <vt:lpstr>Arial Rounded MT Bold</vt:lpstr>
      <vt:lpstr>Tw Cen MT</vt:lpstr>
      <vt:lpstr>Tw Cen MT Condensed</vt:lpstr>
      <vt:lpstr>Wingdings</vt:lpstr>
      <vt:lpstr>Wingdings 3</vt:lpstr>
      <vt:lpstr>Integral</vt:lpstr>
      <vt:lpstr>Newspaper  Reading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Reading</dc:title>
  <dc:creator>Sunjare Ibn Zulfiker</dc:creator>
  <cp:lastModifiedBy>Sunjare Ibn Zulfiker</cp:lastModifiedBy>
  <cp:revision>45</cp:revision>
  <dcterms:created xsi:type="dcterms:W3CDTF">2021-01-04T07:23:11Z</dcterms:created>
  <dcterms:modified xsi:type="dcterms:W3CDTF">2021-01-13T03:46:30Z</dcterms:modified>
</cp:coreProperties>
</file>