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3" r:id="rId2"/>
    <p:sldId id="264" r:id="rId3"/>
    <p:sldId id="256" r:id="rId4"/>
    <p:sldId id="257" r:id="rId5"/>
    <p:sldId id="259" r:id="rId6"/>
    <p:sldId id="260" r:id="rId7"/>
    <p:sldId id="262" r:id="rId8"/>
    <p:sldId id="265" r:id="rId9"/>
    <p:sldId id="266" r:id="rId10"/>
    <p:sldId id="271" r:id="rId11"/>
    <p:sldId id="267" r:id="rId12"/>
    <p:sldId id="268" r:id="rId13"/>
    <p:sldId id="272" r:id="rId14"/>
    <p:sldId id="270" r:id="rId15"/>
    <p:sldId id="274"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D3A3A-D1C8-4102-811D-2464135A447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E000416-1A29-4DC2-B364-7496D44E95FB}">
      <dgm:prSet phldrT="[Text]"/>
      <dgm:spPr>
        <a:solidFill>
          <a:srgbClr val="002060">
            <a:alpha val="50000"/>
          </a:srgbClr>
        </a:solidFill>
      </dgm:spPr>
      <dgm:t>
        <a:bodyPr/>
        <a:lstStyle/>
        <a:p>
          <a:r>
            <a:rPr lang="en-US" b="1">
              <a:solidFill>
                <a:schemeClr val="tx1"/>
              </a:solidFill>
            </a:rPr>
            <a:t>Lack of Training</a:t>
          </a:r>
        </a:p>
      </dgm:t>
    </dgm:pt>
    <dgm:pt modelId="{4A74EB89-AFCF-4C75-8D26-22A0EA77C08F}" type="parTrans" cxnId="{3C975AFF-17C2-4549-9E59-6B5CB9883684}">
      <dgm:prSet/>
      <dgm:spPr/>
      <dgm:t>
        <a:bodyPr/>
        <a:lstStyle/>
        <a:p>
          <a:endParaRPr lang="en-US"/>
        </a:p>
      </dgm:t>
    </dgm:pt>
    <dgm:pt modelId="{B2F3B41A-99C5-47C9-992A-BD04AEEFCCE2}" type="sibTrans" cxnId="{3C975AFF-17C2-4549-9E59-6B5CB9883684}">
      <dgm:prSet/>
      <dgm:spPr/>
      <dgm:t>
        <a:bodyPr/>
        <a:lstStyle/>
        <a:p>
          <a:endParaRPr lang="en-US"/>
        </a:p>
      </dgm:t>
    </dgm:pt>
    <dgm:pt modelId="{21DA2C3F-BF6C-4A8E-8067-6F28A9F86128}">
      <dgm:prSet phldrT="[Text]"/>
      <dgm:spPr>
        <a:solidFill>
          <a:srgbClr val="002060">
            <a:alpha val="50000"/>
          </a:srgbClr>
        </a:solidFill>
      </dgm:spPr>
      <dgm:t>
        <a:bodyPr/>
        <a:lstStyle/>
        <a:p>
          <a:r>
            <a:rPr lang="en-US" b="1">
              <a:solidFill>
                <a:schemeClr val="tx1"/>
              </a:solidFill>
            </a:rPr>
            <a:t>Data Security</a:t>
          </a:r>
        </a:p>
      </dgm:t>
    </dgm:pt>
    <dgm:pt modelId="{A97CB29E-E588-4D05-8C3C-520366485745}" type="parTrans" cxnId="{35275A7A-43B1-477C-B52A-4BB579292825}">
      <dgm:prSet/>
      <dgm:spPr/>
      <dgm:t>
        <a:bodyPr/>
        <a:lstStyle/>
        <a:p>
          <a:endParaRPr lang="en-US"/>
        </a:p>
      </dgm:t>
    </dgm:pt>
    <dgm:pt modelId="{9EFDBC1B-4A69-45EE-ABE1-5B9C4D8E02ED}" type="sibTrans" cxnId="{35275A7A-43B1-477C-B52A-4BB579292825}">
      <dgm:prSet/>
      <dgm:spPr/>
      <dgm:t>
        <a:bodyPr/>
        <a:lstStyle/>
        <a:p>
          <a:endParaRPr lang="en-US"/>
        </a:p>
      </dgm:t>
    </dgm:pt>
    <dgm:pt modelId="{834A9A10-72A6-4BAE-A26A-3982B18280AD}">
      <dgm:prSet phldrT="[Text]"/>
      <dgm:spPr>
        <a:solidFill>
          <a:srgbClr val="002060">
            <a:alpha val="50000"/>
          </a:srgbClr>
        </a:solidFill>
      </dgm:spPr>
      <dgm:t>
        <a:bodyPr/>
        <a:lstStyle/>
        <a:p>
          <a:r>
            <a:rPr lang="en-US" b="1">
              <a:solidFill>
                <a:schemeClr val="tx1"/>
              </a:solidFill>
            </a:rPr>
            <a:t>Less Human Interaction</a:t>
          </a:r>
        </a:p>
      </dgm:t>
    </dgm:pt>
    <dgm:pt modelId="{B03F24D4-4541-4CF5-B0D2-DED29D9C773A}" type="parTrans" cxnId="{6DD5119D-96AA-4067-88F6-7BEDF48D68AF}">
      <dgm:prSet/>
      <dgm:spPr/>
      <dgm:t>
        <a:bodyPr/>
        <a:lstStyle/>
        <a:p>
          <a:endParaRPr lang="en-US"/>
        </a:p>
      </dgm:t>
    </dgm:pt>
    <dgm:pt modelId="{897B605C-693B-41F0-B889-47D765231825}" type="sibTrans" cxnId="{6DD5119D-96AA-4067-88F6-7BEDF48D68AF}">
      <dgm:prSet/>
      <dgm:spPr/>
      <dgm:t>
        <a:bodyPr/>
        <a:lstStyle/>
        <a:p>
          <a:endParaRPr lang="en-US"/>
        </a:p>
      </dgm:t>
    </dgm:pt>
    <dgm:pt modelId="{C5296B5A-D44E-4A6E-89CA-D00DC8009F17}">
      <dgm:prSet phldrT="[Text]"/>
      <dgm:spPr>
        <a:solidFill>
          <a:srgbClr val="002060">
            <a:alpha val="50000"/>
          </a:srgbClr>
        </a:solidFill>
      </dgm:spPr>
      <dgm:t>
        <a:bodyPr/>
        <a:lstStyle/>
        <a:p>
          <a:r>
            <a:rPr lang="en-US" b="1">
              <a:solidFill>
                <a:schemeClr val="tx1"/>
              </a:solidFill>
            </a:rPr>
            <a:t>Time Consuming</a:t>
          </a:r>
        </a:p>
      </dgm:t>
    </dgm:pt>
    <dgm:pt modelId="{94DE52FA-1F4B-4E9B-9AF2-1DBD2FDF9682}" type="parTrans" cxnId="{84A55AF6-7279-4E75-93A1-48F284AD9DFB}">
      <dgm:prSet/>
      <dgm:spPr/>
      <dgm:t>
        <a:bodyPr/>
        <a:lstStyle/>
        <a:p>
          <a:endParaRPr lang="en-US"/>
        </a:p>
      </dgm:t>
    </dgm:pt>
    <dgm:pt modelId="{10E7D835-7BCA-4B26-8728-01CEB993FBE5}" type="sibTrans" cxnId="{84A55AF6-7279-4E75-93A1-48F284AD9DFB}">
      <dgm:prSet/>
      <dgm:spPr/>
      <dgm:t>
        <a:bodyPr/>
        <a:lstStyle/>
        <a:p>
          <a:endParaRPr lang="en-US"/>
        </a:p>
      </dgm:t>
    </dgm:pt>
    <dgm:pt modelId="{1FE9148A-69D4-44D7-A1EB-34754608F08F}">
      <dgm:prSet/>
      <dgm:spPr>
        <a:solidFill>
          <a:srgbClr val="002060">
            <a:alpha val="50000"/>
          </a:srgbClr>
        </a:solidFill>
      </dgm:spPr>
      <dgm:t>
        <a:bodyPr/>
        <a:lstStyle/>
        <a:p>
          <a:r>
            <a:rPr lang="en-US" b="1">
              <a:solidFill>
                <a:schemeClr val="tx1"/>
              </a:solidFill>
            </a:rPr>
            <a:t>Slow Internet Connection</a:t>
          </a:r>
        </a:p>
      </dgm:t>
    </dgm:pt>
    <dgm:pt modelId="{E8025E7D-7FAE-4569-9DCC-4292D91C43EF}" type="parTrans" cxnId="{F2F72331-8BDF-4AC5-B6A4-15F13FC19953}">
      <dgm:prSet/>
      <dgm:spPr/>
      <dgm:t>
        <a:bodyPr/>
        <a:lstStyle/>
        <a:p>
          <a:endParaRPr lang="en-US"/>
        </a:p>
      </dgm:t>
    </dgm:pt>
    <dgm:pt modelId="{E88F033B-2498-4B5F-BFA7-82EB5DF63F53}" type="sibTrans" cxnId="{F2F72331-8BDF-4AC5-B6A4-15F13FC19953}">
      <dgm:prSet/>
      <dgm:spPr/>
      <dgm:t>
        <a:bodyPr/>
        <a:lstStyle/>
        <a:p>
          <a:endParaRPr lang="en-US"/>
        </a:p>
      </dgm:t>
    </dgm:pt>
    <dgm:pt modelId="{4BA65CD0-71A7-4330-A078-4C57C810D485}" type="pres">
      <dgm:prSet presAssocID="{C39D3A3A-D1C8-4102-811D-2464135A4473}" presName="Name0" presStyleCnt="0">
        <dgm:presLayoutVars>
          <dgm:dir/>
          <dgm:resizeHandles val="exact"/>
        </dgm:presLayoutVars>
      </dgm:prSet>
      <dgm:spPr/>
    </dgm:pt>
    <dgm:pt modelId="{2F652D4C-958E-4C85-8AD6-12ACAEEC3596}" type="pres">
      <dgm:prSet presAssocID="{5E000416-1A29-4DC2-B364-7496D44E95FB}" presName="Name5" presStyleLbl="vennNode1" presStyleIdx="0" presStyleCnt="5">
        <dgm:presLayoutVars>
          <dgm:bulletEnabled val="1"/>
        </dgm:presLayoutVars>
      </dgm:prSet>
      <dgm:spPr/>
    </dgm:pt>
    <dgm:pt modelId="{A4577ED9-AFC2-43C1-B170-C96B625CF9B8}" type="pres">
      <dgm:prSet presAssocID="{B2F3B41A-99C5-47C9-992A-BD04AEEFCCE2}" presName="space" presStyleCnt="0"/>
      <dgm:spPr/>
    </dgm:pt>
    <dgm:pt modelId="{8B032E34-8378-436E-B8CD-656930AAF032}" type="pres">
      <dgm:prSet presAssocID="{1FE9148A-69D4-44D7-A1EB-34754608F08F}" presName="Name5" presStyleLbl="vennNode1" presStyleIdx="1" presStyleCnt="5">
        <dgm:presLayoutVars>
          <dgm:bulletEnabled val="1"/>
        </dgm:presLayoutVars>
      </dgm:prSet>
      <dgm:spPr/>
    </dgm:pt>
    <dgm:pt modelId="{0E81F095-8742-4E6C-A1D0-C91F597325F8}" type="pres">
      <dgm:prSet presAssocID="{E88F033B-2498-4B5F-BFA7-82EB5DF63F53}" presName="space" presStyleCnt="0"/>
      <dgm:spPr/>
    </dgm:pt>
    <dgm:pt modelId="{CA415C7C-B558-474B-BBBD-63A0A7E85984}" type="pres">
      <dgm:prSet presAssocID="{21DA2C3F-BF6C-4A8E-8067-6F28A9F86128}" presName="Name5" presStyleLbl="vennNode1" presStyleIdx="2" presStyleCnt="5">
        <dgm:presLayoutVars>
          <dgm:bulletEnabled val="1"/>
        </dgm:presLayoutVars>
      </dgm:prSet>
      <dgm:spPr/>
    </dgm:pt>
    <dgm:pt modelId="{0F2FAB1B-1C6C-4895-9B4F-126A1C42AC73}" type="pres">
      <dgm:prSet presAssocID="{9EFDBC1B-4A69-45EE-ABE1-5B9C4D8E02ED}" presName="space" presStyleCnt="0"/>
      <dgm:spPr/>
    </dgm:pt>
    <dgm:pt modelId="{283526E4-352F-4FF0-AA61-3ABD6C8643A6}" type="pres">
      <dgm:prSet presAssocID="{834A9A10-72A6-4BAE-A26A-3982B18280AD}" presName="Name5" presStyleLbl="vennNode1" presStyleIdx="3" presStyleCnt="5">
        <dgm:presLayoutVars>
          <dgm:bulletEnabled val="1"/>
        </dgm:presLayoutVars>
      </dgm:prSet>
      <dgm:spPr/>
    </dgm:pt>
    <dgm:pt modelId="{84A79321-C18F-48DB-B172-F9639BE31DB5}" type="pres">
      <dgm:prSet presAssocID="{897B605C-693B-41F0-B889-47D765231825}" presName="space" presStyleCnt="0"/>
      <dgm:spPr/>
    </dgm:pt>
    <dgm:pt modelId="{97BE9F9B-D225-411D-919C-A4F4023BBA3F}" type="pres">
      <dgm:prSet presAssocID="{C5296B5A-D44E-4A6E-89CA-D00DC8009F17}" presName="Name5" presStyleLbl="vennNode1" presStyleIdx="4" presStyleCnt="5">
        <dgm:presLayoutVars>
          <dgm:bulletEnabled val="1"/>
        </dgm:presLayoutVars>
      </dgm:prSet>
      <dgm:spPr/>
    </dgm:pt>
  </dgm:ptLst>
  <dgm:cxnLst>
    <dgm:cxn modelId="{81811715-2E04-4926-90D7-8857DC364B25}" type="presOf" srcId="{21DA2C3F-BF6C-4A8E-8067-6F28A9F86128}" destId="{CA415C7C-B558-474B-BBBD-63A0A7E85984}" srcOrd="0" destOrd="0" presId="urn:microsoft.com/office/officeart/2005/8/layout/venn3"/>
    <dgm:cxn modelId="{F2F72331-8BDF-4AC5-B6A4-15F13FC19953}" srcId="{C39D3A3A-D1C8-4102-811D-2464135A4473}" destId="{1FE9148A-69D4-44D7-A1EB-34754608F08F}" srcOrd="1" destOrd="0" parTransId="{E8025E7D-7FAE-4569-9DCC-4292D91C43EF}" sibTransId="{E88F033B-2498-4B5F-BFA7-82EB5DF63F53}"/>
    <dgm:cxn modelId="{ABD15A48-8967-49F5-9C72-99135182FCA9}" type="presOf" srcId="{5E000416-1A29-4DC2-B364-7496D44E95FB}" destId="{2F652D4C-958E-4C85-8AD6-12ACAEEC3596}" srcOrd="0" destOrd="0" presId="urn:microsoft.com/office/officeart/2005/8/layout/venn3"/>
    <dgm:cxn modelId="{35275A7A-43B1-477C-B52A-4BB579292825}" srcId="{C39D3A3A-D1C8-4102-811D-2464135A4473}" destId="{21DA2C3F-BF6C-4A8E-8067-6F28A9F86128}" srcOrd="2" destOrd="0" parTransId="{A97CB29E-E588-4D05-8C3C-520366485745}" sibTransId="{9EFDBC1B-4A69-45EE-ABE1-5B9C4D8E02ED}"/>
    <dgm:cxn modelId="{9499CF82-1ABC-4AC0-9E22-22F6C72619E2}" type="presOf" srcId="{C5296B5A-D44E-4A6E-89CA-D00DC8009F17}" destId="{97BE9F9B-D225-411D-919C-A4F4023BBA3F}" srcOrd="0" destOrd="0" presId="urn:microsoft.com/office/officeart/2005/8/layout/venn3"/>
    <dgm:cxn modelId="{F3C8CD8E-956E-4322-BF35-39C7D0B0655B}" type="presOf" srcId="{1FE9148A-69D4-44D7-A1EB-34754608F08F}" destId="{8B032E34-8378-436E-B8CD-656930AAF032}" srcOrd="0" destOrd="0" presId="urn:microsoft.com/office/officeart/2005/8/layout/venn3"/>
    <dgm:cxn modelId="{6DD5119D-96AA-4067-88F6-7BEDF48D68AF}" srcId="{C39D3A3A-D1C8-4102-811D-2464135A4473}" destId="{834A9A10-72A6-4BAE-A26A-3982B18280AD}" srcOrd="3" destOrd="0" parTransId="{B03F24D4-4541-4CF5-B0D2-DED29D9C773A}" sibTransId="{897B605C-693B-41F0-B889-47D765231825}"/>
    <dgm:cxn modelId="{36DC6DAD-1BD0-41ED-B2DD-A6D9EFDAFC81}" type="presOf" srcId="{C39D3A3A-D1C8-4102-811D-2464135A4473}" destId="{4BA65CD0-71A7-4330-A078-4C57C810D485}" srcOrd="0" destOrd="0" presId="urn:microsoft.com/office/officeart/2005/8/layout/venn3"/>
    <dgm:cxn modelId="{F38282EC-101A-432A-8FEA-E373CE6BD33B}" type="presOf" srcId="{834A9A10-72A6-4BAE-A26A-3982B18280AD}" destId="{283526E4-352F-4FF0-AA61-3ABD6C8643A6}" srcOrd="0" destOrd="0" presId="urn:microsoft.com/office/officeart/2005/8/layout/venn3"/>
    <dgm:cxn modelId="{84A55AF6-7279-4E75-93A1-48F284AD9DFB}" srcId="{C39D3A3A-D1C8-4102-811D-2464135A4473}" destId="{C5296B5A-D44E-4A6E-89CA-D00DC8009F17}" srcOrd="4" destOrd="0" parTransId="{94DE52FA-1F4B-4E9B-9AF2-1DBD2FDF9682}" sibTransId="{10E7D835-7BCA-4B26-8728-01CEB993FBE5}"/>
    <dgm:cxn modelId="{3C975AFF-17C2-4549-9E59-6B5CB9883684}" srcId="{C39D3A3A-D1C8-4102-811D-2464135A4473}" destId="{5E000416-1A29-4DC2-B364-7496D44E95FB}" srcOrd="0" destOrd="0" parTransId="{4A74EB89-AFCF-4C75-8D26-22A0EA77C08F}" sibTransId="{B2F3B41A-99C5-47C9-992A-BD04AEEFCCE2}"/>
    <dgm:cxn modelId="{2CF63FA0-91F3-4A49-B959-5D9E741CB8D5}" type="presParOf" srcId="{4BA65CD0-71A7-4330-A078-4C57C810D485}" destId="{2F652D4C-958E-4C85-8AD6-12ACAEEC3596}" srcOrd="0" destOrd="0" presId="urn:microsoft.com/office/officeart/2005/8/layout/venn3"/>
    <dgm:cxn modelId="{F1B1DDA0-9902-4A7A-9022-0B5566EF8FA5}" type="presParOf" srcId="{4BA65CD0-71A7-4330-A078-4C57C810D485}" destId="{A4577ED9-AFC2-43C1-B170-C96B625CF9B8}" srcOrd="1" destOrd="0" presId="urn:microsoft.com/office/officeart/2005/8/layout/venn3"/>
    <dgm:cxn modelId="{8B72E23A-6391-4CD2-9358-B757DBD814AF}" type="presParOf" srcId="{4BA65CD0-71A7-4330-A078-4C57C810D485}" destId="{8B032E34-8378-436E-B8CD-656930AAF032}" srcOrd="2" destOrd="0" presId="urn:microsoft.com/office/officeart/2005/8/layout/venn3"/>
    <dgm:cxn modelId="{EF944D47-A845-43EB-9807-7D58927E16FD}" type="presParOf" srcId="{4BA65CD0-71A7-4330-A078-4C57C810D485}" destId="{0E81F095-8742-4E6C-A1D0-C91F597325F8}" srcOrd="3" destOrd="0" presId="urn:microsoft.com/office/officeart/2005/8/layout/venn3"/>
    <dgm:cxn modelId="{BA06669D-A2EB-435A-AFB7-7D7FC6A7055E}" type="presParOf" srcId="{4BA65CD0-71A7-4330-A078-4C57C810D485}" destId="{CA415C7C-B558-474B-BBBD-63A0A7E85984}" srcOrd="4" destOrd="0" presId="urn:microsoft.com/office/officeart/2005/8/layout/venn3"/>
    <dgm:cxn modelId="{740124D2-9028-40E4-A21D-223F20FA9E5C}" type="presParOf" srcId="{4BA65CD0-71A7-4330-A078-4C57C810D485}" destId="{0F2FAB1B-1C6C-4895-9B4F-126A1C42AC73}" srcOrd="5" destOrd="0" presId="urn:microsoft.com/office/officeart/2005/8/layout/venn3"/>
    <dgm:cxn modelId="{630E993F-5A5D-43A9-81E9-4154B76D88C4}" type="presParOf" srcId="{4BA65CD0-71A7-4330-A078-4C57C810D485}" destId="{283526E4-352F-4FF0-AA61-3ABD6C8643A6}" srcOrd="6" destOrd="0" presId="urn:microsoft.com/office/officeart/2005/8/layout/venn3"/>
    <dgm:cxn modelId="{F6D3E979-F0CE-4905-A9A2-0B1829164B13}" type="presParOf" srcId="{4BA65CD0-71A7-4330-A078-4C57C810D485}" destId="{84A79321-C18F-48DB-B172-F9639BE31DB5}" srcOrd="7" destOrd="0" presId="urn:microsoft.com/office/officeart/2005/8/layout/venn3"/>
    <dgm:cxn modelId="{0F6B1A30-FC67-4C6F-832F-A38DD6EDC7B0}" type="presParOf" srcId="{4BA65CD0-71A7-4330-A078-4C57C810D485}" destId="{97BE9F9B-D225-411D-919C-A4F4023BBA3F}"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52D4C-958E-4C85-8AD6-12ACAEEC3596}">
      <dsp:nvSpPr>
        <dsp:cNvPr id="0" name=""/>
        <dsp:cNvSpPr/>
      </dsp:nvSpPr>
      <dsp:spPr>
        <a:xfrm>
          <a:off x="1128" y="795336"/>
          <a:ext cx="2200091" cy="2200091"/>
        </a:xfrm>
        <a:prstGeom prst="ellipse">
          <a:avLst/>
        </a:prstGeom>
        <a:solidFill>
          <a:srgbClr val="002060">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78" tIns="22860" rIns="121078" bIns="2286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rPr>
            <a:t>Lack of Training</a:t>
          </a:r>
        </a:p>
      </dsp:txBody>
      <dsp:txXfrm>
        <a:off x="323324" y="1117532"/>
        <a:ext cx="1555699" cy="1555699"/>
      </dsp:txXfrm>
    </dsp:sp>
    <dsp:sp modelId="{8B032E34-8378-436E-B8CD-656930AAF032}">
      <dsp:nvSpPr>
        <dsp:cNvPr id="0" name=""/>
        <dsp:cNvSpPr/>
      </dsp:nvSpPr>
      <dsp:spPr>
        <a:xfrm>
          <a:off x="1761201" y="795336"/>
          <a:ext cx="2200091" cy="2200091"/>
        </a:xfrm>
        <a:prstGeom prst="ellipse">
          <a:avLst/>
        </a:prstGeom>
        <a:solidFill>
          <a:srgbClr val="002060">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78" tIns="22860" rIns="121078" bIns="2286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rPr>
            <a:t>Slow Internet Connection</a:t>
          </a:r>
        </a:p>
      </dsp:txBody>
      <dsp:txXfrm>
        <a:off x="2083397" y="1117532"/>
        <a:ext cx="1555699" cy="1555699"/>
      </dsp:txXfrm>
    </dsp:sp>
    <dsp:sp modelId="{CA415C7C-B558-474B-BBBD-63A0A7E85984}">
      <dsp:nvSpPr>
        <dsp:cNvPr id="0" name=""/>
        <dsp:cNvSpPr/>
      </dsp:nvSpPr>
      <dsp:spPr>
        <a:xfrm>
          <a:off x="3521274" y="795336"/>
          <a:ext cx="2200091" cy="2200091"/>
        </a:xfrm>
        <a:prstGeom prst="ellipse">
          <a:avLst/>
        </a:prstGeom>
        <a:solidFill>
          <a:srgbClr val="002060">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78" tIns="22860" rIns="121078" bIns="2286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rPr>
            <a:t>Data Security</a:t>
          </a:r>
        </a:p>
      </dsp:txBody>
      <dsp:txXfrm>
        <a:off x="3843470" y="1117532"/>
        <a:ext cx="1555699" cy="1555699"/>
      </dsp:txXfrm>
    </dsp:sp>
    <dsp:sp modelId="{283526E4-352F-4FF0-AA61-3ABD6C8643A6}">
      <dsp:nvSpPr>
        <dsp:cNvPr id="0" name=""/>
        <dsp:cNvSpPr/>
      </dsp:nvSpPr>
      <dsp:spPr>
        <a:xfrm>
          <a:off x="5281347" y="795336"/>
          <a:ext cx="2200091" cy="2200091"/>
        </a:xfrm>
        <a:prstGeom prst="ellipse">
          <a:avLst/>
        </a:prstGeom>
        <a:solidFill>
          <a:srgbClr val="002060">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78" tIns="22860" rIns="121078" bIns="2286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rPr>
            <a:t>Less Human Interaction</a:t>
          </a:r>
        </a:p>
      </dsp:txBody>
      <dsp:txXfrm>
        <a:off x="5603543" y="1117532"/>
        <a:ext cx="1555699" cy="1555699"/>
      </dsp:txXfrm>
    </dsp:sp>
    <dsp:sp modelId="{97BE9F9B-D225-411D-919C-A4F4023BBA3F}">
      <dsp:nvSpPr>
        <dsp:cNvPr id="0" name=""/>
        <dsp:cNvSpPr/>
      </dsp:nvSpPr>
      <dsp:spPr>
        <a:xfrm>
          <a:off x="7041421" y="795336"/>
          <a:ext cx="2200091" cy="2200091"/>
        </a:xfrm>
        <a:prstGeom prst="ellipse">
          <a:avLst/>
        </a:prstGeom>
        <a:solidFill>
          <a:srgbClr val="002060">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78" tIns="22860" rIns="121078" bIns="2286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rPr>
            <a:t>Time Consuming</a:t>
          </a:r>
        </a:p>
      </dsp:txBody>
      <dsp:txXfrm>
        <a:off x="7363617" y="1117532"/>
        <a:ext cx="1555699" cy="1555699"/>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372102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FA4920-41B5-439F-ACA5-AF901B0C7910}"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354099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838614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610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296108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3634181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4148435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3185533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81892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422331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393746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FA4920-41B5-439F-ACA5-AF901B0C7910}"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135120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FA4920-41B5-439F-ACA5-AF901B0C7910}"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415045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148908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406634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7FA4920-41B5-439F-ACA5-AF901B0C7910}" type="datetimeFigureOut">
              <a:rPr lang="en-US" smtClean="0"/>
              <a:t>8/22/2020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40908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FA4920-41B5-439F-ACA5-AF901B0C7910}"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EC0C-927B-4147-81EE-0096224CB7C7}" type="slidenum">
              <a:rPr lang="en-US" smtClean="0"/>
              <a:t>‹#›</a:t>
            </a:fld>
            <a:endParaRPr lang="en-US"/>
          </a:p>
        </p:txBody>
      </p:sp>
    </p:spTree>
    <p:extLst>
      <p:ext uri="{BB962C8B-B14F-4D97-AF65-F5344CB8AC3E}">
        <p14:creationId xmlns:p14="http://schemas.microsoft.com/office/powerpoint/2010/main" val="386185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FA4920-41B5-439F-ACA5-AF901B0C7910}" type="datetimeFigureOut">
              <a:rPr lang="en-US" smtClean="0"/>
              <a:t>8/22/2020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8CEC0C-927B-4147-81EE-0096224CB7C7}" type="slidenum">
              <a:rPr lang="en-US" smtClean="0"/>
              <a:t>‹#›</a:t>
            </a:fld>
            <a:endParaRPr lang="en-US"/>
          </a:p>
        </p:txBody>
      </p:sp>
    </p:spTree>
    <p:extLst>
      <p:ext uri="{BB962C8B-B14F-4D97-AF65-F5344CB8AC3E}">
        <p14:creationId xmlns:p14="http://schemas.microsoft.com/office/powerpoint/2010/main" val="147773494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webp"/><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8D8F5B-FA64-4A6C-9A54-6EAF140A3763}"/>
              </a:ext>
            </a:extLst>
          </p:cNvPr>
          <p:cNvSpPr/>
          <p:nvPr/>
        </p:nvSpPr>
        <p:spPr>
          <a:xfrm>
            <a:off x="1674920" y="2155054"/>
            <a:ext cx="8842159" cy="2547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1"/>
                </a:solidFill>
              </a:rPr>
              <a:t>“Virtual Court: Receptions &amp; Possibilities in Bangladesh.”</a:t>
            </a:r>
          </a:p>
          <a:p>
            <a:pPr algn="ctr"/>
            <a:endParaRPr lang="en-US" sz="4200" b="1" dirty="0">
              <a:solidFill>
                <a:schemeClr val="bg1"/>
              </a:solidFill>
            </a:endParaRPr>
          </a:p>
          <a:p>
            <a:pPr algn="ctr"/>
            <a:r>
              <a:rPr lang="en-US" sz="4200" b="1" dirty="0">
                <a:solidFill>
                  <a:schemeClr val="bg1"/>
                </a:solidFill>
              </a:rPr>
              <a:t>Presented By- Group 5</a:t>
            </a:r>
          </a:p>
        </p:txBody>
      </p:sp>
    </p:spTree>
    <p:extLst>
      <p:ext uri="{BB962C8B-B14F-4D97-AF65-F5344CB8AC3E}">
        <p14:creationId xmlns:p14="http://schemas.microsoft.com/office/powerpoint/2010/main" val="249994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BF9A8-4752-4867-8B4F-0E6AC00129EA}"/>
              </a:ext>
            </a:extLst>
          </p:cNvPr>
          <p:cNvSpPr>
            <a:spLocks noGrp="1"/>
          </p:cNvSpPr>
          <p:nvPr>
            <p:ph idx="1"/>
          </p:nvPr>
        </p:nvSpPr>
        <p:spPr>
          <a:xfrm>
            <a:off x="313200" y="1529136"/>
            <a:ext cx="7579050" cy="4578701"/>
          </a:xfrm>
        </p:spPr>
        <p:txBody>
          <a:bodyPr>
            <a:normAutofit lnSpcReduction="10000"/>
          </a:bodyPr>
          <a:lstStyle/>
          <a:p>
            <a:pPr marL="285750" indent="-285750" algn="just">
              <a:lnSpc>
                <a:spcPct val="150000"/>
              </a:lnSpc>
              <a:buFont typeface="Wingdings" panose="05000000000000000000" pitchFamily="2" charset="2"/>
              <a:buChar char="Ø"/>
            </a:pPr>
            <a:r>
              <a:rPr lang="en-US" sz="2000">
                <a:solidFill>
                  <a:schemeClr val="tx1"/>
                </a:solidFill>
                <a:latin typeface="+mj-lt"/>
              </a:rPr>
              <a:t>Initially, it took huge efforts to set up apps, virtual courts strategy, prepare staffs, oblige attorneys and judges to complete legal handle through virtual court system. </a:t>
            </a:r>
          </a:p>
          <a:p>
            <a:pPr marL="285750" indent="-285750" algn="just">
              <a:lnSpc>
                <a:spcPct val="150000"/>
              </a:lnSpc>
              <a:buFont typeface="Wingdings" panose="05000000000000000000" pitchFamily="2" charset="2"/>
              <a:buChar char="Ø"/>
            </a:pPr>
            <a:r>
              <a:rPr lang="en-US" sz="2000">
                <a:solidFill>
                  <a:schemeClr val="tx1"/>
                </a:solidFill>
                <a:latin typeface="+mj-lt"/>
              </a:rPr>
              <a:t>These activities marked an new journey towards a sustainable e-judiciary system. </a:t>
            </a:r>
          </a:p>
          <a:p>
            <a:pPr marL="285750" indent="-285750" algn="just">
              <a:lnSpc>
                <a:spcPct val="150000"/>
              </a:lnSpc>
              <a:buFont typeface="Wingdings" panose="05000000000000000000" pitchFamily="2" charset="2"/>
              <a:buChar char="Ø"/>
            </a:pPr>
            <a:r>
              <a:rPr lang="en-US" sz="2000">
                <a:solidFill>
                  <a:schemeClr val="tx1"/>
                </a:solidFill>
                <a:latin typeface="+mj-lt"/>
              </a:rPr>
              <a:t>UNDP and ICT Division are working to develop the website of e-judiciary system.</a:t>
            </a:r>
          </a:p>
          <a:p>
            <a:pPr marL="285750" indent="-285750" algn="just">
              <a:lnSpc>
                <a:spcPct val="150000"/>
              </a:lnSpc>
              <a:buFont typeface="Wingdings" panose="05000000000000000000" pitchFamily="2" charset="2"/>
              <a:buChar char="Ø"/>
            </a:pPr>
            <a:r>
              <a:rPr lang="en-US" sz="2000">
                <a:solidFill>
                  <a:schemeClr val="tx1"/>
                </a:solidFill>
                <a:latin typeface="+mj-lt"/>
              </a:rPr>
              <a:t>By and large, the establishment of Virtual court framework in Bangladesh is very appreciating</a:t>
            </a:r>
          </a:p>
          <a:p>
            <a:endParaRPr lang="en-US"/>
          </a:p>
        </p:txBody>
      </p:sp>
      <p:sp>
        <p:nvSpPr>
          <p:cNvPr id="4" name="Title 1">
            <a:extLst>
              <a:ext uri="{FF2B5EF4-FFF2-40B4-BE49-F238E27FC236}">
                <a16:creationId xmlns:a16="http://schemas.microsoft.com/office/drawing/2014/main" id="{A7AF7C6E-4D85-4849-B83A-068DF5DA5231}"/>
              </a:ext>
            </a:extLst>
          </p:cNvPr>
          <p:cNvSpPr>
            <a:spLocks noGrp="1"/>
          </p:cNvSpPr>
          <p:nvPr>
            <p:ph type="title"/>
          </p:nvPr>
        </p:nvSpPr>
        <p:spPr>
          <a:xfrm>
            <a:off x="2100648" y="320942"/>
            <a:ext cx="7742130" cy="577318"/>
          </a:xfrm>
        </p:spPr>
        <p:txBody>
          <a:bodyPr/>
          <a:lstStyle/>
          <a:p>
            <a:pPr algn="ctr"/>
            <a:r>
              <a:rPr lang="en-US" sz="3600" b="1">
                <a:solidFill>
                  <a:schemeClr val="tx1"/>
                </a:solidFill>
              </a:rPr>
              <a:t>Virtual Court in Bangladesh:</a:t>
            </a:r>
            <a:endParaRPr lang="en-US" sz="3600" b="1" dirty="0">
              <a:solidFill>
                <a:schemeClr val="tx1"/>
              </a:solidFill>
            </a:endParaRPr>
          </a:p>
        </p:txBody>
      </p:sp>
      <p:pic>
        <p:nvPicPr>
          <p:cNvPr id="6" name="Picture 5">
            <a:extLst>
              <a:ext uri="{FF2B5EF4-FFF2-40B4-BE49-F238E27FC236}">
                <a16:creationId xmlns:a16="http://schemas.microsoft.com/office/drawing/2014/main" id="{D1A3304C-E2AC-4BAF-BA1B-42CC627AD7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0313" y="2104636"/>
            <a:ext cx="3752297" cy="264872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3993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466560-B932-4A3D-BB0E-0BE0C34045FA}"/>
              </a:ext>
            </a:extLst>
          </p:cNvPr>
          <p:cNvSpPr>
            <a:spLocks noGrp="1"/>
          </p:cNvSpPr>
          <p:nvPr>
            <p:ph type="title"/>
          </p:nvPr>
        </p:nvSpPr>
        <p:spPr>
          <a:xfrm>
            <a:off x="1171051" y="2334558"/>
            <a:ext cx="9707853" cy="2188883"/>
          </a:xfrm>
        </p:spPr>
        <p:txBody>
          <a:bodyPr/>
          <a:lstStyle/>
          <a:p>
            <a:pPr algn="ctr"/>
            <a:r>
              <a:rPr lang="en-US" b="1">
                <a:solidFill>
                  <a:schemeClr val="bg1"/>
                </a:solidFill>
              </a:rPr>
              <a:t>Virtual Court: How lawyers, judges and people are receiving it?</a:t>
            </a:r>
            <a:endParaRPr lang="en-US" b="1" dirty="0">
              <a:solidFill>
                <a:schemeClr val="bg1"/>
              </a:solidFill>
            </a:endParaRPr>
          </a:p>
        </p:txBody>
      </p:sp>
    </p:spTree>
    <p:extLst>
      <p:ext uri="{BB962C8B-B14F-4D97-AF65-F5344CB8AC3E}">
        <p14:creationId xmlns:p14="http://schemas.microsoft.com/office/powerpoint/2010/main" val="106690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2E95-3021-4D67-814F-C39680A83705}"/>
              </a:ext>
            </a:extLst>
          </p:cNvPr>
          <p:cNvSpPr>
            <a:spLocks noGrp="1"/>
          </p:cNvSpPr>
          <p:nvPr>
            <p:ph type="title"/>
          </p:nvPr>
        </p:nvSpPr>
        <p:spPr>
          <a:xfrm>
            <a:off x="4523673" y="310675"/>
            <a:ext cx="3144654" cy="878932"/>
          </a:xfrm>
        </p:spPr>
        <p:txBody>
          <a:bodyPr/>
          <a:lstStyle/>
          <a:p>
            <a:r>
              <a:rPr lang="en-US" dirty="0"/>
              <a:t>Reception:</a:t>
            </a:r>
          </a:p>
        </p:txBody>
      </p:sp>
      <p:sp>
        <p:nvSpPr>
          <p:cNvPr id="3" name="Content Placeholder 2">
            <a:extLst>
              <a:ext uri="{FF2B5EF4-FFF2-40B4-BE49-F238E27FC236}">
                <a16:creationId xmlns:a16="http://schemas.microsoft.com/office/drawing/2014/main" id="{B2520BB1-8F8A-40C2-BDBD-AE02D9B669D2}"/>
              </a:ext>
            </a:extLst>
          </p:cNvPr>
          <p:cNvSpPr>
            <a:spLocks noGrp="1"/>
          </p:cNvSpPr>
          <p:nvPr>
            <p:ph idx="1"/>
          </p:nvPr>
        </p:nvSpPr>
        <p:spPr>
          <a:xfrm>
            <a:off x="269288" y="1529177"/>
            <a:ext cx="6649375" cy="5193436"/>
          </a:xfrm>
        </p:spPr>
        <p:txBody>
          <a:bodyPr>
            <a:normAutofit/>
          </a:bodyPr>
          <a:lstStyle/>
          <a:p>
            <a:pPr>
              <a:lnSpc>
                <a:spcPct val="150000"/>
              </a:lnSpc>
            </a:pPr>
            <a:r>
              <a:rPr lang="en-US"/>
              <a:t>President of AB bank expressed his satisfaction over virtual court proceedings ,in a metting of Lawers and Jurists Foundation.</a:t>
            </a:r>
          </a:p>
          <a:p>
            <a:pPr>
              <a:lnSpc>
                <a:spcPct val="150000"/>
              </a:lnSpc>
            </a:pPr>
            <a:r>
              <a:rPr lang="en-US"/>
              <a:t>Judges and Lawers have mixed feelings. Some lawers boycotted the virtual system, while others accepted it.</a:t>
            </a:r>
          </a:p>
          <a:p>
            <a:pPr>
              <a:lnSpc>
                <a:spcPct val="150000"/>
              </a:lnSpc>
            </a:pPr>
            <a:r>
              <a:rPr lang="en-US"/>
              <a:t>A judge from Chittagong district said , he was very much optimistic about virtual court</a:t>
            </a:r>
          </a:p>
        </p:txBody>
      </p:sp>
      <p:pic>
        <p:nvPicPr>
          <p:cNvPr id="7" name="Picture 6">
            <a:extLst>
              <a:ext uri="{FF2B5EF4-FFF2-40B4-BE49-F238E27FC236}">
                <a16:creationId xmlns:a16="http://schemas.microsoft.com/office/drawing/2014/main" id="{9FE3BC23-A240-4409-B115-1E9C09229A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4683" y="1899822"/>
            <a:ext cx="5078029" cy="3648722"/>
          </a:xfrm>
          <a:prstGeom prst="rect">
            <a:avLst/>
          </a:prstGeom>
        </p:spPr>
      </p:pic>
    </p:spTree>
    <p:extLst>
      <p:ext uri="{BB962C8B-B14F-4D97-AF65-F5344CB8AC3E}">
        <p14:creationId xmlns:p14="http://schemas.microsoft.com/office/powerpoint/2010/main" val="13521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0BBF0-FE3B-4AEC-B2A5-B4570E0918DC}"/>
              </a:ext>
            </a:extLst>
          </p:cNvPr>
          <p:cNvSpPr>
            <a:spLocks noGrp="1"/>
          </p:cNvSpPr>
          <p:nvPr>
            <p:ph idx="1"/>
          </p:nvPr>
        </p:nvSpPr>
        <p:spPr>
          <a:xfrm>
            <a:off x="570652" y="1866442"/>
            <a:ext cx="7419251" cy="4195481"/>
          </a:xfrm>
        </p:spPr>
        <p:txBody>
          <a:bodyPr/>
          <a:lstStyle/>
          <a:p>
            <a:pPr>
              <a:lnSpc>
                <a:spcPct val="150000"/>
              </a:lnSpc>
            </a:pPr>
            <a:r>
              <a:rPr lang="en-US"/>
              <a:t>Many lawers from rural area expressed their frustration, because they have to go to computer shop for court hearings, while risking virus contamination.</a:t>
            </a:r>
          </a:p>
          <a:p>
            <a:pPr>
              <a:lnSpc>
                <a:spcPct val="150000"/>
              </a:lnSpc>
            </a:pPr>
            <a:r>
              <a:rPr lang="en-US"/>
              <a:t>General people and Justice seeking people  welcome the decision of Virtual court, they think that it will boost our Justice system and effective for emergency situations.</a:t>
            </a:r>
          </a:p>
          <a:p>
            <a:endParaRPr lang="en-US"/>
          </a:p>
        </p:txBody>
      </p:sp>
      <p:sp>
        <p:nvSpPr>
          <p:cNvPr id="5" name="Title 1">
            <a:extLst>
              <a:ext uri="{FF2B5EF4-FFF2-40B4-BE49-F238E27FC236}">
                <a16:creationId xmlns:a16="http://schemas.microsoft.com/office/drawing/2014/main" id="{3BB26B4F-C17E-4BA2-B38D-E6CE104745B4}"/>
              </a:ext>
            </a:extLst>
          </p:cNvPr>
          <p:cNvSpPr>
            <a:spLocks noGrp="1"/>
          </p:cNvSpPr>
          <p:nvPr>
            <p:ph type="title"/>
          </p:nvPr>
        </p:nvSpPr>
        <p:spPr>
          <a:xfrm>
            <a:off x="4523673" y="310675"/>
            <a:ext cx="3144654" cy="878932"/>
          </a:xfrm>
        </p:spPr>
        <p:txBody>
          <a:bodyPr/>
          <a:lstStyle/>
          <a:p>
            <a:r>
              <a:rPr lang="en-US" dirty="0"/>
              <a:t>Reception:</a:t>
            </a:r>
          </a:p>
        </p:txBody>
      </p:sp>
      <p:pic>
        <p:nvPicPr>
          <p:cNvPr id="7" name="Picture 6">
            <a:extLst>
              <a:ext uri="{FF2B5EF4-FFF2-40B4-BE49-F238E27FC236}">
                <a16:creationId xmlns:a16="http://schemas.microsoft.com/office/drawing/2014/main" id="{FAD38E90-ED6A-4BB0-8A4A-E3B264722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398" y="1298358"/>
            <a:ext cx="3329604" cy="4763565"/>
          </a:xfrm>
          <a:prstGeom prst="rect">
            <a:avLst/>
          </a:prstGeom>
        </p:spPr>
      </p:pic>
    </p:spTree>
    <p:extLst>
      <p:ext uri="{BB962C8B-B14F-4D97-AF65-F5344CB8AC3E}">
        <p14:creationId xmlns:p14="http://schemas.microsoft.com/office/powerpoint/2010/main" val="232559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F64F99-AD8E-405F-8231-8ED675331E30}"/>
              </a:ext>
            </a:extLst>
          </p:cNvPr>
          <p:cNvSpPr>
            <a:spLocks noGrp="1"/>
          </p:cNvSpPr>
          <p:nvPr>
            <p:ph type="title"/>
          </p:nvPr>
        </p:nvSpPr>
        <p:spPr>
          <a:xfrm>
            <a:off x="1865389" y="1025639"/>
            <a:ext cx="8461220" cy="869473"/>
          </a:xfrm>
        </p:spPr>
        <p:txBody>
          <a:bodyPr/>
          <a:lstStyle/>
          <a:p>
            <a:pPr algn="ctr"/>
            <a:r>
              <a:rPr lang="en-US" b="1" dirty="0">
                <a:solidFill>
                  <a:schemeClr val="bg1"/>
                </a:solidFill>
              </a:rPr>
              <a:t>Virtual Court: Challenges</a:t>
            </a:r>
          </a:p>
        </p:txBody>
      </p:sp>
      <p:graphicFrame>
        <p:nvGraphicFramePr>
          <p:cNvPr id="5" name="Diagram 4">
            <a:extLst>
              <a:ext uri="{FF2B5EF4-FFF2-40B4-BE49-F238E27FC236}">
                <a16:creationId xmlns:a16="http://schemas.microsoft.com/office/drawing/2014/main" id="{4CBB1DDF-472F-4B56-AF7A-DDB2CD74F184}"/>
              </a:ext>
            </a:extLst>
          </p:cNvPr>
          <p:cNvGraphicFramePr/>
          <p:nvPr>
            <p:extLst>
              <p:ext uri="{D42A27DB-BD31-4B8C-83A1-F6EECF244321}">
                <p14:modId xmlns:p14="http://schemas.microsoft.com/office/powerpoint/2010/main" val="86113947"/>
              </p:ext>
            </p:extLst>
          </p:nvPr>
        </p:nvGraphicFramePr>
        <p:xfrm>
          <a:off x="1474679" y="1606859"/>
          <a:ext cx="9242641" cy="3790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55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466560-B932-4A3D-BB0E-0BE0C34045FA}"/>
              </a:ext>
            </a:extLst>
          </p:cNvPr>
          <p:cNvSpPr>
            <a:spLocks noGrp="1"/>
          </p:cNvSpPr>
          <p:nvPr>
            <p:ph type="title"/>
          </p:nvPr>
        </p:nvSpPr>
        <p:spPr>
          <a:xfrm>
            <a:off x="1171051" y="2334558"/>
            <a:ext cx="9707853" cy="2188883"/>
          </a:xfrm>
        </p:spPr>
        <p:txBody>
          <a:bodyPr/>
          <a:lstStyle/>
          <a:p>
            <a:pPr algn="ctr"/>
            <a:r>
              <a:rPr lang="en-US" b="1" dirty="0">
                <a:solidFill>
                  <a:schemeClr val="bg1"/>
                </a:solidFill>
              </a:rPr>
              <a:t>Virtual Court: Recommendation, Can we Overcome the challenges?</a:t>
            </a:r>
          </a:p>
        </p:txBody>
      </p:sp>
    </p:spTree>
    <p:extLst>
      <p:ext uri="{BB962C8B-B14F-4D97-AF65-F5344CB8AC3E}">
        <p14:creationId xmlns:p14="http://schemas.microsoft.com/office/powerpoint/2010/main" val="24379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6AE5D5E-9482-4CC8-A056-3385E7ABD6E3}"/>
              </a:ext>
            </a:extLst>
          </p:cNvPr>
          <p:cNvGrpSpPr/>
          <p:nvPr/>
        </p:nvGrpSpPr>
        <p:grpSpPr>
          <a:xfrm>
            <a:off x="8219762" y="174310"/>
            <a:ext cx="3647770" cy="2745871"/>
            <a:chOff x="589932" y="1649148"/>
            <a:chExt cx="3647770" cy="3524439"/>
          </a:xfrm>
        </p:grpSpPr>
        <p:pic>
          <p:nvPicPr>
            <p:cNvPr id="6" name="Picture 5">
              <a:extLst>
                <a:ext uri="{FF2B5EF4-FFF2-40B4-BE49-F238E27FC236}">
                  <a16:creationId xmlns:a16="http://schemas.microsoft.com/office/drawing/2014/main" id="{E90A3BEB-9AF2-40EB-AAD4-8469F6A33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33" y="1649148"/>
              <a:ext cx="3647769" cy="1762220"/>
            </a:xfrm>
            <a:prstGeom prst="rect">
              <a:avLst/>
            </a:prstGeom>
          </p:spPr>
        </p:pic>
        <p:pic>
          <p:nvPicPr>
            <p:cNvPr id="10" name="Picture 9">
              <a:extLst>
                <a:ext uri="{FF2B5EF4-FFF2-40B4-BE49-F238E27FC236}">
                  <a16:creationId xmlns:a16="http://schemas.microsoft.com/office/drawing/2014/main" id="{6E40DA01-874D-42EA-BA91-8AE744709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32" y="3411368"/>
              <a:ext cx="3647769" cy="1762219"/>
            </a:xfrm>
            <a:prstGeom prst="rect">
              <a:avLst/>
            </a:prstGeom>
          </p:spPr>
        </p:pic>
      </p:grpSp>
      <p:grpSp>
        <p:nvGrpSpPr>
          <p:cNvPr id="19" name="Group 18">
            <a:extLst>
              <a:ext uri="{FF2B5EF4-FFF2-40B4-BE49-F238E27FC236}">
                <a16:creationId xmlns:a16="http://schemas.microsoft.com/office/drawing/2014/main" id="{8A930613-3B31-45A7-B305-8C8B3CA44C1B}"/>
              </a:ext>
            </a:extLst>
          </p:cNvPr>
          <p:cNvGrpSpPr/>
          <p:nvPr/>
        </p:nvGrpSpPr>
        <p:grpSpPr>
          <a:xfrm>
            <a:off x="363796" y="174310"/>
            <a:ext cx="3647771" cy="2745871"/>
            <a:chOff x="373628" y="174310"/>
            <a:chExt cx="3647771" cy="2745871"/>
          </a:xfrm>
        </p:grpSpPr>
        <p:pic>
          <p:nvPicPr>
            <p:cNvPr id="16" name="Picture 15">
              <a:extLst>
                <a:ext uri="{FF2B5EF4-FFF2-40B4-BE49-F238E27FC236}">
                  <a16:creationId xmlns:a16="http://schemas.microsoft.com/office/drawing/2014/main" id="{E066D4CF-E591-41FE-92A3-D7ECD6F1A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628" y="1547246"/>
              <a:ext cx="3647769" cy="1372935"/>
            </a:xfrm>
            <a:prstGeom prst="rect">
              <a:avLst/>
            </a:prstGeom>
          </p:spPr>
        </p:pic>
        <p:pic>
          <p:nvPicPr>
            <p:cNvPr id="18" name="Picture 17">
              <a:extLst>
                <a:ext uri="{FF2B5EF4-FFF2-40B4-BE49-F238E27FC236}">
                  <a16:creationId xmlns:a16="http://schemas.microsoft.com/office/drawing/2014/main" id="{87D3E813-59C0-473D-9845-8D1DECB869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630" y="174310"/>
              <a:ext cx="3647769" cy="1372936"/>
            </a:xfrm>
            <a:prstGeom prst="rect">
              <a:avLst/>
            </a:prstGeom>
          </p:spPr>
        </p:pic>
      </p:grpSp>
      <p:grpSp>
        <p:nvGrpSpPr>
          <p:cNvPr id="21" name="Group 20">
            <a:extLst>
              <a:ext uri="{FF2B5EF4-FFF2-40B4-BE49-F238E27FC236}">
                <a16:creationId xmlns:a16="http://schemas.microsoft.com/office/drawing/2014/main" id="{17A109B6-DB0E-48BE-B25E-8DB41EE62D7F}"/>
              </a:ext>
            </a:extLst>
          </p:cNvPr>
          <p:cNvGrpSpPr/>
          <p:nvPr/>
        </p:nvGrpSpPr>
        <p:grpSpPr>
          <a:xfrm>
            <a:off x="4301611" y="174310"/>
            <a:ext cx="3647769" cy="2745871"/>
            <a:chOff x="4301611" y="174310"/>
            <a:chExt cx="3647769" cy="2745871"/>
          </a:xfrm>
        </p:grpSpPr>
        <p:grpSp>
          <p:nvGrpSpPr>
            <p:cNvPr id="14" name="Group 13">
              <a:extLst>
                <a:ext uri="{FF2B5EF4-FFF2-40B4-BE49-F238E27FC236}">
                  <a16:creationId xmlns:a16="http://schemas.microsoft.com/office/drawing/2014/main" id="{209B973C-28F3-4BB7-B533-B377857FB1F8}"/>
                </a:ext>
              </a:extLst>
            </p:cNvPr>
            <p:cNvGrpSpPr/>
            <p:nvPr/>
          </p:nvGrpSpPr>
          <p:grpSpPr>
            <a:xfrm>
              <a:off x="4301611" y="174310"/>
              <a:ext cx="3647769" cy="2745871"/>
              <a:chOff x="3805083" y="2248217"/>
              <a:chExt cx="3647769" cy="4720334"/>
            </a:xfrm>
          </p:grpSpPr>
          <p:pic>
            <p:nvPicPr>
              <p:cNvPr id="8" name="Picture 7">
                <a:extLst>
                  <a:ext uri="{FF2B5EF4-FFF2-40B4-BE49-F238E27FC236}">
                    <a16:creationId xmlns:a16="http://schemas.microsoft.com/office/drawing/2014/main" id="{E44F9AA7-0702-4477-9EEB-A4B86339EA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5083" y="2248217"/>
                <a:ext cx="3647769" cy="2360167"/>
              </a:xfrm>
              <a:prstGeom prst="rect">
                <a:avLst/>
              </a:prstGeom>
            </p:spPr>
          </p:pic>
          <p:pic>
            <p:nvPicPr>
              <p:cNvPr id="13" name="Picture 12">
                <a:extLst>
                  <a:ext uri="{FF2B5EF4-FFF2-40B4-BE49-F238E27FC236}">
                    <a16:creationId xmlns:a16="http://schemas.microsoft.com/office/drawing/2014/main" id="{7BEE676F-24FF-439D-A156-34A7E9A63A9E}"/>
                  </a:ext>
                </a:extLst>
              </p:cNvPr>
              <p:cNvPicPr>
                <a:picLocks noChangeAspect="1"/>
              </p:cNvPicPr>
              <p:nvPr/>
            </p:nvPicPr>
            <p:blipFill rotWithShape="1">
              <a:blip r:embed="rId7">
                <a:extLst>
                  <a:ext uri="{28A0092B-C50C-407E-A947-70E740481C1C}">
                    <a14:useLocalDpi xmlns:a14="http://schemas.microsoft.com/office/drawing/2010/main" val="0"/>
                  </a:ext>
                </a:extLst>
              </a:blip>
              <a:srcRect l="13706" t="13956" r="12793" b="22867"/>
              <a:stretch/>
            </p:blipFill>
            <p:spPr>
              <a:xfrm>
                <a:off x="3805083" y="4608384"/>
                <a:ext cx="3647769" cy="2360167"/>
              </a:xfrm>
              <a:prstGeom prst="rect">
                <a:avLst/>
              </a:prstGeom>
            </p:spPr>
          </p:pic>
        </p:grpSp>
        <p:sp>
          <p:nvSpPr>
            <p:cNvPr id="20" name="Rectangle 19">
              <a:extLst>
                <a:ext uri="{FF2B5EF4-FFF2-40B4-BE49-F238E27FC236}">
                  <a16:creationId xmlns:a16="http://schemas.microsoft.com/office/drawing/2014/main" id="{A53FABF5-6211-4BA9-B64E-19A0CE4E26A7}"/>
                </a:ext>
              </a:extLst>
            </p:cNvPr>
            <p:cNvSpPr/>
            <p:nvPr/>
          </p:nvSpPr>
          <p:spPr>
            <a:xfrm>
              <a:off x="7157884" y="1150374"/>
              <a:ext cx="462116" cy="265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B1D9BA52-6EC3-44E3-9017-A32DE0AD2BA6}"/>
              </a:ext>
            </a:extLst>
          </p:cNvPr>
          <p:cNvSpPr txBox="1"/>
          <p:nvPr/>
        </p:nvSpPr>
        <p:spPr>
          <a:xfrm>
            <a:off x="8219762" y="3480615"/>
            <a:ext cx="364776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Mobile Command Center supported by state-of-the-art tech like drones</a:t>
            </a:r>
          </a:p>
          <a:p>
            <a:pPr marL="342900" indent="-342900">
              <a:buFont typeface="Arial" panose="020B0604020202020204" pitchFamily="34" charset="0"/>
              <a:buChar char="•"/>
            </a:pPr>
            <a:endParaRPr lang="en-US" sz="2400" dirty="0"/>
          </a:p>
        </p:txBody>
      </p:sp>
      <p:sp>
        <p:nvSpPr>
          <p:cNvPr id="24" name="TextBox 23">
            <a:extLst>
              <a:ext uri="{FF2B5EF4-FFF2-40B4-BE49-F238E27FC236}">
                <a16:creationId xmlns:a16="http://schemas.microsoft.com/office/drawing/2014/main" id="{799E0BEB-62D7-4CEF-9FEC-8D7E7ECC4BDA}"/>
              </a:ext>
            </a:extLst>
          </p:cNvPr>
          <p:cNvSpPr txBox="1"/>
          <p:nvPr/>
        </p:nvSpPr>
        <p:spPr>
          <a:xfrm>
            <a:off x="4272115" y="3480615"/>
            <a:ext cx="3647769" cy="209288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t>Change Management backed by Training.</a:t>
            </a:r>
          </a:p>
          <a:p>
            <a:pPr marL="342900" indent="-342900">
              <a:spcAft>
                <a:spcPts val="1200"/>
              </a:spcAft>
              <a:buFont typeface="Arial" panose="020B0604020202020204" pitchFamily="34" charset="0"/>
              <a:buChar char="•"/>
            </a:pPr>
            <a:r>
              <a:rPr lang="en-US" sz="2400" dirty="0"/>
              <a:t>Lawyer Unions have a role to play</a:t>
            </a:r>
          </a:p>
        </p:txBody>
      </p:sp>
      <p:sp>
        <p:nvSpPr>
          <p:cNvPr id="25" name="TextBox 24">
            <a:extLst>
              <a:ext uri="{FF2B5EF4-FFF2-40B4-BE49-F238E27FC236}">
                <a16:creationId xmlns:a16="http://schemas.microsoft.com/office/drawing/2014/main" id="{CCFCC932-D662-44E8-A31B-B47830142A25}"/>
              </a:ext>
            </a:extLst>
          </p:cNvPr>
          <p:cNvSpPr txBox="1"/>
          <p:nvPr/>
        </p:nvSpPr>
        <p:spPr>
          <a:xfrm>
            <a:off x="363796" y="3480615"/>
            <a:ext cx="3647769" cy="172354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t>Specialized Software for Court.</a:t>
            </a:r>
          </a:p>
          <a:p>
            <a:pPr marL="342900" indent="-342900">
              <a:spcAft>
                <a:spcPts val="1200"/>
              </a:spcAft>
              <a:buFont typeface="Arial" panose="020B0604020202020204" pitchFamily="34" charset="0"/>
              <a:buChar char="•"/>
            </a:pPr>
            <a:r>
              <a:rPr lang="en-US" sz="2400" dirty="0"/>
              <a:t>Use of FOSS like India for cost savings.</a:t>
            </a:r>
          </a:p>
        </p:txBody>
      </p:sp>
    </p:spTree>
    <p:extLst>
      <p:ext uri="{BB962C8B-B14F-4D97-AF65-F5344CB8AC3E}">
        <p14:creationId xmlns:p14="http://schemas.microsoft.com/office/powerpoint/2010/main" val="1637157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9FFFB4-3A81-4FD1-AAC9-DBAE0B8206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2889" y="132736"/>
            <a:ext cx="3048001" cy="2145053"/>
          </a:xfrm>
          <a:prstGeom prst="rect">
            <a:avLst/>
          </a:prstGeom>
        </p:spPr>
      </p:pic>
      <p:pic>
        <p:nvPicPr>
          <p:cNvPr id="7" name="Picture 6">
            <a:extLst>
              <a:ext uri="{FF2B5EF4-FFF2-40B4-BE49-F238E27FC236}">
                <a16:creationId xmlns:a16="http://schemas.microsoft.com/office/drawing/2014/main" id="{36BB34FC-43C7-4D37-8985-B3925CF0600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b="12183"/>
          <a:stretch/>
        </p:blipFill>
        <p:spPr>
          <a:xfrm>
            <a:off x="521110" y="2277789"/>
            <a:ext cx="3048002" cy="2145053"/>
          </a:xfrm>
          <a:prstGeom prst="rect">
            <a:avLst/>
          </a:prstGeom>
        </p:spPr>
      </p:pic>
      <p:pic>
        <p:nvPicPr>
          <p:cNvPr id="9" name="Picture 8">
            <a:extLst>
              <a:ext uri="{FF2B5EF4-FFF2-40B4-BE49-F238E27FC236}">
                <a16:creationId xmlns:a16="http://schemas.microsoft.com/office/drawing/2014/main" id="{C9C9DAB2-F706-4D7C-8EFF-15AEC60A9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888" y="4422842"/>
            <a:ext cx="3048001" cy="2145053"/>
          </a:xfrm>
          <a:prstGeom prst="rect">
            <a:avLst/>
          </a:prstGeom>
        </p:spPr>
      </p:pic>
      <p:sp>
        <p:nvSpPr>
          <p:cNvPr id="10" name="TextBox 9">
            <a:extLst>
              <a:ext uri="{FF2B5EF4-FFF2-40B4-BE49-F238E27FC236}">
                <a16:creationId xmlns:a16="http://schemas.microsoft.com/office/drawing/2014/main" id="{A5D8EA96-C3B5-4C09-A609-B8113FED6D24}"/>
              </a:ext>
            </a:extLst>
          </p:cNvPr>
          <p:cNvSpPr txBox="1"/>
          <p:nvPr/>
        </p:nvSpPr>
        <p:spPr>
          <a:xfrm>
            <a:off x="717753" y="789763"/>
            <a:ext cx="7246374" cy="830997"/>
          </a:xfrm>
          <a:prstGeom prst="rect">
            <a:avLst/>
          </a:prstGeom>
          <a:noFill/>
        </p:spPr>
        <p:txBody>
          <a:bodyPr wrap="square" rtlCol="0">
            <a:spAutoFit/>
          </a:bodyPr>
          <a:lstStyle/>
          <a:p>
            <a:r>
              <a:rPr lang="en-US" sz="2400" dirty="0"/>
              <a:t>Subsidy for Strong Connection in the rural, remote places.</a:t>
            </a:r>
          </a:p>
        </p:txBody>
      </p:sp>
      <p:sp>
        <p:nvSpPr>
          <p:cNvPr id="11" name="TextBox 10">
            <a:extLst>
              <a:ext uri="{FF2B5EF4-FFF2-40B4-BE49-F238E27FC236}">
                <a16:creationId xmlns:a16="http://schemas.microsoft.com/office/drawing/2014/main" id="{D7E91C86-F0EF-454E-B063-B4F3FEBA059C}"/>
              </a:ext>
            </a:extLst>
          </p:cNvPr>
          <p:cNvSpPr txBox="1"/>
          <p:nvPr/>
        </p:nvSpPr>
        <p:spPr>
          <a:xfrm>
            <a:off x="4340940" y="2934816"/>
            <a:ext cx="7246374" cy="830997"/>
          </a:xfrm>
          <a:prstGeom prst="rect">
            <a:avLst/>
          </a:prstGeom>
          <a:noFill/>
        </p:spPr>
        <p:txBody>
          <a:bodyPr wrap="square" rtlCol="0">
            <a:spAutoFit/>
          </a:bodyPr>
          <a:lstStyle/>
          <a:p>
            <a:r>
              <a:rPr lang="en-US" sz="2400" dirty="0"/>
              <a:t>Modernization of State Facilities like Jails, Police Stations, Hospitals, Labs etc.</a:t>
            </a:r>
          </a:p>
        </p:txBody>
      </p:sp>
      <p:sp>
        <p:nvSpPr>
          <p:cNvPr id="12" name="TextBox 11">
            <a:extLst>
              <a:ext uri="{FF2B5EF4-FFF2-40B4-BE49-F238E27FC236}">
                <a16:creationId xmlns:a16="http://schemas.microsoft.com/office/drawing/2014/main" id="{260A5731-2DFF-4826-909D-B1AF695A957D}"/>
              </a:ext>
            </a:extLst>
          </p:cNvPr>
          <p:cNvSpPr txBox="1"/>
          <p:nvPr/>
        </p:nvSpPr>
        <p:spPr>
          <a:xfrm>
            <a:off x="717753" y="5084672"/>
            <a:ext cx="7246374" cy="830997"/>
          </a:xfrm>
          <a:prstGeom prst="rect">
            <a:avLst/>
          </a:prstGeom>
          <a:noFill/>
        </p:spPr>
        <p:txBody>
          <a:bodyPr wrap="square" rtlCol="0">
            <a:spAutoFit/>
          </a:bodyPr>
          <a:lstStyle/>
          <a:p>
            <a:r>
              <a:rPr lang="en-US" sz="2400" dirty="0"/>
              <a:t>Sustainable, Continual Process will take time and money to shape everything, for our best.</a:t>
            </a:r>
          </a:p>
        </p:txBody>
      </p:sp>
    </p:spTree>
    <p:extLst>
      <p:ext uri="{BB962C8B-B14F-4D97-AF65-F5344CB8AC3E}">
        <p14:creationId xmlns:p14="http://schemas.microsoft.com/office/powerpoint/2010/main" val="178175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876CA3-52EE-4DA5-9872-216A64E45EDB}"/>
              </a:ext>
            </a:extLst>
          </p:cNvPr>
          <p:cNvSpPr>
            <a:spLocks noGrp="1"/>
          </p:cNvSpPr>
          <p:nvPr>
            <p:ph type="title"/>
          </p:nvPr>
        </p:nvSpPr>
        <p:spPr>
          <a:xfrm>
            <a:off x="1242073" y="2334558"/>
            <a:ext cx="9707853" cy="2188883"/>
          </a:xfrm>
        </p:spPr>
        <p:txBody>
          <a:bodyPr/>
          <a:lstStyle/>
          <a:p>
            <a:pPr algn="ctr"/>
            <a:r>
              <a:rPr lang="en-US" b="1" dirty="0">
                <a:solidFill>
                  <a:schemeClr val="bg1"/>
                </a:solidFill>
              </a:rPr>
              <a:t>Virtual Court Background: When and where started.</a:t>
            </a:r>
          </a:p>
        </p:txBody>
      </p:sp>
    </p:spTree>
    <p:extLst>
      <p:ext uri="{BB962C8B-B14F-4D97-AF65-F5344CB8AC3E}">
        <p14:creationId xmlns:p14="http://schemas.microsoft.com/office/powerpoint/2010/main" val="111264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0374" y="-203201"/>
            <a:ext cx="6021698" cy="1293091"/>
          </a:xfrm>
        </p:spPr>
        <p:txBody>
          <a:bodyPr/>
          <a:lstStyle/>
          <a:p>
            <a:r>
              <a:rPr lang="en-US" sz="4000" dirty="0"/>
              <a:t>Virtual Court</a:t>
            </a:r>
          </a:p>
        </p:txBody>
      </p:sp>
      <p:sp>
        <p:nvSpPr>
          <p:cNvPr id="5" name="TextBox 4"/>
          <p:cNvSpPr txBox="1"/>
          <p:nvPr/>
        </p:nvSpPr>
        <p:spPr>
          <a:xfrm>
            <a:off x="348723" y="1468581"/>
            <a:ext cx="5233859" cy="1938992"/>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What is Virtual Court?</a:t>
            </a:r>
          </a:p>
          <a:p>
            <a:pPr algn="just"/>
            <a:r>
              <a:rPr lang="en-GB" sz="2000" dirty="0">
                <a:latin typeface="Times New Roman" panose="02020603050405020304" pitchFamily="18" charset="0"/>
                <a:cs typeface="Times New Roman" panose="02020603050405020304" pitchFamily="18" charset="0"/>
              </a:rPr>
              <a:t>"Virtual court," is a court of law created on a video live sharing platform between police custody suits and a magistrate courts together with Judge being held with all the E-documents, where all the relevant parties have access.</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044" y="1161260"/>
            <a:ext cx="4256055" cy="255363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7" name="Rectangle 6"/>
          <p:cNvSpPr/>
          <p:nvPr/>
        </p:nvSpPr>
        <p:spPr>
          <a:xfrm>
            <a:off x="1548044" y="4777517"/>
            <a:ext cx="6096000" cy="1323439"/>
          </a:xfrm>
          <a:prstGeom prst="rect">
            <a:avLst/>
          </a:prstGeom>
        </p:spPr>
        <p:txBody>
          <a:bodyPr>
            <a:spAutoFit/>
          </a:bodyPr>
          <a:lstStyle/>
          <a:p>
            <a:r>
              <a:rPr lang="en-US" sz="2000" b="1" u="sng" dirty="0">
                <a:latin typeface="Times New Roman" panose="02020603050405020304" pitchFamily="18" charset="0"/>
                <a:cs typeface="Times New Roman" panose="02020603050405020304" pitchFamily="18" charset="0"/>
              </a:rPr>
              <a:t>Goal: </a:t>
            </a:r>
            <a:r>
              <a:rPr lang="en-GB" sz="2000" dirty="0">
                <a:latin typeface="Times New Roman" panose="02020603050405020304" pitchFamily="18" charset="0"/>
                <a:cs typeface="Times New Roman" panose="02020603050405020304" pitchFamily="18" charset="0"/>
              </a:rPr>
              <a:t>The main goal for using Virtual Court is to save time at an affordable cost and in an easily accessible way but in the most effective way to provide the same Justice as in the actual court without even going there.</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880" y="4079898"/>
            <a:ext cx="3798382" cy="2718678"/>
          </a:xfrm>
          <a:prstGeom prst="rect">
            <a:avLst/>
          </a:prstGeom>
        </p:spPr>
      </p:pic>
    </p:spTree>
    <p:extLst>
      <p:ext uri="{BB962C8B-B14F-4D97-AF65-F5344CB8AC3E}">
        <p14:creationId xmlns:p14="http://schemas.microsoft.com/office/powerpoint/2010/main" val="90540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6273" y="2357581"/>
            <a:ext cx="5089236" cy="308263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91" y="2357581"/>
            <a:ext cx="4689690" cy="3082637"/>
          </a:xfrm>
          <a:prstGeom prst="rect">
            <a:avLst/>
          </a:prstGeom>
          <a:ln w="88900" cap="sq" cmpd="thickThin">
            <a:solidFill>
              <a:srgbClr val="000000"/>
            </a:solidFill>
            <a:prstDash val="solid"/>
            <a:miter lim="800000"/>
          </a:ln>
          <a:effectLst>
            <a:innerShdw blurRad="76200">
              <a:srgbClr val="000000"/>
            </a:innerShdw>
          </a:effectLst>
        </p:spPr>
      </p:pic>
      <p:sp>
        <p:nvSpPr>
          <p:cNvPr id="6" name="TextBox 5"/>
          <p:cNvSpPr txBox="1"/>
          <p:nvPr/>
        </p:nvSpPr>
        <p:spPr>
          <a:xfrm>
            <a:off x="5264727" y="2706255"/>
            <a:ext cx="1487054" cy="2215991"/>
          </a:xfrm>
          <a:prstGeom prst="rect">
            <a:avLst/>
          </a:prstGeom>
          <a:noFill/>
        </p:spPr>
        <p:txBody>
          <a:bodyPr wrap="square" rtlCol="0">
            <a:spAutoFit/>
          </a:bodyPr>
          <a:lstStyle/>
          <a:p>
            <a:r>
              <a:rPr lang="en-US" sz="13800" b="1" dirty="0">
                <a:solidFill>
                  <a:schemeClr val="bg1"/>
                </a:solidFill>
                <a:latin typeface="Times New Roman" panose="02020603050405020304" pitchFamily="18" charset="0"/>
                <a:cs typeface="Times New Roman" panose="02020603050405020304" pitchFamily="18" charset="0"/>
              </a:rPr>
              <a:t>≠</a:t>
            </a:r>
            <a:r>
              <a:rPr lang="en-US" dirty="0"/>
              <a:t> </a:t>
            </a:r>
          </a:p>
        </p:txBody>
      </p:sp>
      <p:sp>
        <p:nvSpPr>
          <p:cNvPr id="7" name="TextBox 6"/>
          <p:cNvSpPr txBox="1"/>
          <p:nvPr/>
        </p:nvSpPr>
        <p:spPr>
          <a:xfrm>
            <a:off x="1438490" y="1533237"/>
            <a:ext cx="32512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Virtual Court </a:t>
            </a:r>
          </a:p>
        </p:txBody>
      </p:sp>
      <p:sp>
        <p:nvSpPr>
          <p:cNvPr id="8" name="TextBox 7"/>
          <p:cNvSpPr txBox="1"/>
          <p:nvPr/>
        </p:nvSpPr>
        <p:spPr>
          <a:xfrm>
            <a:off x="7827818" y="1533237"/>
            <a:ext cx="3251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Cyber Court </a:t>
            </a:r>
          </a:p>
        </p:txBody>
      </p:sp>
    </p:spTree>
    <p:extLst>
      <p:ext uri="{BB962C8B-B14F-4D97-AF65-F5344CB8AC3E}">
        <p14:creationId xmlns:p14="http://schemas.microsoft.com/office/powerpoint/2010/main" val="70255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911" y="424871"/>
            <a:ext cx="6733308" cy="7848302"/>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History</a:t>
            </a:r>
          </a:p>
          <a:p>
            <a:endParaRPr lang="en-US" sz="2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Virtual Court has no actual origin but t</a:t>
            </a:r>
            <a:r>
              <a:rPr lang="en-GB" sz="2400" dirty="0">
                <a:latin typeface="Times New Roman" panose="02020603050405020304" pitchFamily="18" charset="0"/>
                <a:cs typeface="Times New Roman" panose="02020603050405020304" pitchFamily="18" charset="0"/>
              </a:rPr>
              <a:t>he first step taken in creating a “virtual court” was actually started by the Michigan state of the U.S in 2002. But it was still held as a project and became successful years later</a:t>
            </a:r>
            <a:r>
              <a:rPr lang="en-US" sz="2400" dirty="0">
                <a:latin typeface="Times New Roman" panose="02020603050405020304" pitchFamily="18" charset="0"/>
                <a:cs typeface="Times New Roman" panose="02020603050405020304" pitchFamily="18" charset="0"/>
              </a:rPr>
              <a:t> because of the needing Fund of </a:t>
            </a:r>
          </a:p>
          <a:p>
            <a:pPr algn="just"/>
            <a:r>
              <a:rPr lang="en-US" sz="2400" dirty="0">
                <a:latin typeface="Times New Roman" panose="02020603050405020304" pitchFamily="18" charset="0"/>
                <a:cs typeface="Times New Roman" panose="02020603050405020304" pitchFamily="18" charset="0"/>
              </a:rPr>
              <a:t>$2 million.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 2005, India started its journey In E-judiciary and </a:t>
            </a:r>
            <a:r>
              <a:rPr lang="en-US" sz="2400" dirty="0" err="1">
                <a:latin typeface="Times New Roman" panose="02020603050405020304" pitchFamily="18" charset="0"/>
                <a:cs typeface="Times New Roman" panose="02020603050405020304" pitchFamily="18" charset="0"/>
              </a:rPr>
              <a:t>th</a:t>
            </a:r>
            <a:r>
              <a:rPr lang="en-GB" sz="2400" dirty="0">
                <a:latin typeface="Times New Roman" panose="02020603050405020304" pitchFamily="18" charset="0"/>
                <a:cs typeface="Times New Roman" panose="02020603050405020304" pitchFamily="18" charset="0"/>
              </a:rPr>
              <a:t>rough which the E-committee of the Supreme Court on India executed ICT in the Indian Judiciary.</a:t>
            </a:r>
          </a:p>
          <a:p>
            <a:pPr algn="just"/>
            <a:r>
              <a:rPr lang="en-GB" sz="2400" dirty="0">
                <a:latin typeface="Times New Roman" panose="02020603050405020304" pitchFamily="18" charset="0"/>
                <a:cs typeface="Times New Roman" panose="02020603050405020304" pitchFamily="18" charset="0"/>
              </a:rPr>
              <a:t>India saved </a:t>
            </a:r>
            <a:r>
              <a:rPr lang="en-GB" sz="2400" dirty="0" err="1">
                <a:latin typeface="Times New Roman" panose="02020603050405020304" pitchFamily="18" charset="0"/>
                <a:cs typeface="Times New Roman" panose="02020603050405020304" pitchFamily="18" charset="0"/>
              </a:rPr>
              <a:t>Rs</a:t>
            </a:r>
            <a:r>
              <a:rPr lang="en-GB" sz="2400" dirty="0">
                <a:latin typeface="Times New Roman" panose="02020603050405020304" pitchFamily="18" charset="0"/>
                <a:cs typeface="Times New Roman" panose="02020603050405020304" pitchFamily="18" charset="0"/>
              </a:rPr>
              <a:t>. 340 crore by using FOSS. (Free open source Software)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0256" y="372284"/>
            <a:ext cx="4597301" cy="305671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4219" y="3840983"/>
            <a:ext cx="5083369" cy="301701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7031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91"/>
            <a:ext cx="7703127" cy="2586182"/>
          </a:xfrm>
        </p:spPr>
        <p:txBody>
          <a:bodyPr/>
          <a:lstStyle/>
          <a:p>
            <a:pPr>
              <a:lnSpc>
                <a:spcPct val="150000"/>
              </a:lnSpc>
            </a:pPr>
            <a:r>
              <a:rPr lang="en-US" sz="3600" b="1" u="sng" dirty="0">
                <a:solidFill>
                  <a:schemeClr val="tx1"/>
                </a:solidFill>
              </a:rPr>
              <a:t>Rise of popularity in the year 2020</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US, UK, India, Canada were among the first who started Virtual court in 2020. </a:t>
            </a:r>
            <a:br>
              <a:rPr lang="en-GB" sz="1800" dirty="0">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On march 24</a:t>
            </a:r>
            <a:r>
              <a:rPr lang="en-GB" sz="1800" baseline="30000" dirty="0">
                <a:solidFill>
                  <a:schemeClr val="tx1"/>
                </a:solidFill>
                <a:latin typeface="Times New Roman" panose="02020603050405020304" pitchFamily="18" charset="0"/>
                <a:cs typeface="Times New Roman" panose="02020603050405020304" pitchFamily="18" charset="0"/>
              </a:rPr>
              <a:t>th</a:t>
            </a:r>
            <a:r>
              <a:rPr lang="en-GB" sz="1800" dirty="0">
                <a:solidFill>
                  <a:schemeClr val="tx1"/>
                </a:solidFill>
                <a:latin typeface="Times New Roman" panose="02020603050405020304" pitchFamily="18" charset="0"/>
                <a:cs typeface="Times New Roman" panose="02020603050405020304" pitchFamily="18" charset="0"/>
              </a:rPr>
              <a:t> in UK, England and wales </a:t>
            </a:r>
            <a:r>
              <a:rPr lang="en-GB" sz="1800" dirty="0">
                <a:latin typeface="Times New Roman" panose="02020603050405020304" pitchFamily="18" charset="0"/>
                <a:cs typeface="Times New Roman" panose="02020603050405020304" pitchFamily="18" charset="0"/>
              </a:rPr>
              <a:t>were the first who launched Virtual Court. But the Virtual court was still limited for Civil Court Only. </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5624" y="731981"/>
            <a:ext cx="4662769" cy="268778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2139395" y="2360017"/>
            <a:ext cx="5273963" cy="2119491"/>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Then on 12</a:t>
            </a:r>
            <a:r>
              <a:rPr lang="en-GB" baseline="30000" dirty="0">
                <a:latin typeface="Times New Roman" panose="02020603050405020304" pitchFamily="18" charset="0"/>
                <a:cs typeface="Times New Roman" panose="02020603050405020304" pitchFamily="18" charset="0"/>
              </a:rPr>
              <a:t>th</a:t>
            </a:r>
            <a:r>
              <a:rPr lang="en-GB" dirty="0">
                <a:latin typeface="Times New Roman" panose="02020603050405020304" pitchFamily="18" charset="0"/>
                <a:cs typeface="Times New Roman" panose="02020603050405020304" pitchFamily="18" charset="0"/>
              </a:rPr>
              <a:t> may, at the Sheriffs Court in the cathedral city of Scotland; </a:t>
            </a:r>
            <a:r>
              <a:rPr lang="en-GB" dirty="0" err="1">
                <a:latin typeface="Times New Roman" panose="02020603050405020304" pitchFamily="18" charset="0"/>
                <a:cs typeface="Times New Roman" panose="02020603050405020304" pitchFamily="18" charset="0"/>
              </a:rPr>
              <a:t>Iverness</a:t>
            </a:r>
            <a:r>
              <a:rPr lang="en-GB" dirty="0">
                <a:latin typeface="Times New Roman" panose="02020603050405020304" pitchFamily="18" charset="0"/>
                <a:cs typeface="Times New Roman" panose="02020603050405020304" pitchFamily="18" charset="0"/>
              </a:rPr>
              <a:t> , they started Virtual court in a unique way. As the Courts in Scotland holds a jury ,they are using Cinema theatres as a “virtual Jury” which is not done by any other country.</a:t>
            </a:r>
            <a:endParaRPr lang="en-US" dirty="0"/>
          </a:p>
        </p:txBody>
      </p:sp>
      <p:sp>
        <p:nvSpPr>
          <p:cNvPr id="7" name="TextBox 6"/>
          <p:cNvSpPr txBox="1"/>
          <p:nvPr/>
        </p:nvSpPr>
        <p:spPr>
          <a:xfrm>
            <a:off x="193963" y="4924514"/>
            <a:ext cx="6391563" cy="1754326"/>
          </a:xfrm>
          <a:prstGeom prst="rect">
            <a:avLst/>
          </a:prstGeom>
          <a:noFill/>
        </p:spPr>
        <p:txBody>
          <a:bodyPr wrap="square" rtlCol="0">
            <a:spAutoFit/>
          </a:bodyPr>
          <a:lstStyle/>
          <a:p>
            <a:pPr algn="just">
              <a:lnSpc>
                <a:spcPct val="150000"/>
              </a:lnSpc>
            </a:pPr>
            <a:r>
              <a:rPr lang="en-GB" dirty="0">
                <a:latin typeface="Times New Roman" panose="02020603050405020304" pitchFamily="18" charset="0"/>
                <a:cs typeface="Times New Roman" panose="02020603050405020304" pitchFamily="18" charset="0"/>
              </a:rPr>
              <a:t>On May 4 2020, at the </a:t>
            </a:r>
            <a:r>
              <a:rPr lang="en-GB" dirty="0" err="1">
                <a:latin typeface="Times New Roman" panose="02020603050405020304" pitchFamily="18" charset="0"/>
                <a:cs typeface="Times New Roman" panose="02020603050405020304" pitchFamily="18" charset="0"/>
              </a:rPr>
              <a:t>Ikeja</a:t>
            </a:r>
            <a:r>
              <a:rPr lang="en-GB" dirty="0">
                <a:latin typeface="Times New Roman" panose="02020603050405020304" pitchFamily="18" charset="0"/>
                <a:cs typeface="Times New Roman" panose="02020603050405020304" pitchFamily="18" charset="0"/>
              </a:rPr>
              <a:t> High Court, Lagos, Nigeria. The outcome of that case was the sentencing to death of a driver, </a:t>
            </a:r>
            <a:r>
              <a:rPr lang="en-GB" dirty="0" err="1">
                <a:latin typeface="Times New Roman" panose="02020603050405020304" pitchFamily="18" charset="0"/>
                <a:cs typeface="Times New Roman" panose="02020603050405020304" pitchFamily="18" charset="0"/>
              </a:rPr>
              <a:t>Olalekan</a:t>
            </a:r>
            <a:r>
              <a:rPr lang="en-GB" dirty="0">
                <a:latin typeface="Times New Roman" panose="02020603050405020304" pitchFamily="18" charset="0"/>
                <a:cs typeface="Times New Roman" panose="02020603050405020304" pitchFamily="18" charset="0"/>
              </a:rPr>
              <a:t> Hameed, for the murder of 76-year old Mrs </a:t>
            </a:r>
            <a:r>
              <a:rPr lang="en-GB" dirty="0" err="1">
                <a:latin typeface="Times New Roman" panose="02020603050405020304" pitchFamily="18" charset="0"/>
                <a:cs typeface="Times New Roman" panose="02020603050405020304" pitchFamily="18" charset="0"/>
              </a:rPr>
              <a:t>Jolasun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Okunsanya</a:t>
            </a:r>
            <a:r>
              <a:rPr lang="en-GB" dirty="0">
                <a:latin typeface="Times New Roman" panose="02020603050405020304" pitchFamily="18" charset="0"/>
                <a:cs typeface="Times New Roman" panose="02020603050405020304" pitchFamily="18" charset="0"/>
              </a:rPr>
              <a:t>, on December 1, 2018</a:t>
            </a:r>
            <a:endParaRPr lang="en-US" dirty="0">
              <a:latin typeface="Times New Roman" panose="02020603050405020304" pitchFamily="18" charset="0"/>
              <a:cs typeface="Times New Roman" panose="02020603050405020304" pitchFamily="18" charset="0"/>
            </a:endParaRPr>
          </a:p>
        </p:txBody>
      </p:sp>
      <p:pic>
        <p:nvPicPr>
          <p:cNvPr id="8"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15624" y="4008701"/>
            <a:ext cx="4635060" cy="268778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p:cNvSpPr txBox="1"/>
          <p:nvPr/>
        </p:nvSpPr>
        <p:spPr>
          <a:xfrm>
            <a:off x="7737302" y="3529566"/>
            <a:ext cx="4341091" cy="369332"/>
          </a:xfrm>
          <a:prstGeom prst="rect">
            <a:avLst/>
          </a:prstGeom>
          <a:noFill/>
        </p:spPr>
        <p:txBody>
          <a:bodyPr wrap="square" rtlCol="0">
            <a:spAutoFit/>
          </a:bodyPr>
          <a:lstStyle/>
          <a:p>
            <a:r>
              <a:rPr lang="en-US" b="1" i="1" dirty="0">
                <a:solidFill>
                  <a:schemeClr val="bg1"/>
                </a:solidFill>
              </a:rPr>
              <a:t>Odeon Cinema theater in Ireland</a:t>
            </a:r>
          </a:p>
        </p:txBody>
      </p:sp>
    </p:spTree>
    <p:extLst>
      <p:ext uri="{BB962C8B-B14F-4D97-AF65-F5344CB8AC3E}">
        <p14:creationId xmlns:p14="http://schemas.microsoft.com/office/powerpoint/2010/main" val="65491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0564" y="4362163"/>
            <a:ext cx="9610437" cy="2241960"/>
          </a:xfrm>
          <a:prstGeom prst="rect">
            <a:avLst/>
          </a:prstGeom>
        </p:spPr>
        <p:txBody>
          <a:bodyPr wrap="square">
            <a:spAutoFit/>
          </a:bodyPr>
          <a:lstStyle/>
          <a:p>
            <a:pPr algn="just">
              <a:lnSpc>
                <a:spcPct val="150000"/>
              </a:lnSpc>
            </a:pPr>
            <a:r>
              <a:rPr lang="en-US" sz="240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U.S., the Michigan state in April, 2020 started using Virtual Court more because of the pandemic.  And it was recorded that from April 3rd to July 10, the state hit the mark of 500,000 hours of the virtual court hearing of countless different cases in Zoom.  (Michigan Lawyers Weekly, 2020).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628" y="499199"/>
            <a:ext cx="7314310" cy="3574038"/>
          </a:xfrm>
          <a:prstGeom prst="rect">
            <a:avLst/>
          </a:prstGeom>
          <a:ln w="127000" cap="sq">
            <a:no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1872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6974E4-86B5-4A6B-AC02-A0A9AD16DDB1}"/>
              </a:ext>
            </a:extLst>
          </p:cNvPr>
          <p:cNvSpPr>
            <a:spLocks noGrp="1"/>
          </p:cNvSpPr>
          <p:nvPr>
            <p:ph type="title"/>
          </p:nvPr>
        </p:nvSpPr>
        <p:spPr>
          <a:xfrm>
            <a:off x="1171051" y="2334558"/>
            <a:ext cx="9707853" cy="2188883"/>
          </a:xfrm>
        </p:spPr>
        <p:txBody>
          <a:bodyPr/>
          <a:lstStyle/>
          <a:p>
            <a:pPr algn="ctr"/>
            <a:r>
              <a:rPr lang="en-US" b="1">
                <a:solidFill>
                  <a:schemeClr val="bg1"/>
                </a:solidFill>
              </a:rPr>
              <a:t>Virtual Court: How it started in Bangladesh?</a:t>
            </a:r>
            <a:endParaRPr lang="en-US" b="1" dirty="0">
              <a:solidFill>
                <a:schemeClr val="bg1"/>
              </a:solidFill>
            </a:endParaRPr>
          </a:p>
        </p:txBody>
      </p:sp>
    </p:spTree>
    <p:extLst>
      <p:ext uri="{BB962C8B-B14F-4D97-AF65-F5344CB8AC3E}">
        <p14:creationId xmlns:p14="http://schemas.microsoft.com/office/powerpoint/2010/main" val="91629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B026A7C-C970-4A00-8B42-4C37D0002090}"/>
              </a:ext>
            </a:extLst>
          </p:cNvPr>
          <p:cNvSpPr>
            <a:spLocks noGrp="1"/>
          </p:cNvSpPr>
          <p:nvPr>
            <p:ph type="title"/>
          </p:nvPr>
        </p:nvSpPr>
        <p:spPr>
          <a:xfrm>
            <a:off x="2224935" y="776661"/>
            <a:ext cx="7742130" cy="577318"/>
          </a:xfrm>
        </p:spPr>
        <p:txBody>
          <a:bodyPr/>
          <a:lstStyle/>
          <a:p>
            <a:pPr algn="ctr"/>
            <a:r>
              <a:rPr lang="en-US" sz="3600" b="1">
                <a:solidFill>
                  <a:schemeClr val="tx1"/>
                </a:solidFill>
              </a:rPr>
              <a:t>Virtual Court in Bangladesh:</a:t>
            </a:r>
            <a:endParaRPr lang="en-US" sz="3600" b="1" dirty="0">
              <a:solidFill>
                <a:schemeClr val="tx1"/>
              </a:solidFill>
            </a:endParaRPr>
          </a:p>
        </p:txBody>
      </p:sp>
      <p:sp>
        <p:nvSpPr>
          <p:cNvPr id="2" name="Rectangle 1">
            <a:extLst>
              <a:ext uri="{FF2B5EF4-FFF2-40B4-BE49-F238E27FC236}">
                <a16:creationId xmlns:a16="http://schemas.microsoft.com/office/drawing/2014/main" id="{652EC52E-FBCC-498E-BC6F-90859A11A162}"/>
              </a:ext>
            </a:extLst>
          </p:cNvPr>
          <p:cNvSpPr/>
          <p:nvPr/>
        </p:nvSpPr>
        <p:spPr>
          <a:xfrm>
            <a:off x="133165" y="1535837"/>
            <a:ext cx="6889072" cy="5015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Wingdings" panose="05000000000000000000" pitchFamily="2" charset="2"/>
              <a:buChar char="Ø"/>
            </a:pPr>
            <a:r>
              <a:rPr lang="en-US" sz="1800">
                <a:solidFill>
                  <a:schemeClr val="tx1"/>
                </a:solidFill>
                <a:latin typeface="+mj-lt"/>
              </a:rPr>
              <a:t>During this pandemic, Bangladeshi judicial activities have been closed since March 26,2020.</a:t>
            </a:r>
          </a:p>
          <a:p>
            <a:pPr marL="285750" indent="-285750" algn="just">
              <a:lnSpc>
                <a:spcPct val="150000"/>
              </a:lnSpc>
              <a:buFont typeface="Wingdings" panose="05000000000000000000" pitchFamily="2" charset="2"/>
              <a:buChar char="Ø"/>
            </a:pPr>
            <a:r>
              <a:rPr lang="en-US" sz="1800">
                <a:solidFill>
                  <a:schemeClr val="tx1"/>
                </a:solidFill>
                <a:latin typeface="+mj-lt"/>
              </a:rPr>
              <a:t>Supreme Court took a historic decision to continue the court activities for emergency hearing and requested government for legal solution.</a:t>
            </a:r>
          </a:p>
          <a:p>
            <a:pPr marL="285750" indent="-285750" algn="just">
              <a:lnSpc>
                <a:spcPct val="150000"/>
              </a:lnSpc>
              <a:buFont typeface="Wingdings" panose="05000000000000000000" pitchFamily="2" charset="2"/>
              <a:buChar char="Ø"/>
            </a:pPr>
            <a:r>
              <a:rPr lang="en-US" sz="1800">
                <a:solidFill>
                  <a:schemeClr val="tx1"/>
                </a:solidFill>
                <a:latin typeface="+mj-lt"/>
              </a:rPr>
              <a:t>As a result Government and the Ministry of Law introduced the historical ordinance titled " The usage of Information and Technology in Court Ordinance 2020". </a:t>
            </a:r>
          </a:p>
          <a:p>
            <a:pPr marL="285750" indent="-285750" algn="just">
              <a:lnSpc>
                <a:spcPct val="150000"/>
              </a:lnSpc>
              <a:buFont typeface="Wingdings" panose="05000000000000000000" pitchFamily="2" charset="2"/>
              <a:buChar char="Ø"/>
            </a:pPr>
            <a:r>
              <a:rPr lang="en-US" sz="1800">
                <a:solidFill>
                  <a:schemeClr val="tx1"/>
                </a:solidFill>
                <a:latin typeface="+mj-lt"/>
              </a:rPr>
              <a:t>From May 10th to May 28th there were held virtual hearings for many cases and people were granted bail through virtual court.  </a:t>
            </a:r>
          </a:p>
          <a:p>
            <a:pPr algn="ctr"/>
            <a:endParaRPr lang="en-US"/>
          </a:p>
        </p:txBody>
      </p:sp>
      <p:pic>
        <p:nvPicPr>
          <p:cNvPr id="6" name="Picture 5">
            <a:extLst>
              <a:ext uri="{FF2B5EF4-FFF2-40B4-BE49-F238E27FC236}">
                <a16:creationId xmlns:a16="http://schemas.microsoft.com/office/drawing/2014/main" id="{6B13C585-1EB9-4F47-B77B-3E8C5699B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237" y="1926454"/>
            <a:ext cx="4767308" cy="339570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7270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531</TotalTime>
  <Words>859</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Wingdings</vt:lpstr>
      <vt:lpstr>Wingdings 3</vt:lpstr>
      <vt:lpstr>Ion</vt:lpstr>
      <vt:lpstr>PowerPoint Presentation</vt:lpstr>
      <vt:lpstr>Virtual Court Background: When and where started.</vt:lpstr>
      <vt:lpstr>Virtual Court</vt:lpstr>
      <vt:lpstr>PowerPoint Presentation</vt:lpstr>
      <vt:lpstr>PowerPoint Presentation</vt:lpstr>
      <vt:lpstr>Rise of popularity in the year 2020 US, UK, India, Canada were among the first who started Virtual court in 2020.  On march 24th in UK, England and wales were the first who launched Virtual Court. But the Virtual court was still limited for Civil Court Only.   </vt:lpstr>
      <vt:lpstr>PowerPoint Presentation</vt:lpstr>
      <vt:lpstr>Virtual Court: How it started in Bangladesh?</vt:lpstr>
      <vt:lpstr>Virtual Court in Bangladesh:</vt:lpstr>
      <vt:lpstr>Virtual Court in Bangladesh:</vt:lpstr>
      <vt:lpstr>Virtual Court: How lawyers, judges and people are receiving it?</vt:lpstr>
      <vt:lpstr>Reception:</vt:lpstr>
      <vt:lpstr>Reception:</vt:lpstr>
      <vt:lpstr>Virtual Court: Challenges</vt:lpstr>
      <vt:lpstr>Virtual Court: Recommendation, Can we Overcome the challenges?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Court</dc:title>
  <dc:creator>Windows User</dc:creator>
  <cp:lastModifiedBy>Ishti Sajid</cp:lastModifiedBy>
  <cp:revision>59</cp:revision>
  <dcterms:created xsi:type="dcterms:W3CDTF">2020-08-20T12:56:53Z</dcterms:created>
  <dcterms:modified xsi:type="dcterms:W3CDTF">2020-08-22T06:01:23Z</dcterms:modified>
</cp:coreProperties>
</file>