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4" r:id="rId5"/>
    <p:sldId id="259" r:id="rId6"/>
    <p:sldId id="260" r:id="rId7"/>
    <p:sldId id="261" r:id="rId8"/>
    <p:sldId id="263" r:id="rId9"/>
    <p:sldId id="262" r:id="rId10"/>
    <p:sldId id="265" r:id="rId11"/>
    <p:sldId id="266" r:id="rId12"/>
    <p:sldId id="270" r:id="rId13"/>
    <p:sldId id="269"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4D36CE-E824-4396-97E1-9DC85D1E840A}" type="datetimeFigureOut">
              <a:rPr lang="en-US" smtClean="0"/>
              <a:t>7/19/2018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2E1319-810D-46C0-9955-1D51301B2F6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2E1319-810D-46C0-9955-1D51301B2F63}"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Theory of Separation of Power and the concept of Checks and Balances</a:t>
            </a:r>
            <a:endParaRPr lang="en-US" dirty="0"/>
          </a:p>
        </p:txBody>
      </p:sp>
      <p:sp>
        <p:nvSpPr>
          <p:cNvPr id="3" name="Subtitle 2"/>
          <p:cNvSpPr>
            <a:spLocks noGrp="1"/>
          </p:cNvSpPr>
          <p:nvPr>
            <p:ph type="subTitle" idx="1"/>
          </p:nvPr>
        </p:nvSpPr>
        <p:spPr/>
        <p:txBody>
          <a:bodyPr/>
          <a:lstStyle/>
          <a:p>
            <a:r>
              <a:rPr lang="en-US" dirty="0" smtClean="0"/>
              <a:t>Dr. S. M. Ali Reza</a:t>
            </a:r>
          </a:p>
          <a:p>
            <a:r>
              <a:rPr lang="en-US" dirty="0" smtClean="0"/>
              <a:t>July 19, 2018</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Separation of Powers: US Experiences</a:t>
            </a:r>
            <a:endParaRPr lang="en-US" dirty="0"/>
          </a:p>
        </p:txBody>
      </p:sp>
      <p:sp>
        <p:nvSpPr>
          <p:cNvPr id="3" name="Content Placeholder 2"/>
          <p:cNvSpPr>
            <a:spLocks noGrp="1"/>
          </p:cNvSpPr>
          <p:nvPr>
            <p:ph idx="1"/>
          </p:nvPr>
        </p:nvSpPr>
        <p:spPr/>
        <p:txBody>
          <a:bodyPr>
            <a:normAutofit fontScale="85000" lnSpcReduction="20000"/>
          </a:bodyPr>
          <a:lstStyle/>
          <a:p>
            <a:pPr algn="just">
              <a:buFont typeface="Wingdings" pitchFamily="2" charset="2"/>
              <a:buChar char="Ø"/>
            </a:pPr>
            <a:r>
              <a:rPr lang="en-US" dirty="0" smtClean="0"/>
              <a:t>The US constitution is based on the theory of separation of powers.</a:t>
            </a:r>
          </a:p>
          <a:p>
            <a:pPr algn="just">
              <a:buFont typeface="Wingdings" pitchFamily="2" charset="2"/>
              <a:buChar char="Ø"/>
            </a:pPr>
            <a:r>
              <a:rPr lang="en-US" u="sng" dirty="0" smtClean="0"/>
              <a:t>Constitutional provisions</a:t>
            </a:r>
            <a:r>
              <a:rPr lang="en-US" dirty="0" smtClean="0"/>
              <a:t>:</a:t>
            </a:r>
          </a:p>
          <a:p>
            <a:pPr algn="just">
              <a:buFont typeface="Wingdings" pitchFamily="2" charset="2"/>
              <a:buChar char="§"/>
            </a:pPr>
            <a:r>
              <a:rPr lang="en-US" dirty="0" smtClean="0"/>
              <a:t>All legislative powers herein granted shall be vested in a Congress (Article 1). The legislature alone exercises law making power.</a:t>
            </a:r>
          </a:p>
          <a:p>
            <a:pPr algn="just">
              <a:buFont typeface="Wingdings" pitchFamily="2" charset="2"/>
              <a:buChar char="§"/>
            </a:pPr>
            <a:r>
              <a:rPr lang="en-US" dirty="0" smtClean="0"/>
              <a:t>The executive power shall be vested in a president of the United States. He is not responsible to he Congress (Article 2).</a:t>
            </a:r>
          </a:p>
          <a:p>
            <a:pPr algn="just">
              <a:buFont typeface="Wingdings" pitchFamily="2" charset="2"/>
              <a:buChar char="§"/>
            </a:pPr>
            <a:r>
              <a:rPr lang="en-US" dirty="0" smtClean="0"/>
              <a:t>The judicial power shall be vested in the supreme court. The judiciary is independent of the executive and the legislative (Article 3).</a:t>
            </a:r>
          </a:p>
          <a:p>
            <a:pPr algn="just">
              <a:buFont typeface="Wingdings" pitchFamily="2" charset="2"/>
              <a:buChar cha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Separation of Powers: US Experiences</a:t>
            </a:r>
            <a:endParaRPr lang="en-US" dirty="0"/>
          </a:p>
        </p:txBody>
      </p:sp>
      <p:sp>
        <p:nvSpPr>
          <p:cNvPr id="3" name="Content Placeholder 2"/>
          <p:cNvSpPr>
            <a:spLocks noGrp="1"/>
          </p:cNvSpPr>
          <p:nvPr>
            <p:ph idx="1"/>
          </p:nvPr>
        </p:nvSpPr>
        <p:spPr/>
        <p:txBody>
          <a:bodyPr>
            <a:normAutofit fontScale="77500" lnSpcReduction="20000"/>
          </a:bodyPr>
          <a:lstStyle/>
          <a:p>
            <a:pPr algn="just">
              <a:buFont typeface="Wingdings" pitchFamily="2" charset="2"/>
              <a:buChar char="Ø"/>
            </a:pPr>
            <a:r>
              <a:rPr lang="en-US" dirty="0" smtClean="0"/>
              <a:t>A concrete evidence of this theory is seen in the US constitution as the position of the president under the constitution has been secured by providing fixed tenure  of office, the legislature is not subject to any executive control, and a judge cannot be removed once appointed.</a:t>
            </a:r>
          </a:p>
          <a:p>
            <a:pPr algn="just">
              <a:buFont typeface="Wingdings" pitchFamily="2" charset="2"/>
              <a:buChar char="Ø"/>
            </a:pPr>
            <a:r>
              <a:rPr lang="en-US" dirty="0" smtClean="0"/>
              <a:t>Congress consists of two houses- the Senate and the House of Representatives. Both are directly elected by the people for a fixed period.</a:t>
            </a:r>
          </a:p>
          <a:p>
            <a:pPr algn="just">
              <a:buFont typeface="Wingdings" pitchFamily="2" charset="2"/>
              <a:buChar char="Ø"/>
            </a:pPr>
            <a:r>
              <a:rPr lang="en-US" dirty="0" smtClean="0"/>
              <a:t> </a:t>
            </a:r>
            <a:r>
              <a:rPr lang="en-US" dirty="0" smtClean="0"/>
              <a:t>Neither the president nor the Congress are responsible to each other.</a:t>
            </a:r>
          </a:p>
          <a:p>
            <a:pPr algn="just">
              <a:buFont typeface="Wingdings" pitchFamily="2" charset="2"/>
              <a:buChar char="Ø"/>
            </a:pPr>
            <a:r>
              <a:rPr lang="en-US" dirty="0" smtClean="0"/>
              <a:t>The Senate  has no power to choose, control or dismiss the executive  or the judiciary; the executive also cannot dissolve the legislature and dismiss judges.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US Theory of Checks and Balances</a:t>
            </a:r>
            <a:endParaRPr lang="en-US" sz="4000" dirty="0"/>
          </a:p>
        </p:txBody>
      </p:sp>
      <p:sp>
        <p:nvSpPr>
          <p:cNvPr id="3" name="Content Placeholder 2"/>
          <p:cNvSpPr>
            <a:spLocks noGrp="1"/>
          </p:cNvSpPr>
          <p:nvPr>
            <p:ph idx="1"/>
          </p:nvPr>
        </p:nvSpPr>
        <p:spPr/>
        <p:txBody>
          <a:bodyPr>
            <a:normAutofit fontScale="85000" lnSpcReduction="20000"/>
          </a:bodyPr>
          <a:lstStyle/>
          <a:p>
            <a:pPr algn="just">
              <a:buFont typeface="Wingdings" pitchFamily="2" charset="2"/>
              <a:buChar char="Ø"/>
            </a:pPr>
            <a:r>
              <a:rPr lang="en-US" dirty="0" smtClean="0"/>
              <a:t> </a:t>
            </a:r>
            <a:r>
              <a:rPr lang="en-US" u="sng" dirty="0" smtClean="0"/>
              <a:t>James </a:t>
            </a:r>
            <a:r>
              <a:rPr lang="en-US" u="sng" dirty="0" smtClean="0"/>
              <a:t>Madison (1787)</a:t>
            </a:r>
            <a:r>
              <a:rPr lang="en-US" dirty="0" smtClean="0"/>
              <a:t>: by </a:t>
            </a:r>
            <a:r>
              <a:rPr lang="en-US" dirty="0" smtClean="0"/>
              <a:t>separating the powers of different institutions “tyranny of the majority” would be countered</a:t>
            </a:r>
            <a:r>
              <a:rPr lang="en-US" dirty="0" smtClean="0"/>
              <a:t>.</a:t>
            </a:r>
          </a:p>
          <a:p>
            <a:pPr algn="just">
              <a:buFont typeface="Wingdings" pitchFamily="2" charset="2"/>
              <a:buChar char="Ø"/>
            </a:pPr>
            <a:r>
              <a:rPr lang="en-US" dirty="0" smtClean="0"/>
              <a:t>The </a:t>
            </a:r>
            <a:r>
              <a:rPr lang="en-US" b="1" dirty="0" smtClean="0"/>
              <a:t>separation of powers</a:t>
            </a:r>
            <a:r>
              <a:rPr lang="en-US" dirty="0" smtClean="0"/>
              <a:t> provides a system of shared power known as Checks and Balances. Three branches are created in the </a:t>
            </a:r>
            <a:r>
              <a:rPr lang="en-US" dirty="0" smtClean="0"/>
              <a:t>Constitution (Article 1, 2 &amp;3).</a:t>
            </a:r>
          </a:p>
          <a:p>
            <a:pPr algn="just">
              <a:buFont typeface="Wingdings" pitchFamily="2" charset="2"/>
              <a:buChar char="Ø"/>
            </a:pPr>
            <a:r>
              <a:rPr lang="en-US" u="sng" dirty="0" smtClean="0"/>
              <a:t>With checks and balances</a:t>
            </a:r>
            <a:r>
              <a:rPr lang="en-US" dirty="0" smtClean="0"/>
              <a:t>, each one of the three branches of government can limit the powers that the other branches has. This way no one branch becomes too powerful. Each branch checks the power of the other branches to make sure that the power is balanced between them.</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US Theory of Checks and Balances</a:t>
            </a:r>
            <a:endParaRPr lang="en-US" sz="4000" dirty="0"/>
          </a:p>
        </p:txBody>
      </p:sp>
      <p:sp>
        <p:nvSpPr>
          <p:cNvPr id="3" name="Content Placeholder 2"/>
          <p:cNvSpPr>
            <a:spLocks noGrp="1"/>
          </p:cNvSpPr>
          <p:nvPr>
            <p:ph idx="1"/>
          </p:nvPr>
        </p:nvSpPr>
        <p:spPr/>
        <p:txBody>
          <a:bodyPr>
            <a:normAutofit fontScale="85000" lnSpcReduction="10000"/>
          </a:bodyPr>
          <a:lstStyle/>
          <a:p>
            <a:pPr algn="just">
              <a:buFont typeface="Wingdings" pitchFamily="2" charset="2"/>
              <a:buChar char="Ø"/>
            </a:pPr>
            <a:r>
              <a:rPr lang="en-US" sz="3800" b="1" dirty="0" smtClean="0"/>
              <a:t>Example: </a:t>
            </a:r>
            <a:r>
              <a:rPr lang="en-US" sz="3800" b="1" u="sng" dirty="0" smtClean="0"/>
              <a:t>The process of law making</a:t>
            </a:r>
          </a:p>
          <a:p>
            <a:pPr algn="just">
              <a:buNone/>
            </a:pPr>
            <a:endParaRPr lang="en-US" u="sng" dirty="0" smtClean="0"/>
          </a:p>
          <a:p>
            <a:pPr algn="just">
              <a:buFont typeface="Wingdings" pitchFamily="2" charset="2"/>
              <a:buChar char="ü"/>
            </a:pPr>
            <a:r>
              <a:rPr lang="en-US" dirty="0" smtClean="0"/>
              <a:t>The legislative branch introduces and votes on a bill.</a:t>
            </a:r>
          </a:p>
          <a:p>
            <a:pPr algn="just">
              <a:buFont typeface="Wingdings" pitchFamily="2" charset="2"/>
              <a:buChar char="ü"/>
            </a:pPr>
            <a:r>
              <a:rPr lang="en-US" dirty="0" smtClean="0"/>
              <a:t>The bill then goes to the executive branch which free to decide on the bill ( ref. veto power/ pocket veto).</a:t>
            </a:r>
          </a:p>
          <a:p>
            <a:pPr algn="just">
              <a:buFont typeface="Wingdings" pitchFamily="2" charset="2"/>
              <a:buChar char="ü"/>
            </a:pPr>
            <a:r>
              <a:rPr lang="en-US" dirty="0" smtClean="0"/>
              <a:t>With enough votes the legislature can override the executive decision, and the bill becomes law.</a:t>
            </a:r>
          </a:p>
          <a:p>
            <a:pPr algn="just">
              <a:buFont typeface="Wingdings" pitchFamily="2" charset="2"/>
              <a:buChar char="ü"/>
            </a:pPr>
            <a:r>
              <a:rPr lang="en-US" dirty="0" smtClean="0"/>
              <a:t>A law can be challenged in the Court (judicial branch).</a:t>
            </a:r>
          </a:p>
          <a:p>
            <a:pPr algn="just">
              <a:buFont typeface="Wingdings" pitchFamily="2" charset="2"/>
              <a:buChar char="ü"/>
            </a:pPr>
            <a:r>
              <a:rPr lang="en-US" dirty="0" smtClean="0"/>
              <a:t>If a law is questioned by the court, the legislative introduces a new piece of legislation. </a:t>
            </a:r>
          </a:p>
          <a:p>
            <a:pPr>
              <a:buFont typeface="Wingdings" pitchFamily="2" charset="2"/>
              <a:buChar char="ü"/>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Images of the Theory of Checks and Balances</a:t>
            </a:r>
            <a:endParaRPr lang="en-US" sz="3600" dirty="0"/>
          </a:p>
        </p:txBody>
      </p:sp>
      <p:pic>
        <p:nvPicPr>
          <p:cNvPr id="3074" name="Picture 2" descr="C:\Users\user\Desktop\branches-of-govt.png"/>
          <p:cNvPicPr>
            <a:picLocks noGrp="1" noChangeAspect="1" noChangeArrowheads="1"/>
          </p:cNvPicPr>
          <p:nvPr>
            <p:ph idx="1"/>
          </p:nvPr>
        </p:nvPicPr>
        <p:blipFill>
          <a:blip r:embed="rId2"/>
          <a:srcRect/>
          <a:stretch>
            <a:fillRect/>
          </a:stretch>
        </p:blipFill>
        <p:spPr bwMode="auto">
          <a:xfrm>
            <a:off x="609600" y="1752600"/>
            <a:ext cx="7706678" cy="35814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Images of the Theory of Checks and </a:t>
            </a:r>
            <a:r>
              <a:rPr lang="en-US" dirty="0" smtClean="0"/>
              <a:t>Balances</a:t>
            </a:r>
            <a:endParaRPr lang="en-US" dirty="0"/>
          </a:p>
        </p:txBody>
      </p:sp>
      <p:pic>
        <p:nvPicPr>
          <p:cNvPr id="4098" name="Picture 2" descr="C:\Users\user\Desktop\In+the+American+system+of+government+the+powers+of+government+are+divided+to+prevent+any+one+branch+from+becoming+too+powerful..jpg"/>
          <p:cNvPicPr>
            <a:picLocks noGrp="1" noChangeAspect="1" noChangeArrowheads="1"/>
          </p:cNvPicPr>
          <p:nvPr>
            <p:ph idx="1"/>
          </p:nvPr>
        </p:nvPicPr>
        <p:blipFill>
          <a:blip r:embed="rId2"/>
          <a:srcRect/>
          <a:stretch>
            <a:fillRect/>
          </a:stretch>
        </p:blipFill>
        <p:spPr bwMode="auto">
          <a:xfrm>
            <a:off x="914400" y="1600200"/>
            <a:ext cx="7543799" cy="51054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of Separation of </a:t>
            </a:r>
            <a:r>
              <a:rPr lang="en-US" dirty="0" smtClean="0"/>
              <a:t>Powers</a:t>
            </a:r>
            <a:endParaRPr lang="en-US" dirty="0"/>
          </a:p>
        </p:txBody>
      </p:sp>
      <p:sp>
        <p:nvSpPr>
          <p:cNvPr id="3" name="Content Placeholder 2"/>
          <p:cNvSpPr>
            <a:spLocks noGrp="1"/>
          </p:cNvSpPr>
          <p:nvPr>
            <p:ph idx="1"/>
          </p:nvPr>
        </p:nvSpPr>
        <p:spPr/>
        <p:txBody>
          <a:bodyPr>
            <a:normAutofit fontScale="55000" lnSpcReduction="20000"/>
          </a:bodyPr>
          <a:lstStyle/>
          <a:p>
            <a:pPr algn="just">
              <a:buFont typeface="Wingdings" pitchFamily="2" charset="2"/>
              <a:buChar char="Ø"/>
            </a:pPr>
            <a:r>
              <a:rPr lang="en-US" sz="3800" b="1" dirty="0" smtClean="0"/>
              <a:t>Rationale:</a:t>
            </a:r>
          </a:p>
          <a:p>
            <a:pPr algn="just">
              <a:buNone/>
            </a:pPr>
            <a:endParaRPr lang="en-US" sz="3800" b="1" dirty="0" smtClean="0"/>
          </a:p>
          <a:p>
            <a:pPr algn="just">
              <a:buFont typeface="Wingdings" pitchFamily="2" charset="2"/>
              <a:buChar char="§"/>
            </a:pPr>
            <a:r>
              <a:rPr lang="en-US" sz="3800" dirty="0" smtClean="0"/>
              <a:t>“Power corrupts and absolute power corrupts</a:t>
            </a:r>
            <a:r>
              <a:rPr lang="en-US" sz="3800" dirty="0" smtClean="0"/>
              <a:t> </a:t>
            </a:r>
            <a:r>
              <a:rPr lang="en-US" sz="3800" dirty="0" smtClean="0"/>
              <a:t>absolutely”  (Lord Acton).</a:t>
            </a:r>
          </a:p>
          <a:p>
            <a:pPr algn="just">
              <a:buFont typeface="Wingdings" pitchFamily="2" charset="2"/>
              <a:buChar char="§"/>
            </a:pPr>
            <a:r>
              <a:rPr lang="en-US" sz="3800" dirty="0" smtClean="0"/>
              <a:t>Concentration of authority degenerates into tyranny, corruption and abuse of powers.</a:t>
            </a:r>
          </a:p>
          <a:p>
            <a:pPr algn="just">
              <a:buFont typeface="Wingdings" pitchFamily="2" charset="2"/>
              <a:buChar char="§"/>
            </a:pPr>
            <a:r>
              <a:rPr lang="en-US" sz="3800" dirty="0" smtClean="0"/>
              <a:t>The functions of the state is performed by the government through its three branches: legislature, executive</a:t>
            </a:r>
            <a:r>
              <a:rPr lang="en-US" sz="3800" dirty="0" smtClean="0"/>
              <a:t> </a:t>
            </a:r>
            <a:r>
              <a:rPr lang="en-US" sz="3800" dirty="0" smtClean="0"/>
              <a:t>and judiciary.</a:t>
            </a:r>
          </a:p>
          <a:p>
            <a:pPr algn="just">
              <a:buFont typeface="Wingdings" pitchFamily="2" charset="2"/>
              <a:buChar char="§"/>
            </a:pPr>
            <a:r>
              <a:rPr lang="en-US" sz="3800" dirty="0" smtClean="0"/>
              <a:t>These three organs represent the will of the people and are responsible for the smooth functioning of a democratic government.</a:t>
            </a:r>
          </a:p>
          <a:p>
            <a:pPr algn="just">
              <a:buFont typeface="Wingdings" pitchFamily="2" charset="2"/>
              <a:buChar char="§"/>
            </a:pPr>
            <a:r>
              <a:rPr lang="en-US" sz="3800" dirty="0" smtClean="0"/>
              <a:t>All the branches of the government have equal importance and functions.</a:t>
            </a:r>
          </a:p>
          <a:p>
            <a:pPr algn="just">
              <a:buFont typeface="Wingdings" pitchFamily="2" charset="2"/>
              <a:buChar char="§"/>
            </a:pPr>
            <a:r>
              <a:rPr lang="en-US" sz="3800" dirty="0" smtClean="0"/>
              <a:t>Each branch of the government should be made independent of others.</a:t>
            </a:r>
          </a:p>
          <a:p>
            <a:pPr algn="just">
              <a:buFont typeface="Wingdings" pitchFamily="2" charset="2"/>
              <a:buChar char="§"/>
            </a:pPr>
            <a:r>
              <a:rPr lang="en-US" sz="3800" dirty="0" smtClean="0"/>
              <a:t>This led to the introduction of the concept of Separation of Powers.  </a:t>
            </a:r>
          </a:p>
          <a:p>
            <a:pPr>
              <a:buFont typeface="Wingdings" pitchFamily="2" charset="2"/>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of Separation of Powers</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b="1" dirty="0" smtClean="0"/>
              <a:t>Pioneers of the concept:</a:t>
            </a:r>
          </a:p>
          <a:p>
            <a:pPr algn="just">
              <a:buFont typeface="Wingdings" pitchFamily="2" charset="2"/>
              <a:buChar char="§"/>
            </a:pPr>
            <a:r>
              <a:rPr lang="en-US" dirty="0" smtClean="0"/>
              <a:t>Earlier philosophers who demanded the separation of powers- Jean </a:t>
            </a:r>
            <a:r>
              <a:rPr lang="en-US" dirty="0" err="1" smtClean="0"/>
              <a:t>Bodin</a:t>
            </a:r>
            <a:r>
              <a:rPr lang="en-US" dirty="0" smtClean="0"/>
              <a:t>, John Locke.</a:t>
            </a:r>
          </a:p>
          <a:p>
            <a:pPr algn="just">
              <a:buFont typeface="Wingdings" pitchFamily="2" charset="2"/>
              <a:buChar char="§"/>
            </a:pPr>
            <a:r>
              <a:rPr lang="en-US" dirty="0" smtClean="0"/>
              <a:t>Systematic and scientific formulation of the concept by Montesquieu, a French Jurist in his book “Esprit de Lois” (The Spirit of Laws, 1748).</a:t>
            </a:r>
          </a:p>
          <a:p>
            <a:pPr algn="just">
              <a:buFont typeface="Wingdings" pitchFamily="2" charset="2"/>
              <a:buChar char="§"/>
            </a:pPr>
            <a:r>
              <a:rPr lang="en-US" dirty="0" smtClean="0"/>
              <a:t>Montesquieu for the first time extensively discussed the doctrine and its form.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of Separation of Powers</a:t>
            </a:r>
            <a:endParaRPr lang="en-US" dirty="0"/>
          </a:p>
        </p:txBody>
      </p:sp>
      <p:pic>
        <p:nvPicPr>
          <p:cNvPr id="2051" name="Picture 3" descr="C:\Users\user\Desktop\2705786_orig.jpg"/>
          <p:cNvPicPr>
            <a:picLocks noGrp="1" noChangeAspect="1" noChangeArrowheads="1"/>
          </p:cNvPicPr>
          <p:nvPr>
            <p:ph idx="1"/>
          </p:nvPr>
        </p:nvPicPr>
        <p:blipFill>
          <a:blip r:embed="rId3"/>
          <a:srcRect/>
          <a:stretch>
            <a:fillRect/>
          </a:stretch>
        </p:blipFill>
        <p:spPr bwMode="auto">
          <a:xfrm>
            <a:off x="762000" y="1524000"/>
            <a:ext cx="7239000" cy="4953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Montesquieu’s</a:t>
            </a:r>
            <a:r>
              <a:rPr lang="en-US" dirty="0" smtClean="0"/>
              <a:t> Separation of Powers</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b="1" dirty="0" smtClean="0"/>
              <a:t>Montesquieu writes:</a:t>
            </a:r>
          </a:p>
          <a:p>
            <a:pPr algn="just">
              <a:buFont typeface="Wingdings" pitchFamily="2" charset="2"/>
              <a:buChar char="q"/>
            </a:pPr>
            <a:r>
              <a:rPr lang="en-US" dirty="0" smtClean="0"/>
              <a:t> “When the legislative and executive powers are united in the same person, or the same body of magistrates, there can be no liberty…Again there is no liberty if the judicial power is not separated from the legislative and executive…” (</a:t>
            </a:r>
            <a:r>
              <a:rPr lang="en-US" i="1" dirty="0" smtClean="0"/>
              <a:t>The Spirit of Laws</a:t>
            </a:r>
            <a:r>
              <a:rPr lang="en-US" dirty="0" smtClean="0"/>
              <a:t>).</a:t>
            </a:r>
          </a:p>
          <a:p>
            <a:pPr algn="just">
              <a:buFont typeface="Wingdings" pitchFamily="2" charset="2"/>
              <a:buChar char="§"/>
            </a:pPr>
            <a:r>
              <a:rPr lang="en-US" dirty="0" smtClean="0"/>
              <a:t>According to </a:t>
            </a:r>
            <a:r>
              <a:rPr lang="en-US" dirty="0" err="1" smtClean="0"/>
              <a:t>Montesquieu’s</a:t>
            </a:r>
            <a:r>
              <a:rPr lang="en-US" dirty="0" smtClean="0"/>
              <a:t> theory, </a:t>
            </a:r>
            <a:r>
              <a:rPr lang="en-US" u="sng" dirty="0" smtClean="0"/>
              <a:t>no  one person body should be vested with all three types of powers</a:t>
            </a:r>
            <a:r>
              <a:rPr lang="en-US" dirty="0" smtClean="0"/>
              <a:t>.</a:t>
            </a:r>
          </a:p>
          <a:p>
            <a:pPr algn="just">
              <a:buFont typeface="Wingdings" pitchFamily="2" charset="2"/>
              <a:buChar cha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Montesquieu’s</a:t>
            </a:r>
            <a:r>
              <a:rPr lang="en-US" dirty="0" smtClean="0"/>
              <a:t> Separation of Powers</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pitchFamily="2" charset="2"/>
              <a:buChar char="Ø"/>
            </a:pPr>
            <a:r>
              <a:rPr lang="en-US" dirty="0" smtClean="0"/>
              <a:t>There must be a division of functions on the following basis:</a:t>
            </a:r>
          </a:p>
          <a:p>
            <a:pPr algn="just">
              <a:buFont typeface="Wingdings" pitchFamily="2" charset="2"/>
              <a:buChar char="§"/>
            </a:pPr>
            <a:r>
              <a:rPr lang="en-US" dirty="0" smtClean="0"/>
              <a:t>‘</a:t>
            </a:r>
            <a:r>
              <a:rPr lang="en-US" i="1" dirty="0" smtClean="0"/>
              <a:t>The legislature should make laws but not administer or enforce them, the executive must administer the made laws but neither influence the legislature in the making of the laws nor stand in judgment of the same and the judiciary must determine rights and uphold justice without taking over the functions of law-making or administration</a:t>
            </a:r>
            <a:r>
              <a:rPr lang="en-US" dirty="0" smtClean="0"/>
              <a:t>.’</a:t>
            </a:r>
          </a:p>
          <a:p>
            <a:pPr algn="just">
              <a:buFont typeface="Wingdings" pitchFamily="2" charset="2"/>
              <a:buChar char="§"/>
            </a:pPr>
            <a:r>
              <a:rPr lang="en-US" dirty="0" smtClean="0"/>
              <a:t>Such separation is necessary in order to ensure that justice does not become arbitrary and capricious.</a:t>
            </a:r>
          </a:p>
          <a:p>
            <a:pPr algn="just">
              <a:buFont typeface="Wingdings" pitchFamily="2" charset="2"/>
              <a:buChar cha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Montesquieu’s</a:t>
            </a:r>
            <a:r>
              <a:rPr lang="en-US" dirty="0" smtClean="0"/>
              <a:t> Separation of Powers</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pitchFamily="2" charset="2"/>
              <a:buChar char="Ø"/>
            </a:pPr>
            <a:r>
              <a:rPr lang="en-US" sz="3300" b="1" dirty="0" smtClean="0"/>
              <a:t>Principles of the theory of separation of powers:</a:t>
            </a:r>
          </a:p>
          <a:p>
            <a:pPr algn="just">
              <a:buFont typeface="Wingdings" pitchFamily="2" charset="2"/>
              <a:buChar char="§"/>
            </a:pPr>
            <a:r>
              <a:rPr lang="en-US" sz="3300" dirty="0" smtClean="0"/>
              <a:t>A different body of persons is to administer each of the three departments of governments and that no one of them is to have a control over the either of the others;</a:t>
            </a:r>
          </a:p>
          <a:p>
            <a:pPr algn="just">
              <a:buFont typeface="Wingdings" pitchFamily="2" charset="2"/>
              <a:buChar char="§"/>
            </a:pPr>
            <a:r>
              <a:rPr lang="en-US" sz="3300" dirty="0" smtClean="0"/>
              <a:t>No concentration of powers;</a:t>
            </a:r>
          </a:p>
          <a:p>
            <a:pPr algn="just">
              <a:buFont typeface="Wingdings" pitchFamily="2" charset="2"/>
              <a:buChar char="§"/>
            </a:pPr>
            <a:r>
              <a:rPr lang="en-US" sz="3300" dirty="0" smtClean="0"/>
              <a:t>Diffusion of powers needed;</a:t>
            </a:r>
          </a:p>
          <a:p>
            <a:pPr algn="just">
              <a:buFont typeface="Wingdings" pitchFamily="2" charset="2"/>
              <a:buChar char="§"/>
            </a:pPr>
            <a:r>
              <a:rPr lang="en-US" sz="3300" dirty="0" smtClean="0"/>
              <a:t>System of checks and balances;</a:t>
            </a:r>
          </a:p>
          <a:p>
            <a:pPr algn="just">
              <a:buFont typeface="Wingdings" pitchFamily="2" charset="2"/>
              <a:buChar char="§"/>
            </a:pPr>
            <a:r>
              <a:rPr lang="en-US" sz="3300" dirty="0" smtClean="0"/>
              <a:t>Such separation is necessary for the purpose of preserving individual liberty and for avoiding tyranny.</a:t>
            </a:r>
          </a:p>
          <a:p>
            <a:pPr>
              <a:buFont typeface="Wingdings" pitchFamily="2" charset="2"/>
              <a:buChar char="§"/>
            </a:pPr>
            <a:endParaRPr lang="en-US" dirty="0" smtClean="0"/>
          </a:p>
          <a:p>
            <a:pPr>
              <a:buFont typeface="Wingdings" pitchFamily="2" charset="2"/>
              <a:buChar cha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Montesquieu’s</a:t>
            </a:r>
            <a:r>
              <a:rPr lang="en-US" dirty="0" smtClean="0"/>
              <a:t> Separation of Powers</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pPr>
              <a:buFont typeface="Wingdings" pitchFamily="2" charset="2"/>
              <a:buChar char="Ø"/>
            </a:pPr>
            <a:r>
              <a:rPr lang="en-US" b="1" dirty="0" smtClean="0"/>
              <a:t>Justification:</a:t>
            </a:r>
          </a:p>
          <a:p>
            <a:pPr>
              <a:buFont typeface="Wingdings" pitchFamily="2" charset="2"/>
              <a:buChar char="§"/>
            </a:pPr>
            <a:r>
              <a:rPr lang="en-US" dirty="0" smtClean="0"/>
              <a:t>It aims at individual liberty and is a safeguard against despotism;</a:t>
            </a:r>
          </a:p>
          <a:p>
            <a:pPr>
              <a:buFont typeface="Wingdings" pitchFamily="2" charset="2"/>
              <a:buChar char="§"/>
            </a:pPr>
            <a:r>
              <a:rPr lang="en-US" dirty="0" smtClean="0"/>
              <a:t>Its basic principle that concentration of powers leads to dictatorship is true  for all time and ages;</a:t>
            </a:r>
          </a:p>
          <a:p>
            <a:pPr>
              <a:buFont typeface="Wingdings" pitchFamily="2" charset="2"/>
              <a:buChar char="§"/>
            </a:pPr>
            <a:r>
              <a:rPr lang="en-US" dirty="0" smtClean="0"/>
              <a:t>Separation of power saves people from the arbitrary rule of the executive;</a:t>
            </a:r>
          </a:p>
          <a:p>
            <a:pPr>
              <a:buFont typeface="Wingdings" pitchFamily="2" charset="2"/>
              <a:buChar char="§"/>
            </a:pPr>
            <a:r>
              <a:rPr lang="en-US" dirty="0" smtClean="0"/>
              <a:t>Under this theory, each organ acts as a check upon others;</a:t>
            </a:r>
          </a:p>
          <a:p>
            <a:pPr>
              <a:buFont typeface="Wingdings" pitchFamily="2" charset="2"/>
              <a:buChar char="§"/>
            </a:pPr>
            <a:r>
              <a:rPr lang="en-US" dirty="0" smtClean="0"/>
              <a:t>It maintains the efficiency in the administration.</a:t>
            </a:r>
          </a:p>
          <a:p>
            <a:pPr>
              <a:buFont typeface="Wingdings" pitchFamily="2" charset="2"/>
              <a:buChar char="§"/>
            </a:pPr>
            <a:endParaRPr lang="en-US" b="1" dirty="0" smtClean="0"/>
          </a:p>
          <a:p>
            <a:pPr>
              <a:buFont typeface="Wingdings" pitchFamily="2" charset="2"/>
              <a:buChar char="Ø"/>
            </a:pPr>
            <a:endParaRPr lang="en-US" b="1" dirty="0" smtClean="0"/>
          </a:p>
          <a:p>
            <a:pPr>
              <a:buNone/>
            </a:pPr>
            <a:endParaRPr lang="en-US" b="1" dirty="0" smtClean="0"/>
          </a:p>
          <a:p>
            <a:pPr>
              <a:buFont typeface="Wingdings" pitchFamily="2" charset="2"/>
              <a:buChar char="Ø"/>
            </a:pPr>
            <a:endParaRPr lang="en-US" b="1" dirty="0" smtClean="0"/>
          </a:p>
          <a:p>
            <a:pPr>
              <a:buFont typeface="Wingdings" pitchFamily="2" charset="2"/>
              <a:buChar char="Ø"/>
            </a:pPr>
            <a:endParaRPr lang="en-US" b="1" dirty="0" smtClean="0"/>
          </a:p>
          <a:p>
            <a:pPr>
              <a:buFont typeface="Wingdings" pitchFamily="2" charset="2"/>
              <a:buChar char="Ø"/>
            </a:pPr>
            <a:endParaRPr lang="en-US" b="1" dirty="0" smtClean="0"/>
          </a:p>
          <a:p>
            <a:pPr>
              <a:buNone/>
            </a:pPr>
            <a:endParaRPr lang="en-US" b="1" dirty="0" smtClean="0"/>
          </a:p>
          <a:p>
            <a:pPr>
              <a:buNone/>
            </a:pPr>
            <a:endParaRPr lang="en-US" b="1" dirty="0" smtClean="0"/>
          </a:p>
          <a:p>
            <a:pPr>
              <a:buFont typeface="Wingdings" pitchFamily="2" charset="2"/>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Montesquieu’s</a:t>
            </a:r>
            <a:r>
              <a:rPr lang="en-US" dirty="0" smtClean="0"/>
              <a:t> Separation of Powers</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Ø"/>
            </a:pPr>
            <a:r>
              <a:rPr lang="en-US" b="1" dirty="0" smtClean="0"/>
              <a:t>Criticisms/drawbacks:</a:t>
            </a:r>
          </a:p>
          <a:p>
            <a:pPr>
              <a:buFont typeface="Wingdings" pitchFamily="2" charset="2"/>
              <a:buChar char="§"/>
            </a:pPr>
            <a:r>
              <a:rPr lang="en-US" dirty="0" smtClean="0"/>
              <a:t>Complete separation of powers leads to non-cooperation and disharmony among different organs of government. </a:t>
            </a:r>
            <a:endParaRPr lang="en-US" dirty="0" smtClean="0"/>
          </a:p>
          <a:p>
            <a:pPr>
              <a:buFont typeface="Wingdings" pitchFamily="2" charset="2"/>
              <a:buChar char="§"/>
            </a:pPr>
            <a:r>
              <a:rPr lang="en-US" dirty="0" smtClean="0"/>
              <a:t>There would be frequently deadlocks which may bring the government machinery to standstill.</a:t>
            </a:r>
          </a:p>
          <a:p>
            <a:pPr>
              <a:buFont typeface="Wingdings" pitchFamily="2" charset="2"/>
              <a:buChar char="§"/>
            </a:pPr>
            <a:r>
              <a:rPr lang="en-US" dirty="0" smtClean="0"/>
              <a:t>This may result in a clash between the three organs of government, as each one will take interest only in its own powers.</a:t>
            </a:r>
          </a:p>
          <a:p>
            <a:pPr>
              <a:buFont typeface="Wingdings" pitchFamily="2" charset="2"/>
              <a:buChar char="§"/>
            </a:pPr>
            <a:r>
              <a:rPr lang="en-US" dirty="0" smtClean="0"/>
              <a:t>It makes a mistake in assuming that the three branches of government are equally powerful and can be independent of one another.</a:t>
            </a:r>
          </a:p>
          <a:p>
            <a:pPr>
              <a:buFont typeface="Wingdings" pitchFamily="2" charset="2"/>
              <a:buChar char="§"/>
            </a:pPr>
            <a:endParaRPr lang="en-US" dirty="0" smtClean="0"/>
          </a:p>
          <a:p>
            <a:pPr>
              <a:buFont typeface="Wingdings" pitchFamily="2" charset="2"/>
              <a:buChar char="§"/>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962</Words>
  <Application>Microsoft Office PowerPoint</Application>
  <PresentationFormat>On-screen Show (4:3)</PresentationFormat>
  <Paragraphs>80</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Theory of Separation of Power and the concept of Checks and Balances</vt:lpstr>
      <vt:lpstr>Theory of Separation of Powers</vt:lpstr>
      <vt:lpstr>Theory of Separation of Powers</vt:lpstr>
      <vt:lpstr>Theory of Separation of Powers</vt:lpstr>
      <vt:lpstr>Montesquieu’s Separation of Powers</vt:lpstr>
      <vt:lpstr>Montesquieu’s Separation of Powers</vt:lpstr>
      <vt:lpstr>Montesquieu’s Separation of Powers</vt:lpstr>
      <vt:lpstr>Montesquieu’s Separation of Powers</vt:lpstr>
      <vt:lpstr>Montesquieu’s Separation of Powers</vt:lpstr>
      <vt:lpstr>Separation of Powers: US Experiences</vt:lpstr>
      <vt:lpstr>Separation of Powers: US Experiences</vt:lpstr>
      <vt:lpstr>US Theory of Checks and Balances</vt:lpstr>
      <vt:lpstr>US Theory of Checks and Balances</vt:lpstr>
      <vt:lpstr>Images of the Theory of Checks and Balances</vt:lpstr>
      <vt:lpstr>Images of the Theory of Checks and Balances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Separation of Power and the concept of Checks and Balances</dc:title>
  <dc:creator>user</dc:creator>
  <cp:lastModifiedBy>user</cp:lastModifiedBy>
  <cp:revision>37</cp:revision>
  <dcterms:created xsi:type="dcterms:W3CDTF">2006-08-16T00:00:00Z</dcterms:created>
  <dcterms:modified xsi:type="dcterms:W3CDTF">2018-07-18T19:09:37Z</dcterms:modified>
</cp:coreProperties>
</file>