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Political Culture &amp; Political Socialization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M. Ali Reza, </a:t>
            </a:r>
            <a:r>
              <a:rPr lang="en-US" i="1" dirty="0" smtClean="0"/>
              <a:t>PhD</a:t>
            </a:r>
          </a:p>
          <a:p>
            <a:r>
              <a:rPr lang="en-US" i="1" dirty="0" smtClean="0"/>
              <a:t>July 26, 2018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Issues to be debated: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What about the political culture of Bangladesh?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Which category does Bangladesh fit well- parochial, subject, participant or civic culture?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Does it contradict with the theory of political culture?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link between </a:t>
            </a:r>
            <a:r>
              <a:rPr lang="en-US" i="1" dirty="0" smtClean="0"/>
              <a:t>orientation</a:t>
            </a:r>
            <a:r>
              <a:rPr lang="en-US" dirty="0" smtClean="0"/>
              <a:t> and </a:t>
            </a:r>
            <a:r>
              <a:rPr lang="en-US" i="1" dirty="0" smtClean="0"/>
              <a:t>culture</a:t>
            </a:r>
            <a:r>
              <a:rPr lang="en-US" dirty="0" smtClean="0"/>
              <a:t> is provided by </a:t>
            </a:r>
            <a:r>
              <a:rPr lang="en-US" u="sng" dirty="0" smtClean="0"/>
              <a:t>socialization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Every individual is always socialized to a particular political culture.</a:t>
            </a:r>
          </a:p>
          <a:p>
            <a:pPr algn="just">
              <a:buFont typeface="Wingdings" pitchFamily="2" charset="2"/>
              <a:buChar char="Ø"/>
            </a:pPr>
            <a:r>
              <a:rPr lang="en-US" u="sng" dirty="0" smtClean="0"/>
              <a:t>Political socialization-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Shapes and transmits a nation’s political culture;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Transmits political culture from one generation to another.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Origin of the idea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 very first </a:t>
            </a:r>
            <a:r>
              <a:rPr lang="en-US" u="sng" dirty="0" smtClean="0"/>
              <a:t>lessons of political training and education</a:t>
            </a:r>
            <a:r>
              <a:rPr lang="en-US" dirty="0" smtClean="0"/>
              <a:t> goes back to Plato and Aristotle (</a:t>
            </a:r>
            <a:r>
              <a:rPr lang="en-US" i="1" dirty="0" smtClean="0"/>
              <a:t>The Academy and the Lyceum</a:t>
            </a:r>
            <a:r>
              <a:rPr lang="en-US" dirty="0" smtClean="0"/>
              <a:t>);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Herbert Hyman</a:t>
            </a:r>
            <a:r>
              <a:rPr lang="en-US" dirty="0" smtClean="0"/>
              <a:t> (1959) stimulated the initial development of political socialization as a specific field of inquiry in political science (</a:t>
            </a:r>
            <a:r>
              <a:rPr lang="en-US" i="1" u="sng" dirty="0" smtClean="0"/>
              <a:t>Political Socialization: A Study in the Psychology of Political Behavior</a:t>
            </a:r>
            <a:r>
              <a:rPr lang="en-US" dirty="0" smtClean="0"/>
              <a:t>. New York: Free Press, 1959).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Hyman’s definition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‘Political socialization is a continuous learning process involving both emotional learning and manifest political indoctrination and experiences of the individual.’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Political socialization is </a:t>
            </a:r>
            <a:r>
              <a:rPr lang="en-US" u="sng" dirty="0" smtClean="0"/>
              <a:t>a gradual learning process</a:t>
            </a:r>
            <a:r>
              <a:rPr lang="en-US" dirty="0" smtClean="0"/>
              <a:t> of the norms, attitudes and behavior accepted and practiced by the political system;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product of political socialization is </a:t>
            </a:r>
            <a:r>
              <a:rPr lang="en-US" u="sng" dirty="0" smtClean="0"/>
              <a:t>a set of orientations</a:t>
            </a:r>
            <a:r>
              <a:rPr lang="en-US" dirty="0" smtClean="0"/>
              <a:t>- cognitive, affective and evaluative- toward the political system.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Fred Greenstein’s opinion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Political socialization encompasses all political learning- formal and informal, deliberate or unplanned, at every stage of the life cycle;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Greenstein relies on </a:t>
            </a:r>
            <a:r>
              <a:rPr lang="en-US" dirty="0" err="1" smtClean="0"/>
              <a:t>Lasswell’s</a:t>
            </a:r>
            <a:r>
              <a:rPr lang="en-US" dirty="0" smtClean="0"/>
              <a:t> ‘formulation of the general process of communication’ to explain his idea: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Who learns?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What?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From whom?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Under what circumstances?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With what effect?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5900" b="1" u="sng" dirty="0" smtClean="0"/>
              <a:t>Agents of Political Socialization</a:t>
            </a:r>
            <a:r>
              <a:rPr lang="en-US" sz="5900" dirty="0" smtClean="0"/>
              <a:t>:</a:t>
            </a:r>
          </a:p>
          <a:p>
            <a:pPr algn="just">
              <a:buNone/>
            </a:pPr>
            <a:endParaRPr lang="en-US" sz="51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5100" dirty="0" smtClean="0"/>
              <a:t>Family (dominant agent);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5100" dirty="0" smtClean="0"/>
              <a:t>Schools </a:t>
            </a:r>
            <a:r>
              <a:rPr lang="en-US" sz="5100" u="sng" dirty="0" smtClean="0"/>
              <a:t>including academics/books </a:t>
            </a:r>
            <a:r>
              <a:rPr lang="en-US" sz="5100" dirty="0" smtClean="0"/>
              <a:t>(dominant agent);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5100" dirty="0" smtClean="0"/>
              <a:t>Peer groups;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5100" dirty="0" smtClean="0"/>
              <a:t>Social class;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5100" dirty="0" smtClean="0"/>
              <a:t>Ethnic group;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5100" dirty="0" smtClean="0"/>
              <a:t>Political parties/ leaders;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5100" dirty="0" smtClean="0"/>
              <a:t>Religious institutions (mosque/ church);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5100" dirty="0" smtClean="0"/>
              <a:t>Mass media;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5100" dirty="0" smtClean="0"/>
              <a:t>Social media (recent phenomenon).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Family as an agent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Socialization first begins in the family;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Parents, specially ‘mother’ is the first teacher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‘Give me a good mother, I’ll give you a good nation’ (Napoleon Bonaparte)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Early experiences are deeply influential on later political orientations;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They are rooted in primary family loyalties;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Family as an agent</a:t>
            </a:r>
            <a:r>
              <a:rPr lang="en-US" dirty="0" smtClean="0"/>
              <a:t> (Contd.):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Family acts as an agent in three ways: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It transmits attitudes to the child;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parent serves as a “role model” to the child;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role definitions and expectations within family structure are generalized to political objects.</a:t>
            </a:r>
          </a:p>
          <a:p>
            <a:pPr algn="just">
              <a:buFont typeface="Courier New" pitchFamily="49" charset="0"/>
              <a:buChar char="o"/>
            </a:pPr>
            <a:r>
              <a:rPr lang="en-US" u="sng" dirty="0" smtClean="0"/>
              <a:t>Children in family decision making</a:t>
            </a:r>
            <a:r>
              <a:rPr lang="en-US" dirty="0" smtClean="0"/>
              <a:t> (promotes future leadership):</a:t>
            </a:r>
          </a:p>
          <a:p>
            <a:pPr algn="just">
              <a:buFontTx/>
              <a:buChar char="-"/>
            </a:pPr>
            <a:r>
              <a:rPr lang="en-US" dirty="0" smtClean="0"/>
              <a:t>mostly common in middle classes, </a:t>
            </a:r>
          </a:p>
          <a:p>
            <a:pPr algn="just">
              <a:buFontTx/>
              <a:buChar char="-"/>
            </a:pPr>
            <a:r>
              <a:rPr lang="en-US" dirty="0" smtClean="0"/>
              <a:t>lesser in working/poorer classes; </a:t>
            </a:r>
          </a:p>
          <a:p>
            <a:pPr algn="just">
              <a:buFontTx/>
              <a:buChar char="-"/>
            </a:pPr>
            <a:r>
              <a:rPr lang="en-US" dirty="0" smtClean="0"/>
              <a:t>what about upper classes?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Family as an agent</a:t>
            </a:r>
            <a:r>
              <a:rPr lang="en-US" dirty="0" smtClean="0"/>
              <a:t> (Contd.):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If parents compete to transmit their thoughts/ideas upon their child, it confuses the child (paternal/maternal impacts);</a:t>
            </a:r>
          </a:p>
          <a:p>
            <a:pPr>
              <a:buFont typeface="Wingdings" pitchFamily="2" charset="2"/>
              <a:buChar char="ü"/>
            </a:pPr>
            <a:r>
              <a:rPr lang="en-US" u="sng" dirty="0" smtClean="0"/>
              <a:t>Recent developments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Urbanization and the decline in ‘joint family;’</a:t>
            </a:r>
          </a:p>
          <a:p>
            <a:pPr>
              <a:buFontTx/>
              <a:buChar char="-"/>
            </a:pPr>
            <a:r>
              <a:rPr lang="en-US" dirty="0" smtClean="0"/>
              <a:t>Nuclear family: parents are very busy;</a:t>
            </a:r>
          </a:p>
          <a:p>
            <a:pPr>
              <a:buFontTx/>
              <a:buChar char="-"/>
            </a:pPr>
            <a:r>
              <a:rPr lang="en-US" dirty="0" smtClean="0"/>
              <a:t>Absence of role models in family;</a:t>
            </a:r>
          </a:p>
          <a:p>
            <a:pPr>
              <a:buFontTx/>
              <a:buChar char="-"/>
            </a:pPr>
            <a:r>
              <a:rPr lang="en-US" dirty="0" smtClean="0"/>
              <a:t>Impact of Nursery/Kindergarten/Childcare Center etc;</a:t>
            </a:r>
          </a:p>
          <a:p>
            <a:pPr>
              <a:buFontTx/>
              <a:buChar char="-"/>
            </a:pPr>
            <a:r>
              <a:rPr lang="en-US" dirty="0" smtClean="0"/>
              <a:t>Example: Japan in early 1970s-80s (Sunday Stranger!)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School in political socialization: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Early school experiences constitute important elements in the formation of political orientations;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Many basic political attitudes and values are firmly established with the completion of elementary school</a:t>
            </a:r>
            <a:r>
              <a:rPr lang="en-US" dirty="0" smtClean="0"/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More schooling years affect political attitudes;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Many years of education show a stronger sense of responsibility among students to their community;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People with more schooling are more participatory;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Schooling leads to tolerance, open-mindedness on questions of race, caste etc.</a:t>
            </a:r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What is Culture?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Culture is what we are (civilization is what we have)- </a:t>
            </a:r>
            <a:r>
              <a:rPr lang="en-US" u="sng" dirty="0" smtClean="0"/>
              <a:t>Sociologist MacIver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Patterns of behavior and thinking;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totality of beliefs, values, customs and ideals;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Culture is learned, shared and adapted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Bangladeshi Culture: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Threats to Bangladeshi culture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Socialization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School as a socialization agent (contd.):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Ideal </a:t>
            </a:r>
            <a:r>
              <a:rPr lang="en-US" dirty="0"/>
              <a:t>teacher-his ideology/liking-disliking may penetrate among his fellow students;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School texts play an important role in training students in realizing and playing different </a:t>
            </a:r>
            <a:r>
              <a:rPr lang="en-US" dirty="0" smtClean="0"/>
              <a:t>roles: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Political history of the country as part of academics (biased or non-biased!) affect constructing students mindset on politics;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Teachings on political leadership and their role;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6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Socialization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School (contd.):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Language</a:t>
            </a:r>
            <a:r>
              <a:rPr lang="en-US" dirty="0"/>
              <a:t>: vital for the integration of the country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Example: China (Cantonese- South China, Mandarin- North China; “Putonghua,” a type of state-sponsored Mandarin considered as the national language and is mostly </a:t>
            </a:r>
            <a:r>
              <a:rPr lang="en-US" dirty="0" smtClean="0"/>
              <a:t>used in government documents, </a:t>
            </a:r>
            <a:r>
              <a:rPr lang="en-US" dirty="0"/>
              <a:t>newspapers, </a:t>
            </a:r>
            <a:r>
              <a:rPr lang="en-US" dirty="0" smtClean="0"/>
              <a:t>TV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India: Hindi; Indonesia: </a:t>
            </a:r>
            <a:r>
              <a:rPr lang="en-US" i="1" dirty="0" err="1" smtClean="0"/>
              <a:t>Bhasa</a:t>
            </a:r>
            <a:r>
              <a:rPr lang="en-US" i="1" dirty="0" smtClean="0"/>
              <a:t> Indonesia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12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Socialization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Peer Groups: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Plays dominant role in forming political values;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When both parents work, children rely more on peers than family;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Research shows that decline in “family values” help youthful drug-taking, abuses and violence.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86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/>
              <a:t>Let us </a:t>
            </a:r>
            <a:r>
              <a:rPr lang="en-US" b="1" dirty="0" smtClean="0"/>
              <a:t>debate some more issues:</a:t>
            </a: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What about political </a:t>
            </a:r>
            <a:r>
              <a:rPr lang="en-US" dirty="0" smtClean="0"/>
              <a:t>parties, </a:t>
            </a:r>
            <a:r>
              <a:rPr lang="en-US" smtClean="0"/>
              <a:t>leaders and/or governments?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Does religious leaders/platforms play any role in socialization?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Mass media-printing and electronic media (state-censored media: KCNA in North Korea, Xinhua News Agency of China, what about BTV in Bangladesh?);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Is there any role of </a:t>
            </a:r>
            <a:r>
              <a:rPr lang="en-US" u="sng" dirty="0" smtClean="0"/>
              <a:t>social media</a:t>
            </a:r>
            <a:r>
              <a:rPr lang="en-US" dirty="0" smtClean="0"/>
              <a:t> in political socialization?</a:t>
            </a:r>
          </a:p>
          <a:p>
            <a:pPr algn="ctr">
              <a:buNone/>
            </a:pPr>
            <a:r>
              <a:rPr lang="en-US" b="1" dirty="0" smtClean="0"/>
              <a:t>The End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Political culture: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First coined by Gabriel Almond (1956) in his seminal article “Comparative Political Culture.”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An explicit and systematic understanding of </a:t>
            </a:r>
            <a:r>
              <a:rPr lang="en-US" u="sng" dirty="0" smtClean="0"/>
              <a:t>political orientations </a:t>
            </a:r>
            <a:r>
              <a:rPr lang="en-US" dirty="0" smtClean="0"/>
              <a:t>and behavior;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Pattern of individual attitudes and orientations towards politics;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Psychological orientations towards political action.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Three Types of political orientations: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Cognitive orientation (perception)</a:t>
            </a:r>
            <a:r>
              <a:rPr lang="en-US" dirty="0" smtClean="0"/>
              <a:t>: knowledge about the political system and its inputs and outputs;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Affective orientation (feeling)</a:t>
            </a:r>
            <a:r>
              <a:rPr lang="en-US" dirty="0" smtClean="0"/>
              <a:t>: feeling about the political system, roles/performances of the actors involved;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Evaluative orientation (choices)</a:t>
            </a:r>
            <a:r>
              <a:rPr lang="en-US" dirty="0" smtClean="0"/>
              <a:t>: the judgments and opinions about political objects.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Three Types of Political Culture: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Parochial political culture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No specific political structure;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Absence of specialized political roles;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Absence of expectations among individuals that political system will be responsive to their needs.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u="sng" dirty="0" smtClean="0"/>
              <a:t>Subject political culture: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Minimal orientations toward input processes;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mass becomes a general object of the political system;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Politics aims to control the activities of the masses.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Participant political culture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Members are explicitly oriented to the political system in all its aspects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The Civic Culture: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An ideal democratic culture constructed by Almond and Verba, analyzing the British political developments;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Not a modern culture, but a combination of modernity with traditionalism;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 particular mix of parochial, subject and participant orientations;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The Civic Culture</a:t>
            </a:r>
            <a:r>
              <a:rPr lang="en-US" dirty="0" smtClean="0"/>
              <a:t> (Contd.)</a:t>
            </a:r>
            <a:r>
              <a:rPr lang="en-US" b="1" dirty="0" smtClean="0"/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It is neither traditional, nor modern but partakes the both;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It is a culture of “pluralism of consensus and diversity” (allegiant culture);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Ideal civic culture: two relatively stable and successful democracies in the world- UK and USA;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The Civic Culture</a:t>
            </a:r>
            <a:r>
              <a:rPr lang="en-US" dirty="0" smtClean="0"/>
              <a:t> (Contd.)</a:t>
            </a:r>
            <a:r>
              <a:rPr lang="en-US" b="1" dirty="0" smtClean="0"/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Particularly appropriate for democratic political systems;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A balance between govt. power and response, between consensus and cleavage (division), between citizen influence and passivity;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Every political culture is a “mix” of parochial, subject and participant cultures.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1270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Political Culture &amp; Political Socialization</vt:lpstr>
      <vt:lpstr>Political Culture</vt:lpstr>
      <vt:lpstr>Political Culture</vt:lpstr>
      <vt:lpstr>Political Culture</vt:lpstr>
      <vt:lpstr>Political Culture</vt:lpstr>
      <vt:lpstr>Political Culture</vt:lpstr>
      <vt:lpstr>Political Culture</vt:lpstr>
      <vt:lpstr>Political Culture</vt:lpstr>
      <vt:lpstr>Political Culture</vt:lpstr>
      <vt:lpstr>Political Culture</vt:lpstr>
      <vt:lpstr>Political Socialization</vt:lpstr>
      <vt:lpstr>Political Socialization</vt:lpstr>
      <vt:lpstr>Political Socialization</vt:lpstr>
      <vt:lpstr>Political Socialization</vt:lpstr>
      <vt:lpstr>Political Socialization</vt:lpstr>
      <vt:lpstr>Political Socialization</vt:lpstr>
      <vt:lpstr>Political Socialization</vt:lpstr>
      <vt:lpstr>Political Socialization</vt:lpstr>
      <vt:lpstr>Political Socialization</vt:lpstr>
      <vt:lpstr>Political Socialization</vt:lpstr>
      <vt:lpstr>Political Socialization</vt:lpstr>
      <vt:lpstr>Political Socialization</vt:lpstr>
      <vt:lpstr>Political Socialization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Political Culture</dc:title>
  <dc:creator>user</dc:creator>
  <cp:lastModifiedBy>ismail - [2010]</cp:lastModifiedBy>
  <cp:revision>60</cp:revision>
  <dcterms:created xsi:type="dcterms:W3CDTF">2006-08-16T00:00:00Z</dcterms:created>
  <dcterms:modified xsi:type="dcterms:W3CDTF">2018-08-04T03:19:18Z</dcterms:modified>
</cp:coreProperties>
</file>