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M. Ali Reza, PhD</a:t>
            </a:r>
          </a:p>
          <a:p>
            <a:r>
              <a:rPr lang="en-US" dirty="0" smtClean="0"/>
              <a:t>August 9,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Is the US electoral system defective?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Gerrymandering in 2012 Congressional race </a:t>
            </a:r>
            <a:r>
              <a:rPr lang="en-US" dirty="0" smtClean="0"/>
              <a:t>(Democrats outpolled Republicans by 1.4 million votes, but Republicans won 33 more seats);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The 2000 presidential election</a:t>
            </a:r>
            <a:r>
              <a:rPr lang="en-US" dirty="0" smtClean="0"/>
              <a:t>: issue “electoral college vote” vs. “popular vote” ( Gore lost to Bush Junior despite having a nontrivial half-a-million more votes);</a:t>
            </a:r>
          </a:p>
          <a:p>
            <a:pPr algn="just">
              <a:buFont typeface="Wingdings" pitchFamily="2" charset="2"/>
              <a:buChar char="§"/>
            </a:pPr>
            <a:r>
              <a:rPr lang="en-US" u="sng" dirty="0" smtClean="0"/>
              <a:t>The 2016 presidential election</a:t>
            </a:r>
            <a:r>
              <a:rPr lang="en-US" dirty="0" smtClean="0"/>
              <a:t>: Hillary got more popular vote (65,853,514) than Trump (62,984,828) but lost to Trump</a:t>
            </a:r>
            <a:r>
              <a:rPr lang="en-US" dirty="0" smtClean="0"/>
              <a:t>!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What about Bangladesh? </a:t>
            </a:r>
            <a:r>
              <a:rPr lang="en-US" dirty="0" smtClean="0"/>
              <a:t>(</a:t>
            </a:r>
            <a:r>
              <a:rPr lang="en-US" u="sng" dirty="0" smtClean="0"/>
              <a:t>2008 &amp; 2014 </a:t>
            </a:r>
            <a:r>
              <a:rPr lang="en-US" u="sng" dirty="0" smtClean="0"/>
              <a:t>General </a:t>
            </a:r>
            <a:r>
              <a:rPr lang="en-US" u="sng" dirty="0" smtClean="0"/>
              <a:t>Elections, turn outs etc.</a:t>
            </a:r>
            <a:r>
              <a:rPr lang="en-US" dirty="0" smtClean="0"/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What do you expect in the 2018/19 general elections in Bangladesh?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 smtClean="0"/>
              <a:t>Election and Public Opinion:</a:t>
            </a:r>
          </a:p>
          <a:p>
            <a:pPr>
              <a:buFont typeface="Wingdings" pitchFamily="2" charset="2"/>
              <a:buChar char="q"/>
            </a:pPr>
            <a:r>
              <a:rPr lang="en-US" sz="3400" b="1" dirty="0" smtClean="0"/>
              <a:t>Election:</a:t>
            </a:r>
            <a:r>
              <a:rPr lang="en-US" sz="34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 smtClean="0"/>
              <a:t>process in which people vote to choose a person or group of people to hold an official </a:t>
            </a:r>
            <a:r>
              <a:rPr lang="en-US" dirty="0" smtClean="0"/>
              <a:t>position</a:t>
            </a:r>
            <a:r>
              <a:rPr lang="en-US" dirty="0" smtClean="0"/>
              <a:t>;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 smtClean="0"/>
              <a:t>formal and organized choice by vote of a person for a political office or other </a:t>
            </a:r>
            <a:r>
              <a:rPr lang="en-US" dirty="0" smtClean="0"/>
              <a:t>position.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400" b="1" dirty="0" smtClean="0"/>
              <a:t>Why election is important: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Election is important for a representative democracy;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Voting in elections</a:t>
            </a:r>
            <a:r>
              <a:rPr lang="en-US" dirty="0" smtClean="0"/>
              <a:t> is the best way to make your “voice” </a:t>
            </a:r>
            <a:r>
              <a:rPr lang="en-US" dirty="0" smtClean="0"/>
              <a:t>heard;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Elections help solving leadership scramble;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People </a:t>
            </a:r>
            <a:r>
              <a:rPr lang="en-US" dirty="0" smtClean="0"/>
              <a:t>conduct an election to safeguard their freedom and </a:t>
            </a:r>
            <a:r>
              <a:rPr lang="en-US" dirty="0" smtClean="0"/>
              <a:t>rights;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Election </a:t>
            </a:r>
            <a:r>
              <a:rPr lang="en-US" dirty="0" smtClean="0"/>
              <a:t>process ensures a change in leadership.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Public opinion: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prevailing and widespread belief of the majority of people in a society about a given subject or issue. </a:t>
            </a:r>
            <a:endParaRPr lang="en-US" b="1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dirty="0" smtClean="0"/>
              <a:t>aggregate of the individual views, attitudes, and beliefs about a particular topic, expressed by a significant proportion of a community.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 </a:t>
            </a:r>
            <a:r>
              <a:rPr lang="en-US" b="1" dirty="0" smtClean="0"/>
              <a:t>Why public opinion matters: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C</a:t>
            </a:r>
            <a:r>
              <a:rPr lang="en-US" dirty="0" smtClean="0"/>
              <a:t>itizens</a:t>
            </a:r>
            <a:r>
              <a:rPr lang="en-US" dirty="0" smtClean="0"/>
              <a:t>’ political actions are driven by their </a:t>
            </a:r>
            <a:r>
              <a:rPr lang="en-US" dirty="0" smtClean="0"/>
              <a:t>opinions</a:t>
            </a:r>
            <a:r>
              <a:rPr lang="en-US" dirty="0" smtClean="0"/>
              <a:t>;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</a:t>
            </a:r>
            <a:r>
              <a:rPr lang="en-US" dirty="0" smtClean="0"/>
              <a:t>ublic </a:t>
            </a:r>
            <a:r>
              <a:rPr lang="en-US" dirty="0" smtClean="0"/>
              <a:t>opinion helps explain the behavior of candidates, political parties, and other political actors; politicians look to public opinion to determine what citizens want them to </a:t>
            </a:r>
            <a:r>
              <a:rPr lang="en-US" dirty="0" smtClean="0"/>
              <a:t>do</a:t>
            </a:r>
            <a:r>
              <a:rPr lang="en-US" dirty="0" smtClean="0"/>
              <a:t>;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</a:t>
            </a:r>
            <a:r>
              <a:rPr lang="en-US" dirty="0" smtClean="0"/>
              <a:t>ublic </a:t>
            </a:r>
            <a:r>
              <a:rPr lang="en-US" dirty="0" smtClean="0"/>
              <a:t>opinion can also shed light on the reasons for specific policy outcomes.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cs typeface="Times New Roman" pitchFamily="18" charset="0"/>
              </a:rPr>
              <a:t>Why </a:t>
            </a:r>
            <a:r>
              <a:rPr lang="en-US" sz="2400" b="1" u="sng" dirty="0" smtClean="0">
                <a:cs typeface="Times New Roman" pitchFamily="18" charset="0"/>
              </a:rPr>
              <a:t>do people </a:t>
            </a:r>
            <a:r>
              <a:rPr lang="en-US" sz="2400" b="1" u="sng" dirty="0" smtClean="0">
                <a:cs typeface="Times New Roman" pitchFamily="18" charset="0"/>
              </a:rPr>
              <a:t>vote in elections?</a:t>
            </a:r>
            <a:endParaRPr lang="en-US" sz="2000" u="sng" dirty="0" smtClean="0">
              <a:cs typeface="Times New Roman" pitchFamily="18" charset="0"/>
            </a:endParaRPr>
          </a:p>
          <a:p>
            <a:pPr algn="just"/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Elections enable voters to select leaders </a:t>
            </a:r>
            <a:r>
              <a:rPr lang="en-US" sz="2400" dirty="0" smtClean="0"/>
              <a:t>and </a:t>
            </a:r>
            <a:r>
              <a:rPr lang="en-US" sz="2400" dirty="0" smtClean="0"/>
              <a:t>hold </a:t>
            </a:r>
            <a:r>
              <a:rPr lang="en-US" sz="2400" dirty="0" smtClean="0"/>
              <a:t>them </a:t>
            </a:r>
            <a:r>
              <a:rPr lang="en-US" sz="2400" dirty="0" smtClean="0"/>
              <a:t>accountable for their performance in office;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It ensures a political competition among parties and candidates;</a:t>
            </a:r>
          </a:p>
          <a:p>
            <a:pPr algn="just"/>
            <a:r>
              <a:rPr lang="en-US" sz="2400" dirty="0" smtClean="0">
                <a:cs typeface="Times New Roman" pitchFamily="18" charset="0"/>
              </a:rPr>
              <a:t>It helps deserving and capable people to represent</a:t>
            </a:r>
            <a:r>
              <a:rPr lang="en-US" sz="2400" dirty="0" smtClean="0">
                <a:cs typeface="Times New Roman" pitchFamily="18" charset="0"/>
              </a:rPr>
              <a:t>;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Election give an opportunity to political parties to form government;</a:t>
            </a:r>
          </a:p>
          <a:p>
            <a:pPr algn="just"/>
            <a:r>
              <a:rPr lang="en-US" sz="2400" dirty="0" smtClean="0"/>
              <a:t>Elections provide political education for citizens and ensure the responsiveness of democratic governments to the will of the people. 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An autocracy, monarchy, or dictatorship would prevail without election.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Types of Elections</a:t>
            </a:r>
            <a:r>
              <a:rPr lang="en-US" dirty="0" smtClean="0"/>
              <a:t>: </a:t>
            </a:r>
            <a:r>
              <a:rPr lang="en-US" u="sng" dirty="0" smtClean="0"/>
              <a:t>Three basic types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General </a:t>
            </a:r>
            <a:r>
              <a:rPr lang="en-US" u="sng" dirty="0" smtClean="0"/>
              <a:t>Elections</a:t>
            </a:r>
            <a:r>
              <a:rPr lang="en-US" dirty="0" smtClean="0"/>
              <a:t>: Countrywide elections to choose people’s representatives; held in a regular interval;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By-election</a:t>
            </a:r>
            <a:r>
              <a:rPr lang="en-US" dirty="0" smtClean="0"/>
              <a:t>: an election held in a single political constituency to fill a vacancy arising during a government's term of office;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Local (government) elections</a:t>
            </a:r>
            <a:r>
              <a:rPr lang="en-US" dirty="0" smtClean="0"/>
              <a:t>: </a:t>
            </a:r>
            <a:r>
              <a:rPr lang="en-US" u="sng" dirty="0" smtClean="0"/>
              <a:t>decentralization of power</a:t>
            </a:r>
            <a:r>
              <a:rPr lang="en-US" dirty="0" smtClean="0"/>
              <a:t> </a:t>
            </a:r>
            <a:endParaRPr lang="en-US" u="sng" dirty="0" smtClean="0"/>
          </a:p>
          <a:p>
            <a:pPr>
              <a:buFont typeface="Wingdings" pitchFamily="2" charset="2"/>
              <a:buChar char="q"/>
            </a:pPr>
            <a:r>
              <a:rPr lang="en-US" u="sng" dirty="0" smtClean="0"/>
              <a:t>Primary elections</a:t>
            </a:r>
            <a:r>
              <a:rPr lang="en-US" dirty="0" smtClean="0"/>
              <a:t>: US Presidential </a:t>
            </a:r>
            <a:r>
              <a:rPr lang="en-US" dirty="0" smtClean="0"/>
              <a:t>elections.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Major types of electoral systems</a:t>
            </a:r>
            <a:r>
              <a:rPr lang="en-US" dirty="0" smtClean="0"/>
              <a:t>:</a:t>
            </a:r>
          </a:p>
          <a:p>
            <a:r>
              <a:rPr lang="en-US" u="sng" dirty="0" smtClean="0"/>
              <a:t>Majority electoral </a:t>
            </a:r>
            <a:r>
              <a:rPr lang="en-US" u="sng" dirty="0" smtClean="0"/>
              <a:t>systems</a:t>
            </a:r>
            <a:r>
              <a:rPr lang="en-US" dirty="0" smtClean="0"/>
              <a:t> (</a:t>
            </a:r>
            <a:r>
              <a:rPr lang="en-US" dirty="0" err="1" smtClean="0"/>
              <a:t>Majoritarian</a:t>
            </a:r>
            <a:r>
              <a:rPr lang="en-US" dirty="0" smtClean="0"/>
              <a:t>). </a:t>
            </a:r>
            <a:r>
              <a:rPr lang="en-US" dirty="0" smtClean="0"/>
              <a:t>Also called “first-past-the-post” or “winner-take-all” systems, plurality systems simply award a seat to the individual candidate who receives the most votes in an election;</a:t>
            </a:r>
          </a:p>
          <a:p>
            <a:r>
              <a:rPr lang="en-US" u="sng" dirty="0" smtClean="0"/>
              <a:t>Proportional </a:t>
            </a:r>
            <a:r>
              <a:rPr lang="en-US" u="sng" dirty="0" smtClean="0"/>
              <a:t>representation </a:t>
            </a:r>
            <a:r>
              <a:rPr lang="en-US" dirty="0" smtClean="0"/>
              <a:t>(PR system)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u="sng" dirty="0" smtClean="0"/>
              <a:t>Mix type</a:t>
            </a:r>
            <a:r>
              <a:rPr lang="en-US" dirty="0" smtClean="0"/>
              <a:t>: both first-past-the-post &amp; PR type (Japan).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Who Votes?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 most democracies middle aged and better educated (urban) people with while-collar jobs  tend to vote more;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People with political affiliation vote frequently than the nonpartisans;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What about the young, less educated/ illiterate or the unemployed people?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Voters in Bangladesh: </a:t>
            </a:r>
            <a:r>
              <a:rPr lang="en-US" u="sng" dirty="0" smtClean="0"/>
              <a:t>ref. first time/ young voters</a:t>
            </a:r>
            <a:endParaRPr lang="en-US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Key factors in ‘who votes’: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Income and education</a:t>
            </a:r>
            <a:r>
              <a:rPr lang="en-US" dirty="0" smtClean="0"/>
              <a:t>: High-income and well-educated people vote more than low-income less educated people.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Race</a:t>
            </a:r>
            <a:r>
              <a:rPr lang="en-US" dirty="0" smtClean="0"/>
              <a:t>: mostly candidate-focused (ref. Barak </a:t>
            </a:r>
            <a:r>
              <a:rPr lang="en-US" dirty="0" err="1" smtClean="0"/>
              <a:t>Obama’s</a:t>
            </a:r>
            <a:r>
              <a:rPr lang="en-US" dirty="0" smtClean="0"/>
              <a:t> election in 2012)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Age</a:t>
            </a:r>
            <a:r>
              <a:rPr lang="en-US" dirty="0" smtClean="0"/>
              <a:t>: Young people feel less politically involved and vote less. </a:t>
            </a:r>
            <a:r>
              <a:rPr lang="en-US" u="sng" dirty="0" smtClean="0"/>
              <a:t>Statistics</a:t>
            </a:r>
            <a:r>
              <a:rPr lang="en-US" dirty="0" smtClean="0"/>
              <a:t>- </a:t>
            </a:r>
            <a:r>
              <a:rPr lang="en-US" u="sng" dirty="0" smtClean="0"/>
              <a:t>about half of US citizens ages 18 to 25 are not registered to vote</a:t>
            </a:r>
            <a:r>
              <a:rPr lang="en-US" dirty="0" smtClean="0"/>
              <a:t>. Senior citizens in the US aging around 70s show high interest in voting. 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Gender</a:t>
            </a:r>
            <a:r>
              <a:rPr lang="en-US" dirty="0" smtClean="0"/>
              <a:t>: men more likely to vote than women in almost every society.  Swiss women got the voting right only in 1971 ! USA in 1920; </a:t>
            </a:r>
            <a:r>
              <a:rPr lang="en-US" u="sng" dirty="0" smtClean="0"/>
              <a:t>what about Bangladesh?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Place of residence</a:t>
            </a:r>
            <a:r>
              <a:rPr lang="en-US" dirty="0" smtClean="0"/>
              <a:t>: Cities have higher turnouts than rural areas (reverse in Japan); longtime residents vote more than floating, transients or newcomers. Smooth communication to polling center generates higher voting turnout.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Who Votes How?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Long-term and short-term variables</a:t>
            </a:r>
            <a:r>
              <a:rPr lang="en-US" dirty="0" smtClean="0"/>
              <a:t>: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Issue loyalty to a party (party identification);</a:t>
            </a:r>
          </a:p>
          <a:p>
            <a:pPr>
              <a:buFont typeface="Wingdings" pitchFamily="2" charset="2"/>
              <a:buChar char="ü"/>
            </a:pPr>
            <a:r>
              <a:rPr lang="en-US" u="sng" dirty="0" smtClean="0"/>
              <a:t>Class voting</a:t>
            </a:r>
            <a:r>
              <a:rPr lang="en-US" dirty="0" smtClean="0"/>
              <a:t>: wage workers (laborers, unionists’) in the USA tend to register and vote for the Democratic (2012 US elections); In Europe, they vote for the Social Democrats or Labor Parties;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Regional Voting: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Religious Blocks: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Age Groups: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681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Understanding Elections</vt:lpstr>
      <vt:lpstr>Elections</vt:lpstr>
      <vt:lpstr>Elections</vt:lpstr>
      <vt:lpstr>Elections</vt:lpstr>
      <vt:lpstr>Elections</vt:lpstr>
      <vt:lpstr>Elections</vt:lpstr>
      <vt:lpstr>Elections</vt:lpstr>
      <vt:lpstr>Elections</vt:lpstr>
      <vt:lpstr>Elections</vt:lpstr>
      <vt:lpstr>Elections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Elections and Public Opinions</dc:title>
  <dc:creator>user</dc:creator>
  <cp:lastModifiedBy>user</cp:lastModifiedBy>
  <cp:revision>39</cp:revision>
  <dcterms:created xsi:type="dcterms:W3CDTF">2006-08-16T00:00:00Z</dcterms:created>
  <dcterms:modified xsi:type="dcterms:W3CDTF">2018-08-10T18:18:35Z</dcterms:modified>
</cp:coreProperties>
</file>