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65" r:id="rId5"/>
    <p:sldId id="262" r:id="rId6"/>
    <p:sldId id="263" r:id="rId7"/>
    <p:sldId id="264" r:id="rId8"/>
    <p:sldId id="259" r:id="rId9"/>
    <p:sldId id="266" r:id="rId10"/>
    <p:sldId id="267" r:id="rId11"/>
    <p:sldId id="268" r:id="rId12"/>
    <p:sldId id="270" r:id="rId13"/>
    <p:sldId id="269" r:id="rId14"/>
    <p:sldId id="260" r:id="rId15"/>
    <p:sldId id="261" r:id="rId16"/>
    <p:sldId id="272" r:id="rId17"/>
    <p:sldId id="271" r:id="rId18"/>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40175" y="0"/>
            <a:ext cx="3013075" cy="465138"/>
          </a:xfrm>
          <a:prstGeom prst="rect">
            <a:avLst/>
          </a:prstGeom>
        </p:spPr>
        <p:txBody>
          <a:bodyPr vert="horz" lIns="91440" tIns="45720" rIns="91440" bIns="45720" rtlCol="0"/>
          <a:lstStyle>
            <a:lvl1pPr algn="r">
              <a:defRPr sz="1200"/>
            </a:lvl1pPr>
          </a:lstStyle>
          <a:p>
            <a:fld id="{391AF4AF-48A4-4B68-B783-E6C8D717AB3D}" type="datetimeFigureOut">
              <a:rPr lang="en-US" smtClean="0"/>
              <a:t>8/17/2018</a:t>
            </a:fld>
            <a:endParaRPr lang="en-US"/>
          </a:p>
        </p:txBody>
      </p:sp>
      <p:sp>
        <p:nvSpPr>
          <p:cNvPr id="4" name="Footer Placeholder 3"/>
          <p:cNvSpPr>
            <a:spLocks noGrp="1"/>
          </p:cNvSpPr>
          <p:nvPr>
            <p:ph type="ftr" sz="quarter" idx="2"/>
          </p:nvPr>
        </p:nvSpPr>
        <p:spPr>
          <a:xfrm>
            <a:off x="0" y="8842375"/>
            <a:ext cx="30130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40175" y="8842375"/>
            <a:ext cx="3013075" cy="465138"/>
          </a:xfrm>
          <a:prstGeom prst="rect">
            <a:avLst/>
          </a:prstGeom>
        </p:spPr>
        <p:txBody>
          <a:bodyPr vert="horz" lIns="91440" tIns="45720" rIns="91440" bIns="45720" rtlCol="0" anchor="b"/>
          <a:lstStyle>
            <a:lvl1pPr algn="r">
              <a:defRPr sz="1200"/>
            </a:lvl1pPr>
          </a:lstStyle>
          <a:p>
            <a:fld id="{4786FF41-05BD-4758-80DA-FB3094EDD89F}" type="slidenum">
              <a:rPr lang="en-US" smtClean="0"/>
              <a:t>‹#›</a:t>
            </a:fld>
            <a:endParaRPr lang="en-US"/>
          </a:p>
        </p:txBody>
      </p:sp>
    </p:spTree>
    <p:extLst>
      <p:ext uri="{BB962C8B-B14F-4D97-AF65-F5344CB8AC3E}">
        <p14:creationId xmlns:p14="http://schemas.microsoft.com/office/powerpoint/2010/main" val="18083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8A74C629-B31F-49ED-9FB4-F2E4EA1D08C0}" type="datetimeFigureOut">
              <a:rPr lang="en-US" smtClean="0"/>
              <a:t>8/17/2018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834A602E-5E78-4139-B113-C3E489B14488}" type="slidenum">
              <a:rPr lang="en-US" smtClean="0"/>
              <a:t>‹#›</a:t>
            </a:fld>
            <a:endParaRPr lang="en-US"/>
          </a:p>
        </p:txBody>
      </p:sp>
    </p:spTree>
    <p:extLst>
      <p:ext uri="{BB962C8B-B14F-4D97-AF65-F5344CB8AC3E}">
        <p14:creationId xmlns:p14="http://schemas.microsoft.com/office/powerpoint/2010/main" val="317632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602E-5E78-4139-B113-C3E489B14488}" type="slidenum">
              <a:rPr lang="en-US" smtClean="0"/>
              <a:t>1</a:t>
            </a:fld>
            <a:endParaRPr lang="en-US"/>
          </a:p>
        </p:txBody>
      </p:sp>
    </p:spTree>
    <p:extLst>
      <p:ext uri="{BB962C8B-B14F-4D97-AF65-F5344CB8AC3E}">
        <p14:creationId xmlns:p14="http://schemas.microsoft.com/office/powerpoint/2010/main" val="1400217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D0BDE6-6AD7-4E03-8CDB-8FA7411F9CCD}" type="datetime1">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7A51F0-E7F4-4F16-AFC6-2DE8A7AAB998}" type="datetime1">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569CB1-A2A9-4DD2-9542-A116D85CF147}" type="datetime1">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2A6F4-8FF4-401A-A322-E5C32BB0A252}" type="datetime1">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23AD8A-8EA8-4D4F-A724-0B392B603598}" type="datetime1">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CD419C-FE9A-47F5-B289-CE48E9CF6040}"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3C2720-F616-4EEC-B629-B8B79CA0F1A8}" type="datetime1">
              <a:rPr lang="en-US" smtClean="0"/>
              <a:t>8/17/2018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CBCC07-53E6-4A26-9D50-F1E774A64D81}" type="datetime1">
              <a:rPr lang="en-US" smtClean="0"/>
              <a:t>8/17/2018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02487-4E85-483C-801C-CD5D1D92A415}" type="datetime1">
              <a:rPr lang="en-US" smtClean="0"/>
              <a:t>8/17/2018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C255A6-1D1C-498B-AA45-F71C414EFB49}"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1BEF1-F512-4858-9CC3-3FAE9310DA01}"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3B3D1D-B6C2-4873-B1C6-EC1E351AB77B}" type="datetime1">
              <a:rPr lang="en-US" smtClean="0"/>
              <a:t>8/17/2018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Governance and Good Governance </a:t>
            </a:r>
            <a:endParaRPr lang="en-US" sz="4000" dirty="0"/>
          </a:p>
        </p:txBody>
      </p:sp>
      <p:sp>
        <p:nvSpPr>
          <p:cNvPr id="3" name="Subtitle 2"/>
          <p:cNvSpPr>
            <a:spLocks noGrp="1"/>
          </p:cNvSpPr>
          <p:nvPr>
            <p:ph type="subTitle" idx="1"/>
          </p:nvPr>
        </p:nvSpPr>
        <p:spPr/>
        <p:txBody>
          <a:bodyPr/>
          <a:lstStyle/>
          <a:p>
            <a:r>
              <a:rPr lang="en-US" dirty="0" smtClean="0"/>
              <a:t>S. M. Ali Reza, </a:t>
            </a:r>
            <a:r>
              <a:rPr lang="en-US" sz="2400" i="1" dirty="0" smtClean="0"/>
              <a:t>PhD</a:t>
            </a:r>
          </a:p>
          <a:p>
            <a:r>
              <a:rPr lang="en-US" dirty="0" smtClean="0"/>
              <a:t>August 18, 2018</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Governance</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b="1" dirty="0" smtClean="0"/>
              <a:t>Eight Characteristics of Good Governance </a:t>
            </a:r>
            <a:r>
              <a:rPr lang="en-US" dirty="0" smtClean="0"/>
              <a:t>(Ref. United Nations):</a:t>
            </a:r>
          </a:p>
          <a:p>
            <a:pPr>
              <a:buFont typeface="Wingdings" pitchFamily="2" charset="2"/>
              <a:buChar char="§"/>
            </a:pPr>
            <a:r>
              <a:rPr lang="en-US" u="sng" dirty="0" smtClean="0"/>
              <a:t>Accountability</a:t>
            </a:r>
            <a:r>
              <a:rPr lang="en-US" dirty="0" smtClean="0"/>
              <a:t>: </a:t>
            </a:r>
          </a:p>
          <a:p>
            <a:pPr>
              <a:buFont typeface="Wingdings" pitchFamily="2" charset="2"/>
              <a:buChar char="ü"/>
            </a:pPr>
            <a:r>
              <a:rPr lang="en-US" dirty="0" smtClean="0"/>
              <a:t>key component of good governance;</a:t>
            </a:r>
          </a:p>
          <a:p>
            <a:pPr>
              <a:buFont typeface="Wingdings" pitchFamily="2" charset="2"/>
              <a:buChar char="ü"/>
            </a:pPr>
            <a:r>
              <a:rPr lang="en-US" dirty="0" smtClean="0"/>
              <a:t>Applicable to government, civil society and public sector;</a:t>
            </a:r>
          </a:p>
          <a:p>
            <a:pPr>
              <a:buFont typeface="Wingdings" pitchFamily="2" charset="2"/>
              <a:buChar char="ü"/>
            </a:pPr>
            <a:r>
              <a:rPr lang="en-US" dirty="0" smtClean="0"/>
              <a:t>Types: political, organizational, legal, administrative and social accountability;</a:t>
            </a:r>
          </a:p>
          <a:p>
            <a:pPr>
              <a:buFont typeface="Wingdings" pitchFamily="2" charset="2"/>
              <a:buChar char="ü"/>
            </a:pPr>
            <a:r>
              <a:rPr lang="en-US" dirty="0" smtClean="0"/>
              <a:t>instruments: answerability, sanction, redress and system improvement.</a:t>
            </a:r>
          </a:p>
          <a:p>
            <a:pPr>
              <a:buFont typeface="Wingdings" pitchFamily="2" charset="2"/>
              <a:buChar cha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Governance</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b="1" dirty="0" smtClean="0"/>
              <a:t>Characteristics (contd.)</a:t>
            </a:r>
            <a:r>
              <a:rPr lang="en-US" dirty="0" smtClean="0"/>
              <a:t>:</a:t>
            </a:r>
          </a:p>
          <a:p>
            <a:pPr>
              <a:buFont typeface="Wingdings" pitchFamily="2" charset="2"/>
              <a:buChar char="§"/>
            </a:pPr>
            <a:r>
              <a:rPr lang="en-US" u="sng" dirty="0" smtClean="0"/>
              <a:t>Transparency</a:t>
            </a:r>
            <a:r>
              <a:rPr lang="en-US" dirty="0" smtClean="0"/>
              <a:t>: </a:t>
            </a:r>
          </a:p>
          <a:p>
            <a:pPr>
              <a:buFont typeface="Wingdings" pitchFamily="2" charset="2"/>
              <a:buChar char="ü"/>
            </a:pPr>
            <a:r>
              <a:rPr lang="en-US" dirty="0" smtClean="0"/>
              <a:t>Free flow of information;</a:t>
            </a:r>
          </a:p>
          <a:p>
            <a:pPr>
              <a:buFont typeface="Wingdings" pitchFamily="2" charset="2"/>
              <a:buChar char="ü"/>
            </a:pPr>
            <a:r>
              <a:rPr lang="en-US" dirty="0" smtClean="0"/>
              <a:t>Accessibility of information to those affected by decisions taken in governance process.</a:t>
            </a:r>
          </a:p>
          <a:p>
            <a:pPr>
              <a:buFont typeface="Wingdings" pitchFamily="2" charset="2"/>
              <a:buChar char="§"/>
            </a:pPr>
            <a:r>
              <a:rPr lang="en-US" u="sng" dirty="0" smtClean="0"/>
              <a:t>Responsiveness</a:t>
            </a:r>
            <a:r>
              <a:rPr lang="en-US" dirty="0" smtClean="0"/>
              <a:t>:</a:t>
            </a:r>
          </a:p>
          <a:p>
            <a:pPr>
              <a:buFont typeface="Wingdings" pitchFamily="2" charset="2"/>
              <a:buChar char="ü"/>
            </a:pPr>
            <a:r>
              <a:rPr lang="en-US" dirty="0" smtClean="0"/>
              <a:t>Citizen/client-orientation or friendliness;</a:t>
            </a:r>
          </a:p>
          <a:p>
            <a:pPr>
              <a:buFont typeface="Wingdings" pitchFamily="2" charset="2"/>
              <a:buChar char="ü"/>
            </a:pPr>
            <a:r>
              <a:rPr lang="en-US" dirty="0" smtClean="0"/>
              <a:t>Timely delivery of services;</a:t>
            </a:r>
          </a:p>
          <a:p>
            <a:pPr>
              <a:buFont typeface="Wingdings" pitchFamily="2" charset="2"/>
              <a:buChar char="ü"/>
            </a:pPr>
            <a:r>
              <a:rPr lang="en-US" dirty="0" smtClean="0"/>
              <a:t>Redress of citizen grievances.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Governance</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Ø"/>
            </a:pPr>
            <a:r>
              <a:rPr lang="en-US" b="1" dirty="0" smtClean="0"/>
              <a:t>Characteristics (contd.)</a:t>
            </a:r>
            <a:r>
              <a:rPr lang="en-US" dirty="0" smtClean="0"/>
              <a:t>:</a:t>
            </a:r>
          </a:p>
          <a:p>
            <a:pPr>
              <a:buFont typeface="Wingdings" pitchFamily="2" charset="2"/>
              <a:buChar char="§"/>
            </a:pPr>
            <a:r>
              <a:rPr lang="en-US" u="sng" dirty="0" smtClean="0"/>
              <a:t>Participation</a:t>
            </a:r>
            <a:r>
              <a:rPr lang="en-US" dirty="0" smtClean="0"/>
              <a:t>: </a:t>
            </a:r>
          </a:p>
          <a:p>
            <a:pPr>
              <a:buFont typeface="Wingdings" pitchFamily="2" charset="2"/>
              <a:buChar char="ü"/>
            </a:pPr>
            <a:r>
              <a:rPr lang="en-US" dirty="0" smtClean="0"/>
              <a:t>Cornerstone of good governance;</a:t>
            </a:r>
          </a:p>
          <a:p>
            <a:pPr>
              <a:buFont typeface="Wingdings" pitchFamily="2" charset="2"/>
              <a:buChar char="ü"/>
            </a:pPr>
            <a:r>
              <a:rPr lang="en-US" dirty="0" smtClean="0"/>
              <a:t>Equal opportunities for participation;</a:t>
            </a:r>
          </a:p>
          <a:p>
            <a:pPr>
              <a:buFont typeface="Wingdings" pitchFamily="2" charset="2"/>
              <a:buChar char="ü"/>
            </a:pPr>
            <a:r>
              <a:rPr lang="en-US" dirty="0" smtClean="0"/>
              <a:t>Active and meaningful participation of citizens in decision making, implementation and monitoring of government activities.</a:t>
            </a:r>
          </a:p>
          <a:p>
            <a:pPr>
              <a:buFont typeface="Wingdings" pitchFamily="2" charset="2"/>
              <a:buChar char="§"/>
            </a:pPr>
            <a:r>
              <a:rPr lang="en-US" u="sng" dirty="0" smtClean="0"/>
              <a:t>Equity and inclusiveness</a:t>
            </a:r>
            <a:r>
              <a:rPr lang="en-US" dirty="0" smtClean="0"/>
              <a:t>:</a:t>
            </a:r>
          </a:p>
          <a:p>
            <a:pPr>
              <a:buFont typeface="Wingdings" pitchFamily="2" charset="2"/>
              <a:buChar char="ü"/>
            </a:pPr>
            <a:r>
              <a:rPr lang="en-US" dirty="0" smtClean="0"/>
              <a:t>All groups, specially the most vulnerable, should have opportunity to improve or maintain their well being;</a:t>
            </a:r>
          </a:p>
          <a:p>
            <a:pPr>
              <a:buFont typeface="Wingdings" pitchFamily="2" charset="2"/>
              <a:buChar char="ü"/>
            </a:pPr>
            <a:endParaRPr lang="en-US" dirty="0" smtClean="0"/>
          </a:p>
          <a:p>
            <a:pPr>
              <a:buFont typeface="Wingdings" pitchFamily="2" charset="2"/>
              <a:buChar char="ü"/>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Governance</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b="1" dirty="0" smtClean="0"/>
              <a:t>Characteristics (contd.)</a:t>
            </a:r>
            <a:r>
              <a:rPr lang="en-US" dirty="0" smtClean="0"/>
              <a:t>:</a:t>
            </a:r>
          </a:p>
          <a:p>
            <a:pPr>
              <a:buFont typeface="Wingdings" pitchFamily="2" charset="2"/>
              <a:buChar char="§"/>
            </a:pPr>
            <a:r>
              <a:rPr lang="en-US" u="sng" dirty="0" smtClean="0"/>
              <a:t>Effectiveness and efficiency</a:t>
            </a:r>
            <a:r>
              <a:rPr lang="en-US" dirty="0" smtClean="0"/>
              <a:t>:</a:t>
            </a:r>
          </a:p>
          <a:p>
            <a:pPr>
              <a:buFont typeface="Wingdings" pitchFamily="2" charset="2"/>
              <a:buChar char="ü"/>
            </a:pPr>
            <a:r>
              <a:rPr lang="en-US" dirty="0" smtClean="0"/>
              <a:t>Optimum use of resources;</a:t>
            </a:r>
          </a:p>
          <a:p>
            <a:pPr>
              <a:buFont typeface="Wingdings" pitchFamily="2" charset="2"/>
              <a:buChar char="ü"/>
            </a:pPr>
            <a:r>
              <a:rPr lang="en-US" dirty="0" smtClean="0"/>
              <a:t>Competence and performance of civil servants;</a:t>
            </a:r>
          </a:p>
          <a:p>
            <a:pPr>
              <a:buFont typeface="Wingdings" pitchFamily="2" charset="2"/>
              <a:buChar char="ü"/>
            </a:pPr>
            <a:r>
              <a:rPr lang="en-US" dirty="0" smtClean="0"/>
              <a:t>Result/action-orientation.</a:t>
            </a:r>
          </a:p>
          <a:p>
            <a:pPr>
              <a:buFont typeface="Wingdings" pitchFamily="2" charset="2"/>
              <a:buChar char="§"/>
            </a:pPr>
            <a:r>
              <a:rPr lang="en-US" u="sng" dirty="0" smtClean="0"/>
              <a:t>Rule of law</a:t>
            </a:r>
            <a:r>
              <a:rPr lang="en-US" dirty="0" smtClean="0"/>
              <a:t>:</a:t>
            </a:r>
          </a:p>
          <a:p>
            <a:pPr>
              <a:buFont typeface="Wingdings" pitchFamily="2" charset="2"/>
              <a:buChar char="ü"/>
            </a:pPr>
            <a:r>
              <a:rPr lang="en-US" dirty="0" smtClean="0"/>
              <a:t>Fair legal framework;</a:t>
            </a:r>
          </a:p>
          <a:p>
            <a:pPr>
              <a:buFont typeface="Wingdings" pitchFamily="2" charset="2"/>
              <a:buChar char="ü"/>
            </a:pPr>
            <a:r>
              <a:rPr lang="en-US" dirty="0" smtClean="0"/>
              <a:t>Impartial enforcement machinery;</a:t>
            </a:r>
          </a:p>
          <a:p>
            <a:pPr>
              <a:buFont typeface="Wingdings" pitchFamily="2" charset="2"/>
              <a:buChar char="ü"/>
            </a:pPr>
            <a:r>
              <a:rPr lang="en-US" dirty="0" smtClean="0"/>
              <a:t>Independence of judiciary.</a:t>
            </a:r>
          </a:p>
          <a:p>
            <a:pPr>
              <a:buFont typeface="Wingdings" pitchFamily="2" charset="2"/>
              <a:buChar char="§"/>
            </a:pPr>
            <a:r>
              <a:rPr lang="en-US" u="sng" dirty="0" smtClean="0"/>
              <a:t>Consensus orientation</a:t>
            </a:r>
            <a:r>
              <a:rPr lang="en-US" dirty="0" smtClean="0"/>
              <a:t>:</a:t>
            </a:r>
          </a:p>
          <a:p>
            <a:pPr>
              <a:buFont typeface="Wingdings" pitchFamily="2" charset="2"/>
              <a:buChar char="ü"/>
            </a:pPr>
            <a:r>
              <a:rPr lang="en-US" dirty="0" smtClean="0"/>
              <a:t>Reach broader consensus on-</a:t>
            </a:r>
          </a:p>
          <a:p>
            <a:r>
              <a:rPr lang="en-US" dirty="0" smtClean="0"/>
              <a:t>What is the best interest of the whole community;</a:t>
            </a:r>
          </a:p>
          <a:p>
            <a:r>
              <a:rPr lang="en-US" dirty="0" smtClean="0"/>
              <a:t>How this can be achieved.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Governance</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b="1" dirty="0" smtClean="0"/>
              <a:t>Special Focus of Good  Governance:</a:t>
            </a:r>
          </a:p>
          <a:p>
            <a:pPr>
              <a:buFont typeface="Wingdings" pitchFamily="2" charset="2"/>
              <a:buChar char="§"/>
            </a:pPr>
            <a:r>
              <a:rPr lang="en-US" dirty="0" smtClean="0"/>
              <a:t>Accountability and ethics in decision making and implementation;</a:t>
            </a:r>
          </a:p>
          <a:p>
            <a:pPr>
              <a:buFont typeface="Wingdings" pitchFamily="2" charset="2"/>
              <a:buChar char="§"/>
            </a:pPr>
            <a:r>
              <a:rPr lang="en-US" dirty="0" smtClean="0"/>
              <a:t>Transparency and predictability on decisions made;</a:t>
            </a:r>
          </a:p>
          <a:p>
            <a:pPr>
              <a:buFont typeface="Wingdings" pitchFamily="2" charset="2"/>
              <a:buChar char="§"/>
            </a:pPr>
            <a:r>
              <a:rPr lang="en-US" dirty="0" smtClean="0"/>
              <a:t>Rule based decision making and action;</a:t>
            </a:r>
          </a:p>
          <a:p>
            <a:pPr>
              <a:buFont typeface="Wingdings" pitchFamily="2" charset="2"/>
              <a:buChar char="§"/>
            </a:pPr>
            <a:r>
              <a:rPr lang="en-US" dirty="0" smtClean="0"/>
              <a:t>Responsiveness to the ‘will of the people’;</a:t>
            </a:r>
          </a:p>
          <a:p>
            <a:pPr>
              <a:buFont typeface="Wingdings" pitchFamily="2" charset="2"/>
              <a:buChar char="§"/>
            </a:pPr>
            <a:r>
              <a:rPr lang="en-US" dirty="0" smtClean="0"/>
              <a:t>Long term view of public interest.</a:t>
            </a:r>
          </a:p>
          <a:p>
            <a:pPr>
              <a:buFont typeface="Wingdings" pitchFamily="2" charset="2"/>
              <a:buChar cha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Governance</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b="1" dirty="0" smtClean="0"/>
              <a:t>Strategies for good governance:</a:t>
            </a:r>
          </a:p>
          <a:p>
            <a:pPr>
              <a:buFont typeface="Wingdings" pitchFamily="2" charset="2"/>
              <a:buChar char="§"/>
            </a:pPr>
            <a:r>
              <a:rPr lang="en-US" dirty="0" smtClean="0"/>
              <a:t>Decentralization of power;</a:t>
            </a:r>
          </a:p>
          <a:p>
            <a:pPr>
              <a:buFont typeface="Wingdings" pitchFamily="2" charset="2"/>
              <a:buChar char="ü"/>
            </a:pPr>
            <a:r>
              <a:rPr lang="en-US" dirty="0" smtClean="0"/>
              <a:t>This ensures the participation of all sectors in their own governance and brings government closer to the people.</a:t>
            </a:r>
          </a:p>
          <a:p>
            <a:pPr>
              <a:buFont typeface="Wingdings" pitchFamily="2" charset="2"/>
              <a:buChar char="§"/>
            </a:pPr>
            <a:r>
              <a:rPr lang="en-US" dirty="0" smtClean="0"/>
              <a:t>Strengthening state institutions;</a:t>
            </a:r>
          </a:p>
          <a:p>
            <a:pPr>
              <a:buFont typeface="Wingdings" pitchFamily="2" charset="2"/>
              <a:buChar char="§"/>
            </a:pPr>
            <a:r>
              <a:rPr lang="en-US" dirty="0" smtClean="0"/>
              <a:t>Institutional reforms;</a:t>
            </a:r>
          </a:p>
          <a:p>
            <a:pPr>
              <a:buFont typeface="Wingdings" pitchFamily="2" charset="2"/>
              <a:buChar char="§"/>
            </a:pPr>
            <a:r>
              <a:rPr lang="en-US" dirty="0" smtClean="0"/>
              <a:t>Capacity building of stakeholders;</a:t>
            </a:r>
          </a:p>
          <a:p>
            <a:pPr>
              <a:buFont typeface="Wingdings" pitchFamily="2" charset="2"/>
              <a:buChar char="§"/>
            </a:pPr>
            <a:r>
              <a:rPr lang="en-US" dirty="0" smtClean="0"/>
              <a:t>Social responsibility;</a:t>
            </a:r>
          </a:p>
          <a:p>
            <a:pPr>
              <a:buFont typeface="Wingdings" pitchFamily="2" charset="2"/>
              <a:buChar char="§"/>
            </a:pPr>
            <a:r>
              <a:rPr lang="en-US" dirty="0" smtClean="0"/>
              <a:t>Participant management;</a:t>
            </a:r>
          </a:p>
          <a:p>
            <a:pPr>
              <a:buFont typeface="Wingdings" pitchFamily="2" charset="2"/>
              <a:buChar char="§"/>
            </a:pPr>
            <a:r>
              <a:rPr lang="en-US" dirty="0" smtClean="0"/>
              <a:t>Reducing corruption;</a:t>
            </a:r>
          </a:p>
          <a:p>
            <a:pPr>
              <a:buFont typeface="Wingdings" pitchFamily="2" charset="2"/>
              <a:buChar char="§"/>
            </a:pPr>
            <a:r>
              <a:rPr lang="en-US" dirty="0" smtClean="0"/>
              <a:t>Increased ethical criteria.</a:t>
            </a:r>
          </a:p>
          <a:p>
            <a:pPr>
              <a:buFont typeface="Wingdings" pitchFamily="2" charset="2"/>
              <a:buChar cha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Governance</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Ø"/>
            </a:pPr>
            <a:r>
              <a:rPr lang="en-US" b="1" dirty="0" smtClean="0"/>
              <a:t>Problems of (good) governance in Bangladesh</a:t>
            </a:r>
            <a:r>
              <a:rPr lang="en-US" dirty="0" smtClean="0"/>
              <a:t>:</a:t>
            </a:r>
          </a:p>
          <a:p>
            <a:r>
              <a:rPr lang="en-US" dirty="0" smtClean="0"/>
              <a:t>Corruption;</a:t>
            </a:r>
          </a:p>
          <a:p>
            <a:r>
              <a:rPr lang="en-US" dirty="0" smtClean="0"/>
              <a:t>Inefficiency of Bureaucracy;</a:t>
            </a:r>
          </a:p>
          <a:p>
            <a:r>
              <a:rPr lang="en-US" dirty="0" smtClean="0"/>
              <a:t>Political interference in administration;</a:t>
            </a:r>
          </a:p>
          <a:p>
            <a:r>
              <a:rPr lang="en-US" dirty="0" smtClean="0"/>
              <a:t>Nepotism;</a:t>
            </a:r>
          </a:p>
          <a:p>
            <a:r>
              <a:rPr lang="en-US" dirty="0" smtClean="0"/>
              <a:t>Absence of the rule of law;</a:t>
            </a:r>
          </a:p>
          <a:p>
            <a:r>
              <a:rPr lang="en-US" dirty="0" smtClean="0"/>
              <a:t>Limited resources and improper use of resources;</a:t>
            </a:r>
          </a:p>
          <a:p>
            <a:r>
              <a:rPr lang="en-US" dirty="0" smtClean="0"/>
              <a:t>Over population, high illiteracy rate.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Governance</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b="1" dirty="0" smtClean="0"/>
              <a:t>Concluding remarks</a:t>
            </a:r>
            <a:r>
              <a:rPr lang="en-US" dirty="0" smtClean="0"/>
              <a:t>:</a:t>
            </a:r>
          </a:p>
          <a:p>
            <a:pPr algn="just">
              <a:buFont typeface="Wingdings" pitchFamily="2" charset="2"/>
              <a:buChar char="§"/>
            </a:pPr>
            <a:r>
              <a:rPr lang="en-US" dirty="0" smtClean="0"/>
              <a:t>Good governance versus bad governance;</a:t>
            </a:r>
          </a:p>
          <a:p>
            <a:pPr algn="just">
              <a:buFont typeface="Wingdings" pitchFamily="2" charset="2"/>
              <a:buChar char="§"/>
            </a:pPr>
            <a:r>
              <a:rPr lang="en-US" dirty="0" smtClean="0"/>
              <a:t>Good Governance may be a rhetoric but </a:t>
            </a:r>
            <a:r>
              <a:rPr lang="en-US" u="sng" dirty="0" smtClean="0"/>
              <a:t>good  government, responsive administration and a just legal system </a:t>
            </a:r>
            <a:r>
              <a:rPr lang="en-US" dirty="0" smtClean="0"/>
              <a:t>are eternal requirements</a:t>
            </a:r>
          </a:p>
          <a:p>
            <a:pPr algn="just"/>
            <a:r>
              <a:rPr lang="en-US" dirty="0" smtClean="0"/>
              <a:t>Sincere ideas for improving governance, ownership of initiative and commitment to reform extremely important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b="1" dirty="0" smtClean="0"/>
              <a:t>From Government to Governance:</a:t>
            </a:r>
          </a:p>
          <a:p>
            <a:pPr>
              <a:buFont typeface="Wingdings" pitchFamily="2" charset="2"/>
              <a:buChar char="§"/>
            </a:pPr>
            <a:r>
              <a:rPr lang="en-US" u="sng" dirty="0" smtClean="0"/>
              <a:t>Government: </a:t>
            </a:r>
          </a:p>
          <a:p>
            <a:pPr>
              <a:buFont typeface="Wingdings" pitchFamily="2" charset="2"/>
              <a:buChar char="ü"/>
            </a:pPr>
            <a:r>
              <a:rPr lang="en-US" dirty="0" smtClean="0"/>
              <a:t>A group of people that governs a community or unit;</a:t>
            </a:r>
          </a:p>
          <a:p>
            <a:pPr>
              <a:buFont typeface="Wingdings" pitchFamily="2" charset="2"/>
              <a:buChar char="ü"/>
            </a:pPr>
            <a:r>
              <a:rPr lang="en-US" dirty="0" smtClean="0"/>
              <a:t>Sets and administers public policy and exercises executive, political and sovereign power through customs, institution and laws within a state;</a:t>
            </a:r>
          </a:p>
          <a:p>
            <a:pPr>
              <a:buFont typeface="Wingdings" pitchFamily="2" charset="2"/>
              <a:buChar char="ü"/>
            </a:pPr>
            <a:r>
              <a:rPr lang="en-US" dirty="0" smtClean="0"/>
              <a:t>Governments can be classified into democracy, aristocracy, monarchy, autocracy or dictatorship.</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
            </a:pPr>
            <a:r>
              <a:rPr lang="en-US" b="1" u="sng" dirty="0" smtClean="0"/>
              <a:t>Governance:</a:t>
            </a:r>
          </a:p>
          <a:p>
            <a:pPr>
              <a:buNone/>
            </a:pPr>
            <a:endParaRPr lang="en-US" b="1" u="sng" dirty="0" smtClean="0"/>
          </a:p>
          <a:p>
            <a:pPr algn="just">
              <a:buFont typeface="Wingdings" pitchFamily="2" charset="2"/>
              <a:buChar char="ü"/>
            </a:pPr>
            <a:r>
              <a:rPr lang="en-US" dirty="0" smtClean="0"/>
              <a:t>The concept of governance is as old as human civilization</a:t>
            </a:r>
          </a:p>
          <a:p>
            <a:pPr algn="just">
              <a:buFont typeface="Wingdings" pitchFamily="2" charset="2"/>
              <a:buChar char="ü"/>
            </a:pPr>
            <a:r>
              <a:rPr lang="en-US" dirty="0" smtClean="0"/>
              <a:t>The term “governance” derives from the Greek word “</a:t>
            </a:r>
            <a:r>
              <a:rPr lang="en-US" i="1" dirty="0" err="1" smtClean="0"/>
              <a:t>kubernáo</a:t>
            </a:r>
            <a:r>
              <a:rPr lang="en-US" i="1" dirty="0" smtClean="0"/>
              <a:t>” </a:t>
            </a:r>
            <a:r>
              <a:rPr lang="en-US" dirty="0" smtClean="0"/>
              <a:t>meaning to “steer” i.e., to push or guide</a:t>
            </a:r>
            <a:r>
              <a:rPr lang="en-US" i="1" dirty="0" smtClean="0"/>
              <a:t>;</a:t>
            </a:r>
          </a:p>
          <a:p>
            <a:pPr algn="just">
              <a:buFont typeface="Wingdings" pitchFamily="2" charset="2"/>
              <a:buChar char="ü"/>
            </a:pPr>
            <a:r>
              <a:rPr lang="en-US" dirty="0" smtClean="0"/>
              <a:t>The use of the term </a:t>
            </a:r>
            <a:r>
              <a:rPr lang="en-US" i="1" dirty="0" smtClean="0"/>
              <a:t>governance,</a:t>
            </a:r>
            <a:r>
              <a:rPr lang="en-US" dirty="0" smtClean="0"/>
              <a:t> in its current broader sense, encompassing the activities of a wide range of public and private institutions, acquired as recently as the 1990s, when it was re-minted by economists and political scientists and disseminated by institutions such as the UN, IMF and World Bank;</a:t>
            </a:r>
          </a:p>
          <a:p>
            <a:pPr>
              <a:buFont typeface="Wingdings" pitchFamily="2" charset="2"/>
              <a:buChar char="ü"/>
            </a:pPr>
            <a:endParaRPr lang="en-US" dirty="0" smtClean="0"/>
          </a:p>
          <a:p>
            <a:pPr>
              <a:buFont typeface="Wingdings" pitchFamily="2" charset="2"/>
              <a:buChar char="ü"/>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a:t>
            </a: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ü"/>
            </a:pPr>
            <a:r>
              <a:rPr lang="en-US" dirty="0" smtClean="0"/>
              <a:t>In general, governance is the process of exercising political, economic and administrative authority to manage a nation’s affairs;</a:t>
            </a:r>
          </a:p>
          <a:p>
            <a:pPr algn="just">
              <a:buFont typeface="Wingdings" pitchFamily="2" charset="2"/>
              <a:buChar char="q"/>
            </a:pPr>
            <a:r>
              <a:rPr lang="en-US" dirty="0" smtClean="0"/>
              <a:t>Governance: </a:t>
            </a:r>
            <a:r>
              <a:rPr lang="en-US" u="sng" dirty="0" smtClean="0"/>
              <a:t>The process of decision-making and the process by which decisions are implemented (or, not implemented)</a:t>
            </a:r>
            <a:r>
              <a:rPr lang="en-US" dirty="0" smtClean="0"/>
              <a:t>;</a:t>
            </a:r>
          </a:p>
          <a:p>
            <a:pPr algn="just">
              <a:buFont typeface="Wingdings" pitchFamily="2" charset="2"/>
              <a:buChar char="ü"/>
            </a:pPr>
            <a:r>
              <a:rPr lang="en-US" dirty="0" smtClean="0"/>
              <a:t>Governance is a method through which power is exercised in the management of a country’s political, economic and social resources for development (World Bank, 1992);</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a:t>
            </a:r>
            <a:endParaRPr lang="en-US" dirty="0"/>
          </a:p>
        </p:txBody>
      </p:sp>
      <p:sp>
        <p:nvSpPr>
          <p:cNvPr id="3" name="Content Placeholder 2"/>
          <p:cNvSpPr>
            <a:spLocks noGrp="1"/>
          </p:cNvSpPr>
          <p:nvPr>
            <p:ph idx="1"/>
          </p:nvPr>
        </p:nvSpPr>
        <p:spPr/>
        <p:txBody>
          <a:bodyPr>
            <a:normAutofit fontScale="85000" lnSpcReduction="10000"/>
          </a:bodyPr>
          <a:lstStyle/>
          <a:p>
            <a:pPr algn="just">
              <a:buFont typeface="Wingdings" pitchFamily="2" charset="2"/>
              <a:buChar char="ü"/>
            </a:pPr>
            <a:r>
              <a:rPr lang="en-US" dirty="0" smtClean="0"/>
              <a:t>Governance is the exercise of economic, political and administrative authority to manage a country’s affairs at all levels comprising the mechanisms, processes and institutions through which citizens and groups articulate their interests, exercise their legal rights, meet their obligations and mediate their differences (UNDP, 1997);</a:t>
            </a:r>
          </a:p>
          <a:p>
            <a:pPr algn="just">
              <a:buFont typeface="Wingdings" pitchFamily="2" charset="2"/>
              <a:buChar char="ü"/>
            </a:pPr>
            <a:r>
              <a:rPr lang="en-US" dirty="0" smtClean="0"/>
              <a:t>Governance is the process whereby societies or organizations make important decisions, </a:t>
            </a:r>
            <a:r>
              <a:rPr lang="en-US" u="sng" dirty="0" smtClean="0"/>
              <a:t>determine whom they involve</a:t>
            </a:r>
            <a:r>
              <a:rPr lang="en-US" dirty="0" smtClean="0"/>
              <a:t> and how they render account (Canada Institute of Governance, 2002).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Ø"/>
            </a:pPr>
            <a:r>
              <a:rPr lang="en-US" b="1" dirty="0" smtClean="0"/>
              <a:t>3 key actors in the process of governance:</a:t>
            </a:r>
          </a:p>
          <a:p>
            <a:pPr algn="just">
              <a:buFont typeface="Wingdings" pitchFamily="2" charset="2"/>
              <a:buChar char="§"/>
            </a:pPr>
            <a:r>
              <a:rPr lang="en-US" u="sng" dirty="0" smtClean="0"/>
              <a:t>State </a:t>
            </a:r>
            <a:r>
              <a:rPr lang="en-US" dirty="0" smtClean="0"/>
              <a:t>(Enabler): creates a favorable political, legal and economic environment;</a:t>
            </a:r>
          </a:p>
          <a:p>
            <a:pPr algn="just">
              <a:buFont typeface="Wingdings" pitchFamily="2" charset="2"/>
              <a:buChar char="§"/>
            </a:pPr>
            <a:r>
              <a:rPr lang="en-US" u="sng" dirty="0" smtClean="0"/>
              <a:t>Civil society</a:t>
            </a:r>
            <a:r>
              <a:rPr lang="en-US" dirty="0" smtClean="0"/>
              <a:t> (Citizens and groups outside government, sometimes called NGOs): Mobilizes peoples’ participation in the governance process;</a:t>
            </a:r>
          </a:p>
          <a:p>
            <a:pPr algn="just">
              <a:buFont typeface="Wingdings" pitchFamily="2" charset="2"/>
              <a:buChar char="§"/>
            </a:pPr>
            <a:r>
              <a:rPr lang="en-US" u="sng" dirty="0" smtClean="0"/>
              <a:t>Market</a:t>
            </a:r>
            <a:r>
              <a:rPr lang="en-US" dirty="0" smtClean="0"/>
              <a:t> (Stakeholders who will benefit from the services by the government): Creates opportunities for people.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b="1" dirty="0" smtClean="0"/>
              <a:t>Stakeholders in Governance:</a:t>
            </a:r>
          </a:p>
          <a:p>
            <a:pPr>
              <a:buFont typeface="Wingdings" pitchFamily="2" charset="2"/>
              <a:buChar char="§"/>
            </a:pPr>
            <a:r>
              <a:rPr lang="en-US" dirty="0" smtClean="0"/>
              <a:t>Executive;</a:t>
            </a:r>
          </a:p>
          <a:p>
            <a:pPr>
              <a:buFont typeface="Wingdings" pitchFamily="2" charset="2"/>
              <a:buChar char="§"/>
            </a:pPr>
            <a:r>
              <a:rPr lang="en-US" dirty="0" smtClean="0"/>
              <a:t>Legislature;</a:t>
            </a:r>
          </a:p>
          <a:p>
            <a:pPr>
              <a:buFont typeface="Wingdings" pitchFamily="2" charset="2"/>
              <a:buChar char="§"/>
            </a:pPr>
            <a:r>
              <a:rPr lang="en-US" dirty="0" smtClean="0"/>
              <a:t>Judiciary;</a:t>
            </a:r>
          </a:p>
          <a:p>
            <a:pPr>
              <a:buFont typeface="Wingdings" pitchFamily="2" charset="2"/>
              <a:buChar char="§"/>
            </a:pPr>
            <a:r>
              <a:rPr lang="en-US" dirty="0" smtClean="0"/>
              <a:t>Political Parties;</a:t>
            </a:r>
          </a:p>
          <a:p>
            <a:pPr>
              <a:buFont typeface="Wingdings" pitchFamily="2" charset="2"/>
              <a:buChar char="§"/>
            </a:pPr>
            <a:r>
              <a:rPr lang="en-US" dirty="0" smtClean="0"/>
              <a:t>Media;</a:t>
            </a:r>
          </a:p>
          <a:p>
            <a:pPr>
              <a:buFont typeface="Wingdings" pitchFamily="2" charset="2"/>
              <a:buChar char="§"/>
            </a:pPr>
            <a:r>
              <a:rPr lang="en-US" dirty="0" smtClean="0"/>
              <a:t>Civil Society;</a:t>
            </a:r>
          </a:p>
          <a:p>
            <a:pPr>
              <a:buFont typeface="Wingdings" pitchFamily="2" charset="2"/>
              <a:buChar char="§"/>
            </a:pPr>
            <a:r>
              <a:rPr lang="en-US" dirty="0" smtClean="0"/>
              <a:t>Social Organizations;</a:t>
            </a:r>
          </a:p>
          <a:p>
            <a:pPr>
              <a:buFont typeface="Wingdings" pitchFamily="2" charset="2"/>
              <a:buChar char="§"/>
            </a:pPr>
            <a:r>
              <a:rPr lang="en-US" dirty="0" smtClean="0"/>
              <a:t>Private Sector.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u="sng" dirty="0" smtClean="0"/>
              <a:t>What activities are encompassed in the act of governance?</a:t>
            </a:r>
          </a:p>
          <a:p>
            <a:pPr>
              <a:buFont typeface="Wingdings" pitchFamily="2" charset="2"/>
              <a:buChar char="§"/>
            </a:pPr>
            <a:r>
              <a:rPr lang="en-US" dirty="0" smtClean="0"/>
              <a:t>Rule;</a:t>
            </a:r>
          </a:p>
          <a:p>
            <a:pPr>
              <a:buFont typeface="Wingdings" pitchFamily="2" charset="2"/>
              <a:buChar char="§"/>
            </a:pPr>
            <a:r>
              <a:rPr lang="en-US" dirty="0" smtClean="0"/>
              <a:t>Control;</a:t>
            </a:r>
          </a:p>
          <a:p>
            <a:pPr>
              <a:buFont typeface="Wingdings" pitchFamily="2" charset="2"/>
              <a:buChar char="§"/>
            </a:pPr>
            <a:r>
              <a:rPr lang="en-US" dirty="0" smtClean="0"/>
              <a:t>coordinate;</a:t>
            </a:r>
          </a:p>
          <a:p>
            <a:pPr>
              <a:buFont typeface="Wingdings" pitchFamily="2" charset="2"/>
              <a:buChar char="§"/>
            </a:pPr>
            <a:r>
              <a:rPr lang="en-US" dirty="0" smtClean="0"/>
              <a:t>Lead;</a:t>
            </a:r>
          </a:p>
          <a:p>
            <a:pPr>
              <a:buFont typeface="Wingdings" pitchFamily="2" charset="2"/>
              <a:buChar char="§"/>
            </a:pPr>
            <a:r>
              <a:rPr lang="en-US" dirty="0" smtClean="0"/>
              <a:t>Manage.</a:t>
            </a:r>
          </a:p>
          <a:p>
            <a:pPr>
              <a:buFont typeface="Wingdings" pitchFamily="2" charset="2"/>
              <a:buChar char="ü"/>
            </a:pPr>
            <a:r>
              <a:rPr lang="en-US" dirty="0" smtClean="0"/>
              <a:t>Governments rule and control, but in a state of governance it orchestrates, leads and manages.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Governance</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b="1" dirty="0" smtClean="0"/>
              <a:t>Defining good governance</a:t>
            </a:r>
            <a:r>
              <a:rPr lang="en-US" dirty="0" smtClean="0"/>
              <a:t>:</a:t>
            </a:r>
          </a:p>
          <a:p>
            <a:pPr>
              <a:buFont typeface="Wingdings" pitchFamily="2" charset="2"/>
              <a:buChar char="§"/>
            </a:pPr>
            <a:r>
              <a:rPr lang="en-US" u="sng" dirty="0" smtClean="0"/>
              <a:t>Good governance necessitates</a:t>
            </a:r>
            <a:r>
              <a:rPr lang="en-US" dirty="0" smtClean="0"/>
              <a:t>-</a:t>
            </a:r>
          </a:p>
          <a:p>
            <a:pPr algn="just">
              <a:buFont typeface="Wingdings" pitchFamily="2" charset="2"/>
              <a:buChar char="ü"/>
            </a:pPr>
            <a:r>
              <a:rPr lang="en-US" dirty="0" smtClean="0"/>
              <a:t>Sound public sector management (efficiency and effectiveness);</a:t>
            </a:r>
          </a:p>
          <a:p>
            <a:pPr algn="just">
              <a:buFont typeface="Wingdings" pitchFamily="2" charset="2"/>
              <a:buChar char="ü"/>
            </a:pPr>
            <a:r>
              <a:rPr lang="en-US" dirty="0" smtClean="0"/>
              <a:t>Accountability (being answerable for actions);</a:t>
            </a:r>
          </a:p>
          <a:p>
            <a:pPr algn="just">
              <a:buFont typeface="Wingdings" pitchFamily="2" charset="2"/>
              <a:buChar char="ü"/>
            </a:pPr>
            <a:r>
              <a:rPr lang="en-US" dirty="0" smtClean="0"/>
              <a:t>Sound and free flow of information (transparency);</a:t>
            </a:r>
          </a:p>
          <a:p>
            <a:pPr algn="just">
              <a:buFont typeface="Wingdings" pitchFamily="2" charset="2"/>
              <a:buChar char="ü"/>
            </a:pPr>
            <a:r>
              <a:rPr lang="en-US" dirty="0" smtClean="0"/>
              <a:t>Legitimacy (government should have the consent of the governed);</a:t>
            </a:r>
          </a:p>
          <a:p>
            <a:pPr algn="just">
              <a:buFont typeface="Wingdings" pitchFamily="2" charset="2"/>
              <a:buChar char="ü"/>
            </a:pPr>
            <a:r>
              <a:rPr lang="en-US" dirty="0" smtClean="0"/>
              <a:t>Competence (effective policy making, implementation and service delivery);</a:t>
            </a:r>
          </a:p>
          <a:p>
            <a:pPr algn="just">
              <a:buFont typeface="Wingdings" pitchFamily="2" charset="2"/>
              <a:buChar char="ü"/>
            </a:pPr>
            <a:r>
              <a:rPr lang="en-US" dirty="0" smtClean="0"/>
              <a:t>Legal framework for development (justice, respect for human rights and liberties).</a:t>
            </a:r>
          </a:p>
          <a:p>
            <a:pPr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897</Words>
  <Application>Microsoft Office PowerPoint</Application>
  <PresentationFormat>On-screen Show (4:3)</PresentationFormat>
  <Paragraphs>142</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Governance and Good Governance </vt:lpstr>
      <vt:lpstr>Governance</vt:lpstr>
      <vt:lpstr>Governance</vt:lpstr>
      <vt:lpstr>Governance</vt:lpstr>
      <vt:lpstr>Governance</vt:lpstr>
      <vt:lpstr>Governance</vt:lpstr>
      <vt:lpstr>Governance</vt:lpstr>
      <vt:lpstr>Governance</vt:lpstr>
      <vt:lpstr>Good Governance</vt:lpstr>
      <vt:lpstr>Good Governance</vt:lpstr>
      <vt:lpstr>Good Governance</vt:lpstr>
      <vt:lpstr>Good Governance</vt:lpstr>
      <vt:lpstr>Good Governance</vt:lpstr>
      <vt:lpstr>Good Governance</vt:lpstr>
      <vt:lpstr>Good Governance</vt:lpstr>
      <vt:lpstr>Good Governance</vt:lpstr>
      <vt:lpstr>Good Governance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Governance: Concept, Actors..</dc:title>
  <dc:creator>user</dc:creator>
  <cp:lastModifiedBy>Townim Faisal</cp:lastModifiedBy>
  <cp:revision>51</cp:revision>
  <dcterms:created xsi:type="dcterms:W3CDTF">2006-08-16T00:00:00Z</dcterms:created>
  <dcterms:modified xsi:type="dcterms:W3CDTF">2018-08-18T06:37:39Z</dcterms:modified>
</cp:coreProperties>
</file>