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0FC58-CF80-4FA5-8702-EF0802A83C1A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BD547-8117-4A0F-86D5-55AE903BF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BD547-8117-4A0F-86D5-55AE903BFC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6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889C-430E-494A-834E-828C97AAED71}" type="datetime1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24D9-F327-4116-966E-CC4E19C8E8E5}" type="datetime1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8786-5AE7-474D-8204-D7F2D15B619D}" type="datetime1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14C9-9CC8-4FE9-8A3D-4BC1FFEEA9DD}" type="datetime1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01DA-264E-4C4F-8B71-E29E6B646F81}" type="datetime1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5E71-0246-43DF-B08F-F7352A42A2A2}" type="datetime1">
              <a:rPr lang="en-US" smtClean="0"/>
              <a:t>08-Jun-18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C8FB-C28E-4A9D-810B-C4B4253D7AA1}" type="datetime1">
              <a:rPr lang="en-US" smtClean="0"/>
              <a:t>08-Jun-18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649E-307B-48A1-AA31-F3B5F08361E7}" type="datetime1">
              <a:rPr lang="en-US" smtClean="0"/>
              <a:t>08-Jun-18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1883-D838-4BFF-BFB1-7C6232A1ACE5}" type="datetime1">
              <a:rPr lang="en-US" smtClean="0"/>
              <a:t>08-Jun-18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D124-5E70-419B-90C5-FE26F261EC08}" type="datetime1">
              <a:rPr lang="en-US" smtClean="0"/>
              <a:t>08-Jun-18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E16B-2BC3-491A-A004-D4445184718B}" type="datetime1">
              <a:rPr lang="en-US" smtClean="0"/>
              <a:t>08-Jun-18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7F85D-71F9-40EB-BE1E-F1EB3670F004}" type="datetime1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1523999"/>
          </a:xfrm>
        </p:spPr>
        <p:txBody>
          <a:bodyPr/>
          <a:lstStyle/>
          <a:p>
            <a:r>
              <a:rPr lang="en-US" dirty="0" smtClean="0"/>
              <a:t>Understanding the 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3657600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Prepared by: S. M. Ali Reza, </a:t>
            </a:r>
            <a:r>
              <a:rPr lang="en-US" i="1" u="sng" dirty="0" smtClean="0"/>
              <a:t>PhD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Meaning, definition, elements of the state.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Difference between a nation and a state; between effective state, weak state and failed state.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Theories of the Origin of the State.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Effective, weak and failed states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Weak states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Crime into politics (criminalization of politics);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Govt. unable to fight lawlessness, corruption, poverty etc.;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Justice bought;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Democracy, if any, is “preached, not practiced;”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Elections rigged;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Little tax collection;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National resources (public property) are pocketed privately (oil revenues of some countries);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Much of Asian, African and Latin American countries are weak/ weaker states 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Resource curse!!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“Developing nations are nations in sense not in reality “ (Rupert Emerson)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Effective, weak and failed states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Failed states: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Practically no national (central) governments;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Warlords, militias  and drug-lords do as they wish;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Absence of law beside the gun!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Territorial breakup threatens;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Fundamental human rights (food, clothing, housing, education, healthcare etc.) are plunged;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Effective, weak and failed states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Afghanistan and Somalia (to many) are the examples of failed states;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What about Yemen, Syria and (even) Pakistan?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Rise of Islamism extremism-ISIS, Taliban, Al-Qaeda threat to statehood?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What about the Middle Eastern Monarchies (KSA, Kuwait etc.)/ countries- Iran, Iraq?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Are they effective, weak, or failed states?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What about BANGLADESH?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Theories of the Origin of the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general, states originated in the bare need of life, and they continue to exist for the welfare of human kind. </a:t>
            </a:r>
          </a:p>
          <a:p>
            <a:pPr algn="just"/>
            <a:r>
              <a:rPr lang="en-US" dirty="0" smtClean="0"/>
              <a:t>The question is, </a:t>
            </a:r>
            <a:r>
              <a:rPr lang="en-US" b="1" u="sng" dirty="0" smtClean="0"/>
              <a:t>WHEN AND HOW DID THE STATE COME INTO EXISTENCE?</a:t>
            </a:r>
          </a:p>
          <a:p>
            <a:pPr algn="just"/>
            <a:r>
              <a:rPr lang="en-US" dirty="0" smtClean="0"/>
              <a:t>We are searching for a “</a:t>
            </a:r>
            <a:r>
              <a:rPr lang="en-US" i="1" dirty="0" smtClean="0"/>
              <a:t>matter-of-fact</a:t>
            </a:r>
            <a:r>
              <a:rPr lang="en-US" dirty="0" smtClean="0"/>
              <a:t>” explanation of the origin of the state.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Theories of the Origin of the State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following are the important theories that had been advanced from time to time: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The Divine Origin theory (religion in politics, </a:t>
            </a:r>
            <a:r>
              <a:rPr lang="en-US" i="1" dirty="0" smtClean="0"/>
              <a:t>dharma </a:t>
            </a:r>
            <a:r>
              <a:rPr lang="en-US" i="1" dirty="0" err="1" smtClean="0"/>
              <a:t>rashtra</a:t>
            </a:r>
            <a:r>
              <a:rPr lang="en-US" i="1" dirty="0" smtClean="0"/>
              <a:t>, </a:t>
            </a:r>
            <a:r>
              <a:rPr lang="en-US" i="1" dirty="0" err="1" smtClean="0"/>
              <a:t>Islamization</a:t>
            </a:r>
            <a:r>
              <a:rPr lang="en-US" i="1" dirty="0" smtClean="0"/>
              <a:t> of politics)</a:t>
            </a:r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dirty="0" smtClean="0"/>
              <a:t>The Force theory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The Social Contact theory (</a:t>
            </a:r>
            <a:r>
              <a:rPr lang="en-US" u="sng" dirty="0" smtClean="0"/>
              <a:t>emphasis on the state of nature- “ideal innocence and bliss,” and “wild savagery” leading to “might is right”; proponents: Hobbes, Locke, and Rousseau</a:t>
            </a:r>
            <a:r>
              <a:rPr lang="en-US" dirty="0" smtClean="0"/>
              <a:t>)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The Historical or Evolutionary theory (</a:t>
            </a:r>
            <a:r>
              <a:rPr lang="en-US" i="1" dirty="0" err="1" smtClean="0"/>
              <a:t>Patriarchial</a:t>
            </a:r>
            <a:r>
              <a:rPr lang="en-US" dirty="0" smtClean="0"/>
              <a:t> and </a:t>
            </a:r>
            <a:r>
              <a:rPr lang="en-US" i="1" dirty="0" err="1" smtClean="0"/>
              <a:t>Matriarchial</a:t>
            </a:r>
            <a:r>
              <a:rPr lang="en-US" dirty="0" smtClean="0"/>
              <a:t> theories)</a:t>
            </a:r>
          </a:p>
          <a:p>
            <a:pPr marL="514350" indent="-514350" algn="just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the State…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/>
              <a:t>The Divine Origin theory</a:t>
            </a:r>
            <a:r>
              <a:rPr lang="en-US" dirty="0" smtClean="0"/>
              <a:t>: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God deliberately created the State with an aim to save mankind from destruction;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God sent His Deputy (the kings/monarchs) to rule over mankind;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ruler was a divinely appointed agent and he was responsible for his action only to God;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All were ordained to  submit to his authority and disobedience to his command was a “</a:t>
            </a:r>
            <a:r>
              <a:rPr lang="en-US" i="1" dirty="0" smtClean="0"/>
              <a:t>sin</a:t>
            </a:r>
            <a:r>
              <a:rPr lang="en-US" dirty="0" smtClean="0"/>
              <a:t>” subject to divine punishment.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the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Divine Right of the kings</a:t>
            </a:r>
            <a:r>
              <a:rPr lang="en-US" dirty="0" smtClean="0"/>
              <a:t>: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Monarchy is divinely ordained and the King draws his authority from God;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Monarchy is hereditary and the kingship should pass from father to son;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King is answerable to God alone;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Resistance to the lawful authority of a King is a sin.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the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Dismissal of the Divine Origin theory</a:t>
            </a:r>
            <a:r>
              <a:rPr lang="en-US" dirty="0" smtClean="0"/>
              <a:t>: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The Divine Origin theory was discredited in the West in the 17</a:t>
            </a:r>
            <a:r>
              <a:rPr lang="en-US" baseline="30000" dirty="0" smtClean="0"/>
              <a:t>th</a:t>
            </a:r>
            <a:r>
              <a:rPr lang="en-US" dirty="0" smtClean="0"/>
              <a:t> and 18</a:t>
            </a:r>
            <a:r>
              <a:rPr lang="en-US" baseline="30000" dirty="0" smtClean="0"/>
              <a:t>th</a:t>
            </a:r>
            <a:r>
              <a:rPr lang="en-US" dirty="0" smtClean="0"/>
              <a:t> centuries, and was replaced by </a:t>
            </a:r>
            <a:r>
              <a:rPr lang="en-US" u="sng" dirty="0" smtClean="0"/>
              <a:t>the social contract theory </a:t>
            </a:r>
            <a:r>
              <a:rPr lang="en-US" dirty="0" smtClean="0"/>
              <a:t>and Rousseau’s concept of “</a:t>
            </a:r>
            <a:r>
              <a:rPr lang="en-US" i="1" dirty="0" smtClean="0"/>
              <a:t>popular Sovereignty</a:t>
            </a:r>
            <a:r>
              <a:rPr lang="en-US" dirty="0" smtClean="0"/>
              <a:t>.”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Thus, the “</a:t>
            </a:r>
            <a:r>
              <a:rPr lang="en-US" i="1" dirty="0" smtClean="0"/>
              <a:t>Voice of God</a:t>
            </a:r>
            <a:r>
              <a:rPr lang="en-US" dirty="0" smtClean="0"/>
              <a:t>” was replaced by the “</a:t>
            </a:r>
            <a:r>
              <a:rPr lang="en-US" i="1" dirty="0" smtClean="0"/>
              <a:t>voice of the people</a:t>
            </a:r>
            <a:r>
              <a:rPr lang="en-US" dirty="0" smtClean="0"/>
              <a:t>.”</a:t>
            </a:r>
          </a:p>
          <a:p>
            <a:pPr algn="ctr">
              <a:buNone/>
            </a:pPr>
            <a:r>
              <a:rPr lang="en-US" i="1" dirty="0" smtClean="0"/>
              <a:t>To be continued… 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meant by a state?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“The state is the politically organized people of a definite territory” (J. K. </a:t>
            </a:r>
            <a:r>
              <a:rPr lang="en-US" dirty="0" err="1" smtClean="0"/>
              <a:t>Bluntschil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“a territorial society divided into government and subjects claiming, within its allocated physical area, a supremacy over all other institutions” (Prof Laski);</a:t>
            </a:r>
          </a:p>
          <a:p>
            <a:r>
              <a:rPr lang="en-US" dirty="0" smtClean="0"/>
              <a:t>“The political system made up of the residents of the territorial area and government of the area is a state” (Robert A. Dahl).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State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‘</a:t>
            </a:r>
            <a:r>
              <a:rPr lang="en-US" u="sng" dirty="0" smtClean="0"/>
              <a:t>A matter-of-fact’ definition of state </a:t>
            </a:r>
            <a:r>
              <a:rPr lang="en-US" dirty="0" smtClean="0"/>
              <a:t>by Prof Garner: “…a community of persons, more or less numerous, permanently occupying a definite portion of territory, independent, or nearly so, of external control, and possessing an organized government to which the great body of inhabitants render habitual obedience.”</a:t>
            </a:r>
          </a:p>
          <a:p>
            <a:pPr algn="just"/>
            <a:r>
              <a:rPr lang="en-US" dirty="0" smtClean="0"/>
              <a:t> </a:t>
            </a:r>
            <a:r>
              <a:rPr lang="en-US" u="sng" dirty="0" smtClean="0"/>
              <a:t>Anything missing?</a:t>
            </a:r>
          </a:p>
          <a:p>
            <a:pPr algn="just"/>
            <a:r>
              <a:rPr lang="en-US" dirty="0" smtClean="0"/>
              <a:t>How would you define a state?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the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state must possess the following elements: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Population</a:t>
            </a:r>
            <a:r>
              <a:rPr lang="en-US" dirty="0" smtClean="0"/>
              <a:t>: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the state is a human institution;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No limit can be placed on the number of people forming a state;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u="sng" dirty="0" smtClean="0"/>
              <a:t>Plato and Aristotle limited the number of population of Greek City-States</a:t>
            </a:r>
            <a:r>
              <a:rPr lang="en-US" dirty="0" smtClean="0"/>
              <a:t>: Athens and Sparta ( For Plato the number was 5,040; for Aristotle ‘neither too large nor too small.’ </a:t>
            </a:r>
            <a:r>
              <a:rPr lang="en-US" u="sng" dirty="0" smtClean="0"/>
              <a:t>It should be large enough to be self-sufficing and small enough  to be well governed</a:t>
            </a:r>
            <a:r>
              <a:rPr lang="en-US" dirty="0" smtClean="0"/>
              <a:t>);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u="sng" dirty="0" smtClean="0"/>
              <a:t>Modern states have both huge populations </a:t>
            </a:r>
            <a:r>
              <a:rPr lang="en-US" dirty="0" smtClean="0"/>
              <a:t>(China, India, Bangladesh) and smaller ones’ (Vatican  City, Singapore, Monaco, Palau, Nauru, Tuvalu).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the State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Territory</a:t>
            </a:r>
            <a:r>
              <a:rPr lang="en-US" dirty="0" smtClean="0"/>
              <a:t>: </a:t>
            </a:r>
          </a:p>
          <a:p>
            <a:pPr marL="514350" indent="-514350">
              <a:buAutoNum type="arabicPeriod"/>
            </a:pPr>
            <a:r>
              <a:rPr lang="en-US" dirty="0" smtClean="0"/>
              <a:t>Territory is not an indispensable element in the formation of a state !! If a society is held together by the principle of government, it constitutes a state (Sir John Seeley);</a:t>
            </a:r>
          </a:p>
          <a:p>
            <a:pPr marL="514350" indent="-514350">
              <a:buAutoNum type="arabicPeriod"/>
            </a:pPr>
            <a:r>
              <a:rPr lang="en-US" dirty="0" smtClean="0"/>
              <a:t>Present day reality: There is no state without its proper territory- large or small;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issue of big and small territory.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the State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dirty="0" smtClean="0"/>
              <a:t>Government</a:t>
            </a:r>
            <a:r>
              <a:rPr lang="en-US" dirty="0" smtClean="0"/>
              <a:t>: 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The agency created to enforce rules of conduct and to ensure obedience. 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A state cannot/does not exist  without a government, no matter what form of government it is.</a:t>
            </a:r>
          </a:p>
          <a:p>
            <a:pPr algn="just"/>
            <a:r>
              <a:rPr lang="en-US" b="1" dirty="0" smtClean="0"/>
              <a:t>Sovereignty</a:t>
            </a:r>
            <a:r>
              <a:rPr lang="en-US" dirty="0" smtClean="0"/>
              <a:t>: 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Most essential and distinguishable feature of a state.  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Two types of sovereignty- internal sovereignty and external sovereignty.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a state and a 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 Nation</a:t>
            </a:r>
            <a:r>
              <a:rPr lang="en-US" dirty="0" smtClean="0"/>
              <a:t>: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Population with a certain sense of itself, cohesiveness, a shared history, culture and (not always) a common language;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sense of “we-feeling” (Karl Deutsch, 1963)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 State</a:t>
            </a:r>
            <a:r>
              <a:rPr lang="en-US" dirty="0" smtClean="0"/>
              <a:t>: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A government structure usually sovereign and powerful enough to enforce its writ;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US (federal) states are not of this types;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As of 2011, there are 194 states in the world (South Sudan being the newest one in 2011).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Nation and A State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Which comes first, states or nations?</a:t>
            </a:r>
          </a:p>
          <a:p>
            <a:pPr algn="just"/>
            <a:r>
              <a:rPr lang="en-US" dirty="0" smtClean="0"/>
              <a:t>In most cases, states created their nations (Pakistan- ‘nationalism without a nation,’ India, US – ‘immigrant nation’, French- an artificial nation forcefully created).</a:t>
            </a:r>
          </a:p>
          <a:p>
            <a:pPr algn="just"/>
            <a:r>
              <a:rPr lang="en-US" dirty="0" smtClean="0"/>
              <a:t>Nations do not fall from the sky/heaven but are created by human craftsmanship of varying 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Effective, weak and failed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Not all states really function well as states;</a:t>
            </a:r>
          </a:p>
          <a:p>
            <a:r>
              <a:rPr lang="en-US" dirty="0" smtClean="0"/>
              <a:t>A flag and a seat at the UN do not guarantee that one is a real state.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Effective states: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Control their entire territory;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Laws are mostly obeyed;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Governments look after the general welfare and security;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Corruption fairly minor;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Better off and collect considerable amount of taxes (25-50% of GDP);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Highly effective states: USA, Japan, EU countries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Welfare states: Sweden, Denmark, Norway, Switzerland.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1313</Words>
  <Application>Microsoft Office PowerPoint</Application>
  <PresentationFormat>On-screen Show (4:3)</PresentationFormat>
  <Paragraphs>128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Understanding the State</vt:lpstr>
      <vt:lpstr>What is meant by a state?</vt:lpstr>
      <vt:lpstr>Meaning of State (Contd.)</vt:lpstr>
      <vt:lpstr>Elements of the State</vt:lpstr>
      <vt:lpstr>Elements of the State (Contd.)</vt:lpstr>
      <vt:lpstr>Elements of the State (Contd.)</vt:lpstr>
      <vt:lpstr>Difference between a state and a nation</vt:lpstr>
      <vt:lpstr>A Nation and A State (Contd.)</vt:lpstr>
      <vt:lpstr>Effective, weak and failed states</vt:lpstr>
      <vt:lpstr>Effective, weak and failed states (Contd.)</vt:lpstr>
      <vt:lpstr>Effective, weak and failed states (Contd.)</vt:lpstr>
      <vt:lpstr>Effective, weak and failed states (Contd.)</vt:lpstr>
      <vt:lpstr>Theories of the Origin of the State</vt:lpstr>
      <vt:lpstr>Theories of the Origin of the State (Contd.)</vt:lpstr>
      <vt:lpstr>Origin of the State…</vt:lpstr>
      <vt:lpstr>Origin of the State</vt:lpstr>
      <vt:lpstr>Origin of the State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State</dc:title>
  <dc:creator>user</dc:creator>
  <cp:lastModifiedBy>Forget Plz</cp:lastModifiedBy>
  <cp:revision>43</cp:revision>
  <dcterms:created xsi:type="dcterms:W3CDTF">2006-08-16T00:00:00Z</dcterms:created>
  <dcterms:modified xsi:type="dcterms:W3CDTF">2018-06-08T06:13:33Z</dcterms:modified>
</cp:coreProperties>
</file>