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62" r:id="rId6"/>
    <p:sldId id="273" r:id="rId7"/>
    <p:sldId id="274" r:id="rId8"/>
    <p:sldId id="259" r:id="rId9"/>
    <p:sldId id="260" r:id="rId10"/>
    <p:sldId id="261" r:id="rId11"/>
    <p:sldId id="263" r:id="rId12"/>
    <p:sldId id="264" r:id="rId13"/>
    <p:sldId id="265" r:id="rId14"/>
    <p:sldId id="266" r:id="rId15"/>
    <p:sldId id="267" r:id="rId16"/>
    <p:sldId id="268" r:id="rId17"/>
    <p:sldId id="269" r:id="rId18"/>
    <p:sldId id="271"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the Constitution </a:t>
            </a:r>
            <a:endParaRPr lang="en-US" dirty="0"/>
          </a:p>
        </p:txBody>
      </p:sp>
      <p:sp>
        <p:nvSpPr>
          <p:cNvPr id="3" name="Subtitle 2"/>
          <p:cNvSpPr>
            <a:spLocks noGrp="1"/>
          </p:cNvSpPr>
          <p:nvPr>
            <p:ph type="subTitle" idx="1"/>
          </p:nvPr>
        </p:nvSpPr>
        <p:spPr/>
        <p:txBody>
          <a:bodyPr/>
          <a:lstStyle/>
          <a:p>
            <a:r>
              <a:rPr lang="en-US" dirty="0" smtClean="0"/>
              <a:t>S. M. Ali Reza, </a:t>
            </a:r>
            <a:r>
              <a:rPr lang="en-US" i="1" dirty="0" smtClean="0"/>
              <a:t>PhD</a:t>
            </a:r>
          </a:p>
          <a:p>
            <a:r>
              <a:rPr lang="en-US" dirty="0" smtClean="0"/>
              <a:t>Associate </a:t>
            </a:r>
            <a:r>
              <a:rPr lang="en-US" dirty="0" smtClean="0"/>
              <a:t>Professor</a:t>
            </a:r>
            <a:endParaRPr lang="en-US" dirty="0" smtClean="0"/>
          </a:p>
          <a:p>
            <a:r>
              <a:rPr lang="en-US" dirty="0" smtClean="0"/>
              <a:t>June 9, 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National Ideals of Bangladesh (as per the 1972 Constitution):</a:t>
            </a:r>
          </a:p>
          <a:p>
            <a:r>
              <a:rPr lang="en-US" dirty="0" smtClean="0"/>
              <a:t>Nationalism;</a:t>
            </a:r>
          </a:p>
          <a:p>
            <a:r>
              <a:rPr lang="en-US" dirty="0" smtClean="0"/>
              <a:t>Socialism (social and economic justice);</a:t>
            </a:r>
          </a:p>
          <a:p>
            <a:r>
              <a:rPr lang="en-US" dirty="0" smtClean="0"/>
              <a:t>Democracy;</a:t>
            </a:r>
          </a:p>
          <a:p>
            <a:r>
              <a:rPr lang="en-US" dirty="0" smtClean="0"/>
              <a:t>Secularism.</a:t>
            </a:r>
          </a:p>
          <a:p>
            <a:pPr>
              <a:buFont typeface="Wingdings" pitchFamily="2" charset="2"/>
              <a:buChar char="Ø"/>
            </a:pPr>
            <a:r>
              <a:rPr lang="en-US" dirty="0" smtClean="0"/>
              <a:t>In 1972, the Bangladesh Constitution was one of the best liberal constitutions of the world. </a:t>
            </a:r>
          </a:p>
          <a:p>
            <a:pPr>
              <a:buFont typeface="Wingdings" pitchFamily="2" charset="2"/>
              <a:buChar char="Ø"/>
            </a:pPr>
            <a:r>
              <a:rPr lang="en-US" dirty="0" smtClean="0"/>
              <a:t>Criticism: “Borrowed Constitution”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Salient features of the 1972 Constitution</a:t>
            </a:r>
            <a:endParaRPr lang="en-US" dirty="0"/>
          </a:p>
        </p:txBody>
      </p:sp>
      <p:sp>
        <p:nvSpPr>
          <p:cNvPr id="3" name="Content Placeholder 2"/>
          <p:cNvSpPr>
            <a:spLocks noGrp="1"/>
          </p:cNvSpPr>
          <p:nvPr>
            <p:ph idx="1"/>
          </p:nvPr>
        </p:nvSpPr>
        <p:spPr/>
        <p:txBody>
          <a:bodyPr/>
          <a:lstStyle/>
          <a:p>
            <a:pPr algn="just"/>
            <a:r>
              <a:rPr lang="en-US" b="1" dirty="0" smtClean="0"/>
              <a:t>Democratic and Socialistic</a:t>
            </a:r>
            <a:r>
              <a:rPr lang="en-US" dirty="0" smtClean="0"/>
              <a:t>:</a:t>
            </a:r>
          </a:p>
          <a:p>
            <a:pPr algn="just">
              <a:buFontTx/>
              <a:buChar char="-"/>
            </a:pPr>
            <a:r>
              <a:rPr lang="en-US" dirty="0" smtClean="0"/>
              <a:t>An idealistic one, aims to achieve socialistic society through democratic process;</a:t>
            </a:r>
          </a:p>
          <a:p>
            <a:pPr algn="just">
              <a:buFontTx/>
              <a:buChar char="-"/>
            </a:pPr>
            <a:r>
              <a:rPr lang="en-US" dirty="0" smtClean="0"/>
              <a:t>Guarantees all democratic rights, wishes to establish an exploitation-free society on the basis of economic equality;</a:t>
            </a:r>
          </a:p>
          <a:p>
            <a:pPr algn="just">
              <a:buFontTx/>
              <a:buChar char="-"/>
            </a:pPr>
            <a:r>
              <a:rPr lang="en-US" dirty="0" smtClean="0"/>
              <a:t>A beautiful patchwork of liberal democracy and socialism.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dirty="0" smtClean="0"/>
              <a:t>Unitary System of Government:</a:t>
            </a:r>
          </a:p>
          <a:p>
            <a:pPr algn="just"/>
            <a:r>
              <a:rPr lang="en-US" dirty="0" smtClean="0"/>
              <a:t>One of the most outstanding features of the Constitution of Bangladesh;</a:t>
            </a:r>
          </a:p>
          <a:p>
            <a:pPr algn="just"/>
            <a:r>
              <a:rPr lang="en-US" dirty="0" smtClean="0"/>
              <a:t>Governs from one ‘Center’/ Ensures central authority;</a:t>
            </a:r>
          </a:p>
          <a:p>
            <a:pPr algn="just"/>
            <a:r>
              <a:rPr lang="en-US" dirty="0" smtClean="0"/>
              <a:t>The another form: Federal form of government (India);</a:t>
            </a:r>
          </a:p>
          <a:p>
            <a:pPr algn="just"/>
            <a:r>
              <a:rPr lang="en-US" dirty="0" smtClean="0"/>
              <a:t>Justification: Homogenous nature of the society/state.</a:t>
            </a:r>
          </a:p>
          <a:p>
            <a:pPr algn="just"/>
            <a:endParaRPr lang="en-US" dirty="0" smtClean="0"/>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b="1" dirty="0" smtClean="0"/>
              <a:t>Fundamental Principles and Fundamental Rights:</a:t>
            </a:r>
          </a:p>
          <a:p>
            <a:pPr algn="just"/>
            <a:r>
              <a:rPr lang="en-US" dirty="0" smtClean="0"/>
              <a:t>Fundamental principles of state policy serves as a guide both in the matter of administration as well as in making of laws of the soil;</a:t>
            </a:r>
          </a:p>
          <a:p>
            <a:pPr algn="just"/>
            <a:r>
              <a:rPr lang="en-US" dirty="0" smtClean="0"/>
              <a:t>Should not be enforceable in the Courts of law, but be made legally enforceable;</a:t>
            </a:r>
          </a:p>
          <a:p>
            <a:pPr algn="just"/>
            <a:r>
              <a:rPr lang="en-US" dirty="0" smtClean="0"/>
              <a:t>Serve as ‘moral restraints’ upon the Government;</a:t>
            </a:r>
          </a:p>
          <a:p>
            <a:pPr algn="just"/>
            <a:r>
              <a:rPr lang="en-US" dirty="0" smtClean="0"/>
              <a:t>Provisions for fundamental rights are enlisted in articles from 26 through 42 that serves as ‘limitations’ both upon the executive and the legislature;</a:t>
            </a:r>
          </a:p>
          <a:p>
            <a:pPr algn="just"/>
            <a:r>
              <a:rPr lang="en-US" dirty="0" smtClean="0"/>
              <a:t>Any law (or executive order) violating fundamental rights is liable to be declared null and void by Supreme Court;</a:t>
            </a:r>
          </a:p>
          <a:p>
            <a:pPr algn="just"/>
            <a:r>
              <a:rPr lang="en-US" dirty="0" smtClean="0"/>
              <a:t>The idea borrowed from the US Constitution, but balanced very carefully with the ideal of socialism and other fundamental principles of state-policy.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t>Written and rigid constitution with elements of flexibility</a:t>
            </a:r>
            <a:r>
              <a:rPr lang="en-US" dirty="0" smtClean="0"/>
              <a:t>:</a:t>
            </a:r>
          </a:p>
          <a:p>
            <a:r>
              <a:rPr lang="en-US" dirty="0" smtClean="0"/>
              <a:t>Limited government; normally the parliament is not sovereign, although it can exercise sovereign power with two-third majority;</a:t>
            </a:r>
          </a:p>
          <a:p>
            <a:r>
              <a:rPr lang="en-US" dirty="0" smtClean="0"/>
              <a:t>Judiciary- ‘the guardian of the Constitution” as a check over the sovereignty of the legislature (American </a:t>
            </a:r>
            <a:r>
              <a:rPr lang="en-US" dirty="0" err="1" smtClean="0"/>
              <a:t>Paractice</a:t>
            </a:r>
            <a:r>
              <a:rPr lang="en-US" dirty="0" smtClean="0"/>
              <a:t>: (Checks and Balance);</a:t>
            </a:r>
          </a:p>
          <a:p>
            <a:r>
              <a:rPr lang="en-US" dirty="0" smtClean="0"/>
              <a:t>Amendments require ‘not less than two-thirds vote’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t>Parliamentary System of Government</a:t>
            </a:r>
            <a:r>
              <a:rPr lang="en-US" dirty="0" smtClean="0"/>
              <a:t>:</a:t>
            </a:r>
          </a:p>
          <a:p>
            <a:pPr algn="just"/>
            <a:r>
              <a:rPr lang="en-US" dirty="0" smtClean="0"/>
              <a:t>The 1972 constitution introduces a parliamentary form of government (British Type);</a:t>
            </a:r>
          </a:p>
          <a:p>
            <a:pPr algn="just"/>
            <a:r>
              <a:rPr lang="en-US" dirty="0" smtClean="0"/>
              <a:t> President-Head of the State (ceremonial head) who works on the advice of the Premier; </a:t>
            </a:r>
          </a:p>
          <a:p>
            <a:pPr algn="just"/>
            <a:r>
              <a:rPr lang="en-US" dirty="0" smtClean="0"/>
              <a:t>Prime Minister- Chief Executive who enjoys real authority;</a:t>
            </a:r>
          </a:p>
          <a:p>
            <a:pPr algn="just"/>
            <a:r>
              <a:rPr lang="en-US" dirty="0" smtClean="0"/>
              <a:t> Collective Responsibility of the Cabinet to Legislature (long experience of parliamentary system: British plus Pakistan legacy).</a:t>
            </a:r>
          </a:p>
          <a:p>
            <a:pPr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t>Compromise between Judicial Supremacy and Parliamentary Supremacy:</a:t>
            </a:r>
          </a:p>
          <a:p>
            <a:pPr algn="just"/>
            <a:r>
              <a:rPr lang="en-US" dirty="0" smtClean="0"/>
              <a:t>US experience of ‘Judicial Review’ (judicial supremacy) and the British experience of ‘Parliamentary Sovereignty’ (parliamentary supremacy);</a:t>
            </a:r>
          </a:p>
          <a:p>
            <a:pPr algn="just">
              <a:buFont typeface="Wingdings" pitchFamily="2" charset="2"/>
              <a:buChar char="Ø"/>
            </a:pPr>
            <a:r>
              <a:rPr lang="en-US" b="1" dirty="0" smtClean="0"/>
              <a:t>Adoption of adult Franchise</a:t>
            </a:r>
            <a:r>
              <a:rPr lang="en-US" dirty="0" smtClean="0"/>
              <a:t>: Universal adult franchise without any qualification of property, education, and irrespective of caste, class, creed and sex. Eligibility to be voter- 18 years old.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dirty="0" smtClean="0"/>
              <a:t>Control over the members of Parliament</a:t>
            </a:r>
            <a:r>
              <a:rPr lang="en-US" dirty="0" smtClean="0"/>
              <a:t>:</a:t>
            </a:r>
          </a:p>
          <a:p>
            <a:pPr algn="just"/>
            <a:r>
              <a:rPr lang="en-US" dirty="0" smtClean="0"/>
              <a:t>Much-debated Article-70 of the Bangladesh constitution- positive for party discipline; </a:t>
            </a:r>
          </a:p>
          <a:p>
            <a:pPr algn="just"/>
            <a:r>
              <a:rPr lang="en-US" dirty="0" smtClean="0"/>
              <a:t>Takes away the rational (rightful) freedom of a parliamentarian to stand against the wrong  policy of the party;</a:t>
            </a:r>
          </a:p>
          <a:p>
            <a:pPr algn="just"/>
            <a:r>
              <a:rPr lang="en-US" dirty="0" smtClean="0"/>
              <a:t> Promotes party dictatorship.</a:t>
            </a:r>
          </a:p>
          <a:p>
            <a:pPr algn="just">
              <a:buFont typeface="Wingdings" pitchFamily="2" charset="2"/>
              <a:buChar char="Ø"/>
            </a:pPr>
            <a:r>
              <a:rPr lang="en-US" b="1" dirty="0" smtClean="0"/>
              <a:t>Provision for Ombudsman</a:t>
            </a:r>
            <a:r>
              <a:rPr lang="en-US" dirty="0" smtClean="0"/>
              <a:t>: Investigates the unfair/illegal deeds of a ministry/public office or officer.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b="1" dirty="0" smtClean="0"/>
              <a:t>Amendments to the Bangladesh Constitution so far</a:t>
            </a:r>
            <a:r>
              <a:rPr lang="en-US" dirty="0" smtClean="0"/>
              <a:t>:</a:t>
            </a:r>
          </a:p>
          <a:p>
            <a:pPr algn="just"/>
            <a:r>
              <a:rPr lang="en-US" dirty="0" smtClean="0"/>
              <a:t>Fifteen amendments (as of June 30, 2011)</a:t>
            </a:r>
          </a:p>
          <a:p>
            <a:pPr algn="just"/>
            <a:r>
              <a:rPr lang="en-US" dirty="0" smtClean="0"/>
              <a:t>Major amendments: 4</a:t>
            </a:r>
            <a:r>
              <a:rPr lang="en-US" baseline="30000" dirty="0" smtClean="0"/>
              <a:t>th</a:t>
            </a:r>
            <a:r>
              <a:rPr lang="en-US" dirty="0" smtClean="0"/>
              <a:t> (January 25, 1975: one-party-dictatorial system was introduced), 5</a:t>
            </a:r>
            <a:r>
              <a:rPr lang="en-US" baseline="30000" dirty="0" smtClean="0"/>
              <a:t>th</a:t>
            </a:r>
            <a:r>
              <a:rPr lang="en-US" dirty="0" smtClean="0"/>
              <a:t> (April 6, 1979- legalizing all acts done by the first Military authority), 8</a:t>
            </a:r>
            <a:r>
              <a:rPr lang="en-US" baseline="30000" dirty="0" smtClean="0"/>
              <a:t>th</a:t>
            </a:r>
            <a:r>
              <a:rPr lang="en-US" dirty="0" smtClean="0"/>
              <a:t> (June 9, 1988- setting up six permanent branches of High Court Division, and making ‘</a:t>
            </a:r>
            <a:r>
              <a:rPr lang="en-US" u="sng" dirty="0" smtClean="0"/>
              <a:t>Islam the State Religion’)</a:t>
            </a:r>
            <a:r>
              <a:rPr lang="en-US" dirty="0" smtClean="0"/>
              <a:t>, 12</a:t>
            </a:r>
            <a:r>
              <a:rPr lang="en-US" baseline="30000" dirty="0" smtClean="0"/>
              <a:t>th</a:t>
            </a:r>
            <a:r>
              <a:rPr lang="en-US" dirty="0" smtClean="0"/>
              <a:t> (September 18, 1991- reintroduction of parliamentary system), 13</a:t>
            </a:r>
            <a:r>
              <a:rPr lang="en-US" baseline="30000" dirty="0" smtClean="0"/>
              <a:t>th</a:t>
            </a:r>
            <a:r>
              <a:rPr lang="en-US" dirty="0" smtClean="0"/>
              <a:t> (March 28, 1996- provision for caretaker government) and 15</a:t>
            </a:r>
            <a:r>
              <a:rPr lang="en-US" baseline="30000" dirty="0" smtClean="0"/>
              <a:t>th</a:t>
            </a:r>
            <a:r>
              <a:rPr lang="en-US" dirty="0" smtClean="0"/>
              <a:t> (June 30, 2011- abolishing caretaker provision, reinstall secularism and Bangladeshi nationalism).</a:t>
            </a:r>
          </a:p>
          <a:p>
            <a:pPr algn="just">
              <a:buFont typeface="Wingdings" pitchFamily="2" charset="2"/>
              <a:buChar char="Ø"/>
            </a:pPr>
            <a:r>
              <a:rPr lang="en-US" sz="3600" i="1" dirty="0" smtClean="0"/>
              <a:t>Is Bangladesh a Secular state in light of her present constitution?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Definition and meaning of constitution;</a:t>
            </a:r>
          </a:p>
          <a:p>
            <a:r>
              <a:rPr lang="en-US" dirty="0" smtClean="0"/>
              <a:t>Types of constitution</a:t>
            </a:r>
            <a:r>
              <a:rPr lang="en-US" dirty="0" smtClean="0"/>
              <a:t>;</a:t>
            </a:r>
          </a:p>
          <a:p>
            <a:r>
              <a:rPr lang="en-US" dirty="0" smtClean="0"/>
              <a:t>Essentials/ qualities of a good constitution;</a:t>
            </a:r>
            <a:endParaRPr lang="en-US" dirty="0" smtClean="0"/>
          </a:p>
          <a:p>
            <a:r>
              <a:rPr lang="en-US" dirty="0" smtClean="0"/>
              <a:t>Fundamental principles of Bangladesh constitution;</a:t>
            </a:r>
          </a:p>
          <a:p>
            <a:r>
              <a:rPr lang="en-US" dirty="0" smtClean="0"/>
              <a:t>Dominant features of 1972 constitution;</a:t>
            </a:r>
          </a:p>
          <a:p>
            <a:r>
              <a:rPr lang="en-US" dirty="0" smtClean="0"/>
              <a:t>Constitutional amendments;</a:t>
            </a:r>
          </a:p>
          <a:p>
            <a:r>
              <a:rPr lang="en-US" dirty="0" smtClean="0"/>
              <a:t>Debate of the secularization of the Bangladesh constitution.</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Constitution</a:t>
            </a:r>
            <a:endParaRPr lang="en-US" dirty="0"/>
          </a:p>
        </p:txBody>
      </p:sp>
      <p:sp>
        <p:nvSpPr>
          <p:cNvPr id="3" name="Content Placeholder 2"/>
          <p:cNvSpPr>
            <a:spLocks noGrp="1"/>
          </p:cNvSpPr>
          <p:nvPr>
            <p:ph idx="1"/>
          </p:nvPr>
        </p:nvSpPr>
        <p:spPr>
          <a:xfrm>
            <a:off x="381000" y="1143000"/>
            <a:ext cx="8610600" cy="5105400"/>
          </a:xfrm>
        </p:spPr>
        <p:txBody>
          <a:bodyPr>
            <a:normAutofit/>
          </a:bodyPr>
          <a:lstStyle/>
          <a:p>
            <a:pPr algn="just"/>
            <a:r>
              <a:rPr lang="en-US" dirty="0" smtClean="0"/>
              <a:t>Constitution: Supreme law of the soil.</a:t>
            </a:r>
          </a:p>
          <a:p>
            <a:pPr algn="just"/>
            <a:r>
              <a:rPr lang="en-US" dirty="0" smtClean="0"/>
              <a:t>The term ‘constitution’ originates from the Latin word ‘</a:t>
            </a:r>
            <a:r>
              <a:rPr lang="en-US" dirty="0" err="1" smtClean="0"/>
              <a:t>constitutio</a:t>
            </a:r>
            <a:r>
              <a:rPr lang="en-US" dirty="0" smtClean="0"/>
              <a:t>’ meaning regulations or order.</a:t>
            </a:r>
          </a:p>
          <a:p>
            <a:pPr algn="just"/>
            <a:r>
              <a:rPr lang="en-US" dirty="0" smtClean="0"/>
              <a:t>Aristotle: A constitution is the way of life the state chooses for itself.</a:t>
            </a:r>
          </a:p>
          <a:p>
            <a:pPr algn="just"/>
            <a:r>
              <a:rPr lang="en-US" dirty="0" smtClean="0"/>
              <a:t>A constitution is a set of fundamental principles or established precedents according to which a state or other organization is governed (The New Oxford American Dictionary, 2005).</a:t>
            </a:r>
          </a:p>
          <a:p>
            <a:pPr algn="just"/>
            <a:endParaRPr lang="en-US" dirty="0" smtClean="0"/>
          </a:p>
          <a:p>
            <a:pPr algn="just"/>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Contemporary definition:</a:t>
            </a:r>
          </a:p>
          <a:p>
            <a:pPr marL="514350" indent="-514350" algn="just">
              <a:buAutoNum type="arabicParenBoth"/>
            </a:pPr>
            <a:r>
              <a:rPr lang="en-US" dirty="0" smtClean="0"/>
              <a:t>A constitution is a set of rules and principles that define the nature and extent of government;</a:t>
            </a:r>
          </a:p>
          <a:p>
            <a:pPr marL="514350" indent="-514350" algn="just">
              <a:buAutoNum type="arabicParenBoth"/>
            </a:pPr>
            <a:r>
              <a:rPr lang="en-US" dirty="0" smtClean="0"/>
              <a:t>A constitution is the fundamental law of a country which defines its social and state organization, the principles of electoral system, the structure of government bodies and the basic rights and duties of citizens.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US" dirty="0" smtClean="0"/>
              <a:t>Types of Constitution:</a:t>
            </a:r>
          </a:p>
          <a:p>
            <a:pPr algn="just"/>
            <a:r>
              <a:rPr lang="en-US" dirty="0" smtClean="0"/>
              <a:t>Written and Unwritten Constitutions: Bangladesh, India, the USA- written constitutions; The UK- unwritten constitution.</a:t>
            </a:r>
          </a:p>
          <a:p>
            <a:pPr algn="just"/>
            <a:r>
              <a:rPr lang="en-US" dirty="0" smtClean="0"/>
              <a:t>Rigid (difficult to amend) and Flexible (easy to amend) Constitution: Bangladesh, Japan, the USA- rigid constitution; The UK-flexible constitution.</a:t>
            </a:r>
          </a:p>
          <a:p>
            <a:pPr algn="just"/>
            <a:r>
              <a:rPr lang="en-US" dirty="0" smtClean="0"/>
              <a:t>Conventional (enacted constitution)- Japan, China, USA; or Cumulative (evolve) constitution- The British Constitution.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 Good Constitution</a:t>
            </a:r>
            <a:endParaRPr lang="en-US" dirty="0"/>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pPr algn="ctr" fontAlgn="base">
              <a:buFont typeface="Wingdings" pitchFamily="2" charset="2"/>
              <a:buChar char="Ø"/>
            </a:pPr>
            <a:r>
              <a:rPr lang="en-US" sz="4000" b="1" dirty="0" smtClean="0"/>
              <a:t>Only that constitution is good  where the rules serve the people selflessly </a:t>
            </a:r>
            <a:r>
              <a:rPr lang="en-US" sz="4000" dirty="0" smtClean="0"/>
              <a:t>(Aristotle)</a:t>
            </a:r>
          </a:p>
          <a:p>
            <a:pPr fontAlgn="base">
              <a:buFont typeface="Wingdings" pitchFamily="2" charset="2"/>
              <a:buChar char="q"/>
            </a:pPr>
            <a:r>
              <a:rPr lang="en-US" b="1" dirty="0" smtClean="0"/>
              <a:t>A good constitution should have the following qualities:</a:t>
            </a:r>
            <a:endParaRPr lang="en-US" b="1" dirty="0" smtClean="0"/>
          </a:p>
          <a:p>
            <a:pPr fontAlgn="base">
              <a:buNone/>
            </a:pPr>
            <a:r>
              <a:rPr lang="en-US" dirty="0" smtClean="0"/>
              <a:t>     </a:t>
            </a:r>
            <a:r>
              <a:rPr lang="en-US" b="1" dirty="0" smtClean="0"/>
              <a:t>(1) </a:t>
            </a:r>
            <a:r>
              <a:rPr lang="en-US" b="1" u="sng" dirty="0" smtClean="0"/>
              <a:t>Clarity </a:t>
            </a:r>
            <a:r>
              <a:rPr lang="en-US" b="1" u="sng" dirty="0" smtClean="0"/>
              <a:t>or Definiteness:</a:t>
            </a:r>
          </a:p>
          <a:p>
            <a:pPr fontAlgn="base"/>
            <a:r>
              <a:rPr lang="en-US" dirty="0" smtClean="0"/>
              <a:t> E</a:t>
            </a:r>
            <a:r>
              <a:rPr lang="en-US" dirty="0" smtClean="0"/>
              <a:t>very </a:t>
            </a:r>
            <a:r>
              <a:rPr lang="en-US" dirty="0" smtClean="0"/>
              <a:t>clause of the constitution should be written </a:t>
            </a:r>
            <a:r>
              <a:rPr lang="en-US" dirty="0" smtClean="0"/>
              <a:t>in </a:t>
            </a:r>
            <a:r>
              <a:rPr lang="en-US" dirty="0" smtClean="0"/>
              <a:t>a simple </a:t>
            </a:r>
            <a:r>
              <a:rPr lang="en-US" dirty="0" smtClean="0"/>
              <a:t>language;</a:t>
            </a:r>
          </a:p>
          <a:p>
            <a:pPr fontAlgn="base"/>
            <a:r>
              <a:rPr lang="en-US" dirty="0" smtClean="0"/>
              <a:t> Meaning should  be expressed </a:t>
            </a:r>
            <a:r>
              <a:rPr lang="en-US" dirty="0" smtClean="0"/>
              <a:t>clearly.</a:t>
            </a:r>
          </a:p>
          <a:p>
            <a:pPr fontAlgn="base">
              <a:buNone/>
            </a:pPr>
            <a:r>
              <a:rPr lang="en-US" dirty="0" smtClean="0"/>
              <a:t>      </a:t>
            </a:r>
            <a:r>
              <a:rPr lang="en-US" b="1" dirty="0" smtClean="0"/>
              <a:t>(</a:t>
            </a:r>
            <a:r>
              <a:rPr lang="en-US" b="1" dirty="0" smtClean="0"/>
              <a:t>2) </a:t>
            </a:r>
            <a:r>
              <a:rPr lang="en-US" b="1" u="sng" dirty="0" smtClean="0"/>
              <a:t>Brevity:</a:t>
            </a:r>
            <a:endParaRPr lang="en-US" b="1" u="sng" dirty="0" smtClean="0"/>
          </a:p>
          <a:p>
            <a:pPr fontAlgn="base"/>
            <a:r>
              <a:rPr lang="en-US" dirty="0" smtClean="0"/>
              <a:t>The constitution should not be lengthy</a:t>
            </a:r>
            <a:r>
              <a:rPr lang="en-US" dirty="0" smtClean="0"/>
              <a:t>.</a:t>
            </a:r>
          </a:p>
          <a:p>
            <a:pPr fontAlgn="base"/>
            <a:r>
              <a:rPr lang="en-US" dirty="0" smtClean="0"/>
              <a:t> </a:t>
            </a:r>
            <a:r>
              <a:rPr lang="en-US" dirty="0" smtClean="0"/>
              <a:t>It should contain only important things </a:t>
            </a:r>
            <a:endParaRPr lang="en-US" dirty="0" smtClean="0"/>
          </a:p>
          <a:p>
            <a:pPr fontAlgn="base"/>
            <a:r>
              <a:rPr lang="en-US" dirty="0" smtClean="0"/>
              <a:t>Unimportant </a:t>
            </a:r>
            <a:r>
              <a:rPr lang="en-US" dirty="0" smtClean="0"/>
              <a:t>things should be left out.</a:t>
            </a:r>
          </a:p>
          <a:p>
            <a:pPr fontAlgn="base">
              <a:buNone/>
            </a:pPr>
            <a:r>
              <a:rPr lang="en-US" dirty="0" smtClean="0"/>
              <a:t>     </a:t>
            </a:r>
            <a:r>
              <a:rPr lang="en-US" b="1" dirty="0" smtClean="0"/>
              <a:t>(3) </a:t>
            </a:r>
            <a:r>
              <a:rPr lang="en-US" b="1" u="sng" dirty="0" smtClean="0"/>
              <a:t>Comprehensiveness</a:t>
            </a:r>
            <a:r>
              <a:rPr lang="en-US" b="1" dirty="0" smtClean="0"/>
              <a:t>: </a:t>
            </a:r>
          </a:p>
          <a:p>
            <a:pPr fontAlgn="base"/>
            <a:r>
              <a:rPr lang="en-US" dirty="0" smtClean="0"/>
              <a:t>T</a:t>
            </a:r>
            <a:r>
              <a:rPr lang="en-US" dirty="0" smtClean="0"/>
              <a:t>he </a:t>
            </a:r>
            <a:r>
              <a:rPr lang="en-US" dirty="0" smtClean="0"/>
              <a:t>constitution should be applicable to the whole </a:t>
            </a:r>
            <a:r>
              <a:rPr lang="en-US" dirty="0" smtClean="0"/>
              <a:t>country (both the center and periphery).</a:t>
            </a:r>
          </a:p>
          <a:p>
            <a:pPr fontAlgn="base"/>
            <a:r>
              <a:rPr lang="en-US" dirty="0" smtClean="0"/>
              <a:t> Mention should </a:t>
            </a:r>
            <a:r>
              <a:rPr lang="en-US" dirty="0" smtClean="0"/>
              <a:t>be made about the important matters relating to the rights and duties of the government and the citizens.</a:t>
            </a:r>
          </a:p>
          <a:p>
            <a:pPr fontAlgn="base">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Qualities of a Good </a:t>
            </a:r>
            <a:r>
              <a:rPr lang="en-US" sz="3200" dirty="0" smtClean="0"/>
              <a:t>Constitution (</a:t>
            </a:r>
            <a:r>
              <a:rPr lang="en-US" sz="3200" dirty="0" err="1" smtClean="0"/>
              <a:t>Contd</a:t>
            </a:r>
            <a:r>
              <a:rPr lang="en-US" sz="3200" dirty="0" smtClean="0"/>
              <a:t>…)</a:t>
            </a:r>
            <a:endParaRPr lang="en-US" sz="3200" dirty="0"/>
          </a:p>
        </p:txBody>
      </p:sp>
      <p:sp>
        <p:nvSpPr>
          <p:cNvPr id="3" name="Content Placeholder 2"/>
          <p:cNvSpPr>
            <a:spLocks noGrp="1"/>
          </p:cNvSpPr>
          <p:nvPr>
            <p:ph idx="1"/>
          </p:nvPr>
        </p:nvSpPr>
        <p:spPr/>
        <p:txBody>
          <a:bodyPr>
            <a:normAutofit fontScale="70000" lnSpcReduction="20000"/>
          </a:bodyPr>
          <a:lstStyle/>
          <a:p>
            <a:pPr fontAlgn="base">
              <a:buNone/>
            </a:pPr>
            <a:r>
              <a:rPr lang="en-US" dirty="0" smtClean="0"/>
              <a:t> </a:t>
            </a:r>
            <a:r>
              <a:rPr lang="en-US" b="1" dirty="0" smtClean="0"/>
              <a:t>(4)  </a:t>
            </a:r>
            <a:r>
              <a:rPr lang="en-US" b="1" u="sng" dirty="0" smtClean="0"/>
              <a:t>Flexibility</a:t>
            </a:r>
            <a:r>
              <a:rPr lang="en-US" b="1" u="sng" dirty="0" smtClean="0"/>
              <a:t>:</a:t>
            </a:r>
          </a:p>
          <a:p>
            <a:pPr fontAlgn="base"/>
            <a:r>
              <a:rPr lang="en-US" dirty="0" smtClean="0"/>
              <a:t>not </a:t>
            </a:r>
            <a:r>
              <a:rPr lang="en-US" dirty="0" smtClean="0"/>
              <a:t>too rigid to hinder the process of amendment when needed.</a:t>
            </a:r>
          </a:p>
          <a:p>
            <a:pPr fontAlgn="base">
              <a:buNone/>
            </a:pPr>
            <a:r>
              <a:rPr lang="en-US" b="1" dirty="0" smtClean="0"/>
              <a:t>(</a:t>
            </a:r>
            <a:r>
              <a:rPr lang="en-US" b="1" dirty="0" smtClean="0"/>
              <a:t>5) </a:t>
            </a:r>
            <a:r>
              <a:rPr lang="en-US" b="1" u="sng" dirty="0" smtClean="0"/>
              <a:t>Declaration of rights</a:t>
            </a:r>
            <a:r>
              <a:rPr lang="en-US" b="1" dirty="0" smtClean="0"/>
              <a:t>:</a:t>
            </a:r>
            <a:endParaRPr lang="en-US" dirty="0" smtClean="0"/>
          </a:p>
          <a:p>
            <a:pPr fontAlgn="base"/>
            <a:r>
              <a:rPr lang="en-US" dirty="0" smtClean="0"/>
              <a:t>M</a:t>
            </a:r>
            <a:r>
              <a:rPr lang="en-US" dirty="0" smtClean="0"/>
              <a:t>ust </a:t>
            </a:r>
            <a:r>
              <a:rPr lang="en-US" dirty="0" smtClean="0"/>
              <a:t>contain the fundamental rights of the people. </a:t>
            </a:r>
          </a:p>
          <a:p>
            <a:pPr fontAlgn="base">
              <a:buNone/>
            </a:pPr>
            <a:r>
              <a:rPr lang="en-US" b="1" dirty="0" smtClean="0"/>
              <a:t>(6) </a:t>
            </a:r>
            <a:r>
              <a:rPr lang="en-US" b="1" u="sng" dirty="0" smtClean="0"/>
              <a:t>Independence of Judiciary</a:t>
            </a:r>
            <a:r>
              <a:rPr lang="en-US" b="1" dirty="0" smtClean="0"/>
              <a:t>:</a:t>
            </a:r>
            <a:endParaRPr lang="en-US" dirty="0" smtClean="0"/>
          </a:p>
          <a:p>
            <a:pPr fontAlgn="base"/>
            <a:r>
              <a:rPr lang="en-US" dirty="0" smtClean="0"/>
              <a:t>Independence of Judiciary is another quality of a good constitution. </a:t>
            </a:r>
            <a:endParaRPr lang="en-US" dirty="0" smtClean="0"/>
          </a:p>
          <a:p>
            <a:pPr fontAlgn="base"/>
            <a:r>
              <a:rPr lang="en-US" dirty="0" smtClean="0"/>
              <a:t>The </a:t>
            </a:r>
            <a:r>
              <a:rPr lang="en-US" dirty="0" smtClean="0"/>
              <a:t>judiciary should not be under the control of the executive and it should function freely and act as the guardian of the Fundamental Rights of the people without </a:t>
            </a:r>
            <a:r>
              <a:rPr lang="en-US" dirty="0" smtClean="0"/>
              <a:t>favor </a:t>
            </a:r>
            <a:r>
              <a:rPr lang="en-US" dirty="0" smtClean="0"/>
              <a:t>or fear.</a:t>
            </a:r>
          </a:p>
          <a:p>
            <a:pPr fontAlgn="base">
              <a:buNone/>
            </a:pPr>
            <a:r>
              <a:rPr lang="en-US" b="1" dirty="0" smtClean="0"/>
              <a:t> (</a:t>
            </a:r>
            <a:r>
              <a:rPr lang="en-US" b="1" dirty="0" smtClean="0"/>
              <a:t>7) </a:t>
            </a:r>
            <a:r>
              <a:rPr lang="en-US" b="1" u="sng" dirty="0" smtClean="0"/>
              <a:t>Directive Principles of State Policy</a:t>
            </a:r>
            <a:r>
              <a:rPr lang="en-US" b="1" dirty="0" smtClean="0"/>
              <a:t>:</a:t>
            </a:r>
            <a:endParaRPr lang="en-US" dirty="0" smtClean="0"/>
          </a:p>
          <a:p>
            <a:pPr fontAlgn="base"/>
            <a:r>
              <a:rPr lang="en-US" dirty="0" smtClean="0"/>
              <a:t>M</a:t>
            </a:r>
            <a:r>
              <a:rPr lang="en-US" dirty="0" smtClean="0"/>
              <a:t>ention </a:t>
            </a:r>
            <a:r>
              <a:rPr lang="en-US" dirty="0" smtClean="0"/>
              <a:t>must be made of the </a:t>
            </a:r>
            <a:r>
              <a:rPr lang="en-US" dirty="0" smtClean="0"/>
              <a:t>‘Directive </a:t>
            </a:r>
            <a:r>
              <a:rPr lang="en-US" dirty="0" smtClean="0"/>
              <a:t>Principles of State </a:t>
            </a:r>
            <a:r>
              <a:rPr lang="en-US" dirty="0" smtClean="0"/>
              <a:t>Policy’ (the concept of </a:t>
            </a:r>
            <a:r>
              <a:rPr lang="en-US" dirty="0" smtClean="0"/>
              <a:t>welfare </a:t>
            </a:r>
            <a:r>
              <a:rPr lang="en-US" dirty="0" smtClean="0"/>
              <a:t>state).</a:t>
            </a:r>
            <a:endParaRPr lang="en-US" dirty="0" smtClean="0"/>
          </a:p>
          <a:p>
            <a:pPr>
              <a:buFont typeface="Wingdings" pitchFamily="2" charset="2"/>
              <a:buChar char="Ø"/>
            </a:pPr>
            <a:r>
              <a:rPr lang="en-US" i="1" dirty="0" smtClean="0"/>
              <a:t>What about the Bangladesh constitution? </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 of Bangladesh</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 The supreme law of the People's Republic of Bangladesh which was adopted (passed)  on November 4, 1972 (Claimed as the Constitution Day) and came into force on December 16, 1972.</a:t>
            </a:r>
          </a:p>
          <a:p>
            <a:pPr algn="just"/>
            <a:r>
              <a:rPr lang="en-US" dirty="0" smtClean="0"/>
              <a:t>Notable actors behind the constitutional journey: Dr. </a:t>
            </a:r>
            <a:r>
              <a:rPr lang="en-US" dirty="0" err="1" smtClean="0"/>
              <a:t>Kamal</a:t>
            </a:r>
            <a:r>
              <a:rPr lang="en-US" dirty="0" smtClean="0"/>
              <a:t> </a:t>
            </a:r>
            <a:r>
              <a:rPr lang="en-US" dirty="0" err="1" smtClean="0"/>
              <a:t>Hossain</a:t>
            </a:r>
            <a:r>
              <a:rPr lang="en-US" dirty="0" smtClean="0"/>
              <a:t>, Barrister </a:t>
            </a:r>
            <a:r>
              <a:rPr lang="en-US" dirty="0" err="1" smtClean="0"/>
              <a:t>Amirul</a:t>
            </a:r>
            <a:r>
              <a:rPr lang="en-US" dirty="0" smtClean="0"/>
              <a:t> Islam, Prof. </a:t>
            </a:r>
            <a:r>
              <a:rPr lang="en-US" dirty="0" err="1" smtClean="0"/>
              <a:t>Rehman</a:t>
            </a:r>
            <a:r>
              <a:rPr lang="en-US" dirty="0" smtClean="0"/>
              <a:t> </a:t>
            </a:r>
            <a:r>
              <a:rPr lang="en-US" dirty="0" err="1" smtClean="0"/>
              <a:t>Sobhan</a:t>
            </a:r>
            <a:r>
              <a:rPr lang="en-US" dirty="0" smtClean="0"/>
              <a:t>, </a:t>
            </a:r>
            <a:r>
              <a:rPr lang="en-US" dirty="0" err="1" smtClean="0"/>
              <a:t>Suranjit</a:t>
            </a:r>
            <a:r>
              <a:rPr lang="en-US" dirty="0" smtClean="0"/>
              <a:t> </a:t>
            </a:r>
            <a:r>
              <a:rPr lang="en-US" dirty="0" err="1" smtClean="0"/>
              <a:t>Sengupta</a:t>
            </a:r>
            <a:r>
              <a:rPr lang="en-US" dirty="0" smtClean="0"/>
              <a:t> to name a few. </a:t>
            </a:r>
          </a:p>
          <a:p>
            <a:pPr algn="just"/>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 </a:t>
            </a:r>
            <a:r>
              <a:rPr lang="en-US" dirty="0" err="1" smtClean="0"/>
              <a:t>contd</a:t>
            </a:r>
            <a:r>
              <a:rPr lang="en-US" dirty="0" smtClean="0"/>
              <a:t>…</a:t>
            </a:r>
            <a:endParaRPr lang="en-US" dirty="0"/>
          </a:p>
        </p:txBody>
      </p:sp>
      <p:sp>
        <p:nvSpPr>
          <p:cNvPr id="3" name="Content Placeholder 2"/>
          <p:cNvSpPr>
            <a:spLocks noGrp="1"/>
          </p:cNvSpPr>
          <p:nvPr>
            <p:ph idx="1"/>
          </p:nvPr>
        </p:nvSpPr>
        <p:spPr>
          <a:xfrm>
            <a:off x="0" y="1219200"/>
            <a:ext cx="8915400" cy="4953000"/>
          </a:xfrm>
        </p:spPr>
        <p:txBody>
          <a:bodyPr>
            <a:normAutofit fontScale="55000" lnSpcReduction="20000"/>
          </a:bodyPr>
          <a:lstStyle/>
          <a:p>
            <a:r>
              <a:rPr lang="en-US" b="1" dirty="0" smtClean="0"/>
              <a:t>The Preamble of the Constitution:</a:t>
            </a:r>
          </a:p>
          <a:p>
            <a:pPr>
              <a:buNone/>
            </a:pPr>
            <a:r>
              <a:rPr lang="en-US" dirty="0" smtClean="0"/>
              <a:t>        </a:t>
            </a:r>
          </a:p>
          <a:p>
            <a:pPr>
              <a:buNone/>
            </a:pPr>
            <a:r>
              <a:rPr lang="en-US" dirty="0" smtClean="0"/>
              <a:t>        We, the people of Bangladesh, having proclaimed our independence on the 26th day of March, 1971 and through a historic struggle for national liberation, established the independent, sovereign People's Republic of Bangladesh;</a:t>
            </a:r>
          </a:p>
          <a:p>
            <a:pPr>
              <a:buNone/>
            </a:pPr>
            <a:r>
              <a:rPr lang="en-US" dirty="0" smtClean="0"/>
              <a:t>        Pledging that the high ideals of nationalism, socialism, democracy and secularism, which inspired our heroic people to dedicate themselves to, and our brave martyrs to sacrifice their lives in, the national liberation struggle, shall be the fundamental principles of the Constitution;</a:t>
            </a:r>
          </a:p>
          <a:p>
            <a:pPr>
              <a:buNone/>
            </a:pPr>
            <a:r>
              <a:rPr lang="en-US" dirty="0" smtClean="0"/>
              <a:t>        Further pledging that it shall be a fundamental aim of the State to </a:t>
            </a:r>
            <a:r>
              <a:rPr lang="en-US" dirty="0" err="1" smtClean="0"/>
              <a:t>realise</a:t>
            </a:r>
            <a:r>
              <a:rPr lang="en-US" dirty="0" smtClean="0"/>
              <a:t> through the democratic process a socialist society, free from exploitation a society in which the rule of law, fundamental human rights and freedom, equality and justice, political, economic and social, will be secured for all citizens;</a:t>
            </a:r>
          </a:p>
          <a:p>
            <a:pPr>
              <a:buNone/>
            </a:pPr>
            <a:r>
              <a:rPr lang="en-US" dirty="0" smtClean="0"/>
              <a:t>        Affirming that it is our sacred duty to safeguard, protect and defend this Constitution and to maintain its supremacy as the embodiment of the will of the people of Bangladesh so that we may prosper in freedom and may make our full contribution towards international peace and co operation in keeping with the progressive aspirations of mankind;</a:t>
            </a:r>
          </a:p>
          <a:p>
            <a:pPr>
              <a:buNone/>
            </a:pPr>
            <a:r>
              <a:rPr lang="en-US" dirty="0" smtClean="0"/>
              <a:t>        In our Constituent Assembly, this eighteenth day of </a:t>
            </a:r>
            <a:r>
              <a:rPr lang="en-US" dirty="0" err="1" smtClean="0"/>
              <a:t>Kartick</a:t>
            </a:r>
            <a:r>
              <a:rPr lang="en-US" dirty="0" smtClean="0"/>
              <a:t>, 1379 B.S., corresponding to the fourth day of November, 1972 A.D., do hereby adopt, enact and give to ourselves this Constitution.</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1478</Words>
  <Application>Microsoft Office PowerPoint</Application>
  <PresentationFormat>On-screen Show (4:3)</PresentationFormat>
  <Paragraphs>116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Understanding the Constitution </vt:lpstr>
      <vt:lpstr>Issues to be discussed:</vt:lpstr>
      <vt:lpstr>Definition of Constitution</vt:lpstr>
      <vt:lpstr>Definition, contd…</vt:lpstr>
      <vt:lpstr>Definition, contd…</vt:lpstr>
      <vt:lpstr>Qualities of a Good Constitution</vt:lpstr>
      <vt:lpstr>Qualities of a Good Constitution (Contd…)</vt:lpstr>
      <vt:lpstr>Constitution of Bangladesh</vt:lpstr>
      <vt:lpstr>Constitution, contd…</vt:lpstr>
      <vt:lpstr>Constitution, contd…</vt:lpstr>
      <vt:lpstr>Salient features of the 1972 Constitution</vt:lpstr>
      <vt:lpstr>Features, contd…</vt:lpstr>
      <vt:lpstr>Features, contd…</vt:lpstr>
      <vt:lpstr>Features, contd…</vt:lpstr>
      <vt:lpstr>Features, contd…</vt:lpstr>
      <vt:lpstr>Features, contd…</vt:lpstr>
      <vt:lpstr>Features, contd…</vt:lpstr>
      <vt:lpstr>Features,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Bangladesh</dc:title>
  <dc:creator>user</dc:creator>
  <cp:lastModifiedBy>user</cp:lastModifiedBy>
  <cp:revision>45</cp:revision>
  <dcterms:created xsi:type="dcterms:W3CDTF">2006-08-16T00:00:00Z</dcterms:created>
  <dcterms:modified xsi:type="dcterms:W3CDTF">2018-06-08T17:11:03Z</dcterms:modified>
</cp:coreProperties>
</file>