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DCEDA-CB60-4CB1-9841-722B0AEDEA2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C62E5-3F7E-47BF-9E88-23EE0E95C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7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C62E5-3F7E-47BF-9E88-23EE0E95C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E46D-92BC-4DDA-A1E0-0CC2A0FA515B}" type="datetime1">
              <a:rPr lang="en-US" smtClean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7D6D-5F17-4D88-A509-7204617E3642}" type="datetime1">
              <a:rPr lang="en-US" smtClean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6322-08BC-4359-8761-2B65A3EAC289}" type="datetime1">
              <a:rPr lang="en-US" smtClean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D080-DE20-4167-BEF6-A08940FA683A}" type="datetime1">
              <a:rPr lang="en-US" smtClean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780-201E-4712-B29E-0316AF1EBFEB}" type="datetime1">
              <a:rPr lang="en-US" smtClean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0E74-285A-452B-A799-4DCE038689D5}" type="datetime1">
              <a:rPr lang="en-US" smtClean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9351-741A-4188-B258-D9EC1C6D7BB1}" type="datetime1">
              <a:rPr lang="en-US" smtClean="0"/>
              <a:t>6/23/2018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95D61-BB60-4562-9C13-95A4A5B75665}" type="datetime1">
              <a:rPr lang="en-US" smtClean="0"/>
              <a:t>6/23/2018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69EE-B35F-4976-9E74-42991B6308A4}" type="datetime1">
              <a:rPr lang="en-US" smtClean="0"/>
              <a:t>6/23/2018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680E-6E51-44F8-88F1-0B2ABE3DAF8B}" type="datetime1">
              <a:rPr lang="en-US" smtClean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C7EE-0275-4E31-BD08-FA88DB654F36}" type="datetime1">
              <a:rPr lang="en-US" smtClean="0"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6B8FF-B9F2-4D52-99AA-D99F0E0A621E}" type="datetime1">
              <a:rPr lang="en-US" smtClean="0"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b="1" dirty="0" smtClean="0"/>
              <a:t>Sovereignty of the State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S. M. Ali Reza, </a:t>
            </a:r>
            <a:r>
              <a:rPr lang="en-US" i="1" dirty="0" smtClean="0"/>
              <a:t>PhD</a:t>
            </a:r>
          </a:p>
          <a:p>
            <a:r>
              <a:rPr lang="en-US" i="1" dirty="0" smtClean="0"/>
              <a:t>June 21, 2018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Sovereignty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u="sng" dirty="0" smtClean="0"/>
              <a:t>Political Sovereignty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The sum total of the influences in a State which lie behind the law (Dicey);</a:t>
            </a:r>
          </a:p>
          <a:p>
            <a:pPr>
              <a:buFontTx/>
              <a:buChar char="-"/>
            </a:pPr>
            <a:r>
              <a:rPr lang="en-US" dirty="0" smtClean="0"/>
              <a:t>Political sovereign is not known to law;</a:t>
            </a:r>
          </a:p>
          <a:p>
            <a:pPr>
              <a:buFontTx/>
              <a:buChar char="-"/>
            </a:pPr>
            <a:r>
              <a:rPr lang="en-US" dirty="0" smtClean="0"/>
              <a:t> It is unorganized, indeterminate, and not even precise;</a:t>
            </a:r>
          </a:p>
          <a:p>
            <a:pPr>
              <a:buFontTx/>
              <a:buChar char="-"/>
            </a:pPr>
            <a:r>
              <a:rPr lang="en-US" dirty="0" smtClean="0"/>
              <a:t>Sometimes identified with either the whole masse of the people, or with the electorate, or with public opinion; (</a:t>
            </a:r>
            <a:r>
              <a:rPr lang="en-US" b="1" dirty="0" smtClean="0"/>
              <a:t>Confusing!!)</a:t>
            </a:r>
          </a:p>
          <a:p>
            <a:pPr>
              <a:buFontTx/>
              <a:buChar char="-"/>
            </a:pPr>
            <a:r>
              <a:rPr lang="en-US" dirty="0" smtClean="0"/>
              <a:t>Proves to be confusing, vague and indeterminate;</a:t>
            </a:r>
          </a:p>
          <a:p>
            <a:pPr>
              <a:buFontTx/>
              <a:buChar char="-"/>
            </a:pPr>
            <a:r>
              <a:rPr lang="en-US" dirty="0" smtClean="0"/>
              <a:t>“The more one searches for this final authority, the more it seems to elude one’s grasp” (Leacock). 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Sovereignty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u="sng" dirty="0" smtClean="0"/>
              <a:t>Popular Sovereignty</a:t>
            </a:r>
            <a:r>
              <a:rPr lang="en-US" dirty="0" smtClean="0"/>
              <a:t>:</a:t>
            </a:r>
          </a:p>
          <a:p>
            <a:pPr algn="just">
              <a:buFontTx/>
              <a:buChar char="-"/>
            </a:pPr>
            <a:r>
              <a:rPr lang="en-US" dirty="0" smtClean="0"/>
              <a:t>A sixteenth and seventeenth century expression of resentment of the people against the tyrannical authority of the Kings (reliance on the theory of Divine Right);</a:t>
            </a:r>
          </a:p>
          <a:p>
            <a:pPr algn="just">
              <a:buFontTx/>
              <a:buChar char="-"/>
            </a:pPr>
            <a:r>
              <a:rPr lang="en-US" dirty="0" smtClean="0"/>
              <a:t>It attributes ultimate sovereignty to the people;</a:t>
            </a:r>
          </a:p>
          <a:p>
            <a:pPr algn="just">
              <a:buFontTx/>
              <a:buChar char="-"/>
            </a:pPr>
            <a:r>
              <a:rPr lang="en-US" dirty="0" smtClean="0"/>
              <a:t>Pioneered by John Locke, then expanded by Rousseau;</a:t>
            </a:r>
          </a:p>
          <a:p>
            <a:pPr algn="just">
              <a:buFontTx/>
              <a:buChar char="-"/>
            </a:pPr>
            <a:r>
              <a:rPr lang="en-US" dirty="0" smtClean="0"/>
              <a:t> It was the slogan of the French Revolution;</a:t>
            </a:r>
          </a:p>
          <a:p>
            <a:pPr algn="just">
              <a:buFontTx/>
              <a:buChar char="-"/>
            </a:pPr>
            <a:r>
              <a:rPr lang="en-US" dirty="0" smtClean="0"/>
              <a:t>Jefferson propounded this concept in the American Declaration of Independence and was incorporated in the preamble of the American constitution.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Sovereignty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‘</a:t>
            </a:r>
            <a:r>
              <a:rPr lang="en-US" i="1" dirty="0" smtClean="0"/>
              <a:t>De jure</a:t>
            </a:r>
            <a:r>
              <a:rPr lang="en-US" dirty="0" smtClean="0"/>
              <a:t>’ and ‘</a:t>
            </a:r>
            <a:r>
              <a:rPr lang="en-US" i="1" dirty="0" smtClean="0"/>
              <a:t>de facto</a:t>
            </a:r>
            <a:r>
              <a:rPr lang="en-US" dirty="0" smtClean="0"/>
              <a:t>’ Sovereignty:</a:t>
            </a:r>
          </a:p>
          <a:p>
            <a:pPr algn="just">
              <a:buFontTx/>
              <a:buChar char="-"/>
            </a:pPr>
            <a:r>
              <a:rPr lang="en-US" i="1" dirty="0" smtClean="0"/>
              <a:t>De jure </a:t>
            </a:r>
            <a:r>
              <a:rPr lang="en-US" dirty="0" smtClean="0"/>
              <a:t>sovereignty is the legal sovereignty, and it has its foundation in law. Its attribute is the right to govern  and command obedience;</a:t>
            </a:r>
          </a:p>
          <a:p>
            <a:pPr algn="just">
              <a:buFontTx/>
              <a:buChar char="-"/>
            </a:pPr>
            <a:r>
              <a:rPr lang="en-US" i="1" dirty="0" smtClean="0"/>
              <a:t>De facto </a:t>
            </a:r>
            <a:r>
              <a:rPr lang="en-US" dirty="0" smtClean="0"/>
              <a:t>sovereign may not be a legal sovereign. ‘The person or body of persons who can make their will prevail- with or against law- they are the de facto ruler.’  </a:t>
            </a:r>
            <a:endParaRPr lang="en-US" i="1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Austin’s Theory of Sovereignty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325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8600" dirty="0" smtClean="0"/>
              <a:t>John Austin (1790-1859), the famous English jurist, is the pioneer of the modern concept of sovereignty. </a:t>
            </a:r>
          </a:p>
          <a:p>
            <a:pPr algn="just">
              <a:buNone/>
            </a:pPr>
            <a:endParaRPr lang="en-US" sz="45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8600" dirty="0" smtClean="0"/>
              <a:t>His famous book “</a:t>
            </a:r>
            <a:r>
              <a:rPr lang="en-US" sz="8600" b="1" i="1" dirty="0" smtClean="0"/>
              <a:t>lectures on Jurisprudence</a:t>
            </a:r>
            <a:r>
              <a:rPr lang="en-US" sz="8600" b="1" dirty="0" smtClean="0"/>
              <a:t>” (1832) </a:t>
            </a:r>
            <a:r>
              <a:rPr lang="en-US" sz="8600" dirty="0" smtClean="0"/>
              <a:t>explained his concept of sovereignty being encouraged by the works of Thomas Hobbes and Jeremy Bentham.</a:t>
            </a:r>
          </a:p>
          <a:p>
            <a:pPr algn="just">
              <a:buNone/>
            </a:pPr>
            <a:endParaRPr lang="en-US" sz="45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8600" dirty="0" smtClean="0"/>
              <a:t>Austin’s sovereignty relies on his view of the ‘</a:t>
            </a:r>
            <a:r>
              <a:rPr lang="en-US" sz="8600" u="sng" dirty="0" smtClean="0"/>
              <a:t>nature of law</a:t>
            </a:r>
            <a:r>
              <a:rPr lang="en-US" sz="8600" dirty="0" smtClean="0"/>
              <a:t>.’</a:t>
            </a:r>
          </a:p>
          <a:p>
            <a:pPr algn="just">
              <a:buFont typeface="Wingdings" pitchFamily="2" charset="2"/>
              <a:buChar char="§"/>
            </a:pPr>
            <a:r>
              <a:rPr lang="en-US" sz="8600" u="sng" dirty="0" smtClean="0"/>
              <a:t>Law</a:t>
            </a:r>
            <a:r>
              <a:rPr lang="en-US" sz="8600" dirty="0" smtClean="0"/>
              <a:t>, as is seen by Austin, </a:t>
            </a:r>
            <a:r>
              <a:rPr lang="en-US" sz="8600" u="sng" dirty="0" smtClean="0"/>
              <a:t>is a “command given by a superior to an inferior</a:t>
            </a:r>
            <a:r>
              <a:rPr lang="en-US" sz="8600" dirty="0" smtClean="0"/>
              <a:t>.”</a:t>
            </a:r>
          </a:p>
          <a:p>
            <a:pPr algn="just">
              <a:buNone/>
            </a:pPr>
            <a:endParaRPr lang="en-US" sz="7000" dirty="0" smtClean="0"/>
          </a:p>
          <a:p>
            <a:pPr algn="just">
              <a:buNone/>
            </a:pPr>
            <a:endParaRPr lang="en-US" sz="4500" dirty="0" smtClean="0"/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Font typeface="Wingdings" pitchFamily="2" charset="2"/>
              <a:buChar char="§"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Austin’s Sovereignty, </a:t>
            </a:r>
            <a:r>
              <a:rPr lang="en-US" sz="3200" dirty="0" err="1" smtClean="0"/>
              <a:t>Contd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Austin develops his theory of sovereignty from his concept of law:</a:t>
            </a:r>
          </a:p>
          <a:p>
            <a:pPr algn="ctr">
              <a:buNone/>
            </a:pPr>
            <a:r>
              <a:rPr lang="en-US" sz="2800" dirty="0" smtClean="0"/>
              <a:t>“</a:t>
            </a:r>
            <a:r>
              <a:rPr lang="en-US" sz="2800" i="1" dirty="0" smtClean="0"/>
              <a:t>If a determinate human superior, not in the habit of obedience to a like superior, receives habitual obedience, from the bulk of a given society, that determinate human superior is sovereign in that society, and that society (including the superior) is a society political and independent</a:t>
            </a:r>
            <a:r>
              <a:rPr lang="en-US" sz="2800" dirty="0" smtClean="0"/>
              <a:t>.”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Austin’s Sovereignty, </a:t>
            </a:r>
            <a:r>
              <a:rPr lang="en-US" sz="3200" dirty="0" err="1" smtClean="0"/>
              <a:t>Contd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u="sng" dirty="0" smtClean="0"/>
              <a:t>Highlights of Austin’s theory of sovereignty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Sovereignty always resides in the determinate person or a body of persons;</a:t>
            </a:r>
          </a:p>
          <a:p>
            <a:pPr algn="just"/>
            <a:r>
              <a:rPr lang="en-US" dirty="0" smtClean="0"/>
              <a:t>Sovereignty is absolute, indivisible and unlimited in both cases: internal and external;</a:t>
            </a:r>
          </a:p>
          <a:p>
            <a:pPr algn="just"/>
            <a:r>
              <a:rPr lang="en-US" dirty="0" smtClean="0"/>
              <a:t>A society without sovereignty cannot be called a state;</a:t>
            </a:r>
          </a:p>
          <a:p>
            <a:pPr algn="just"/>
            <a:r>
              <a:rPr lang="en-US" dirty="0" smtClean="0"/>
              <a:t>The determinate human superior is the only law-maker. His commands are laws and without him, the state can have no laws;</a:t>
            </a:r>
          </a:p>
          <a:p>
            <a:pPr algn="just"/>
            <a:r>
              <a:rPr lang="en-US" dirty="0" smtClean="0"/>
              <a:t>The determinate human superior has no rival of equal status in the state and nor does he obey the order of anyone;</a:t>
            </a:r>
          </a:p>
          <a:p>
            <a:pPr algn="just"/>
            <a:r>
              <a:rPr lang="en-US" dirty="0" smtClean="0"/>
              <a:t>The command of the determinate human superior is ‘sovereignty.’</a:t>
            </a:r>
          </a:p>
          <a:p>
            <a:pPr algn="just"/>
            <a:r>
              <a:rPr lang="en-US" dirty="0" smtClean="0"/>
              <a:t>The bulk of the people obey the sovereign’s command as a matter of habit. </a:t>
            </a:r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Austin’s Sovereignty,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u="sng" dirty="0" smtClean="0"/>
              <a:t>Shortcomings/ drawbacks of Austin’s theory of sovereignty:</a:t>
            </a:r>
          </a:p>
          <a:p>
            <a:pPr algn="just"/>
            <a:r>
              <a:rPr lang="en-US" dirty="0" smtClean="0"/>
              <a:t>Austin’s theory is against popular sovereignty;</a:t>
            </a:r>
          </a:p>
          <a:p>
            <a:pPr algn="just"/>
            <a:r>
              <a:rPr lang="en-US" dirty="0" smtClean="0"/>
              <a:t>It ignores the power of public opinion and political sovereignty;</a:t>
            </a:r>
          </a:p>
          <a:p>
            <a:pPr algn="just"/>
            <a:r>
              <a:rPr lang="en-US" dirty="0" smtClean="0"/>
              <a:t>Law is not the command of the sovereign;</a:t>
            </a:r>
          </a:p>
          <a:p>
            <a:pPr algn="just"/>
            <a:r>
              <a:rPr lang="en-US" dirty="0" smtClean="0"/>
              <a:t>The Pluralists argue that sovereignty is not indivisible;</a:t>
            </a:r>
          </a:p>
          <a:p>
            <a:pPr algn="just"/>
            <a:r>
              <a:rPr lang="en-US" dirty="0" smtClean="0"/>
              <a:t>Sovereignty cannot reside with a determinate person in a federation;</a:t>
            </a:r>
          </a:p>
          <a:p>
            <a:pPr algn="just"/>
            <a:r>
              <a:rPr lang="en-US" dirty="0" smtClean="0"/>
              <a:t>Force cannot be the only sanction behind laws;</a:t>
            </a:r>
          </a:p>
          <a:p>
            <a:pPr algn="just"/>
            <a:r>
              <a:rPr lang="en-US" dirty="0" smtClean="0"/>
              <a:t>This theory makes the sovereign completely absolute.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Sovereignty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 smtClean="0"/>
              <a:t>“The modern state is a territorial society, divided into Government and subjects, claiming within its allocated physical area, supremacy over all other institutions” (Harold J. Laski).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Sovereignty is the most important constituent element of the state.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state without sovereign power is impossible.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Meaning of Sovereignty,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Two aspects of sovereignty: </a:t>
            </a:r>
          </a:p>
          <a:p>
            <a:pPr algn="just"/>
            <a:r>
              <a:rPr lang="en-US" b="1" dirty="0" smtClean="0"/>
              <a:t>Internal sovereignty- </a:t>
            </a:r>
            <a:r>
              <a:rPr lang="en-US" dirty="0" smtClean="0"/>
              <a:t>presence of some persons, assembly or group, </a:t>
            </a:r>
            <a:r>
              <a:rPr lang="en-US" u="sng" dirty="0" smtClean="0"/>
              <a:t>having the final legal power</a:t>
            </a:r>
            <a:r>
              <a:rPr lang="en-US" dirty="0" smtClean="0"/>
              <a:t> to command and enforce obedience to its authority. </a:t>
            </a:r>
            <a:r>
              <a:rPr lang="en-US" u="sng" dirty="0" smtClean="0"/>
              <a:t>Its will is absolute and it is subject to no legal limitation</a:t>
            </a:r>
            <a:r>
              <a:rPr lang="en-US" dirty="0" smtClean="0"/>
              <a:t>. </a:t>
            </a:r>
          </a:p>
          <a:p>
            <a:pPr algn="just"/>
            <a:r>
              <a:rPr lang="en-US" b="1" dirty="0" smtClean="0"/>
              <a:t>External sovereignty</a:t>
            </a:r>
            <a:r>
              <a:rPr lang="en-US" dirty="0" smtClean="0"/>
              <a:t>- </a:t>
            </a:r>
            <a:r>
              <a:rPr lang="en-US" u="sng" dirty="0" smtClean="0"/>
              <a:t>the state is </a:t>
            </a:r>
            <a:r>
              <a:rPr lang="en-US" dirty="0" smtClean="0"/>
              <a:t>subject to no other authority, and is </a:t>
            </a:r>
            <a:r>
              <a:rPr lang="en-US" u="sng" dirty="0" smtClean="0"/>
              <a:t>free from any compulsion/ interference from other states</a:t>
            </a:r>
            <a:r>
              <a:rPr lang="en-US" dirty="0" smtClean="0"/>
              <a:t>. Its will is its own, </a:t>
            </a:r>
            <a:r>
              <a:rPr lang="en-US" u="sng" dirty="0" smtClean="0"/>
              <a:t>unaffected  by the will of any external power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Sovereignty,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Sovereignty of the state is unlimited internally as well as externally.</a:t>
            </a:r>
          </a:p>
          <a:p>
            <a:pPr>
              <a:buFont typeface="Wingdings" pitchFamily="2" charset="2"/>
              <a:buChar char="Ø"/>
            </a:pPr>
            <a:r>
              <a:rPr lang="en-US" u="sng" dirty="0" smtClean="0"/>
              <a:t>Sovereignty </a:t>
            </a:r>
            <a:r>
              <a:rPr lang="en-US" dirty="0" smtClean="0"/>
              <a:t>is original and absolute, and it </a:t>
            </a:r>
            <a:r>
              <a:rPr lang="en-US" u="sng" dirty="0" smtClean="0"/>
              <a:t>cannot be divided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Division of sovereignty means destruction of sovereignty;</a:t>
            </a:r>
          </a:p>
          <a:p>
            <a:pPr algn="just"/>
            <a:r>
              <a:rPr lang="en-US" dirty="0" smtClean="0"/>
              <a:t>Sovereignty represents the ‘unity of the State;’</a:t>
            </a:r>
          </a:p>
          <a:p>
            <a:pPr algn="just"/>
            <a:r>
              <a:rPr lang="en-US" dirty="0" smtClean="0"/>
              <a:t>“If sovereignty is not absolute, no State exists; if sovereignty is divided, more than one States exist” (Gettell).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Sovereignty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The term ‘sovereignty’ is derived from the Latin word “</a:t>
            </a:r>
            <a:r>
              <a:rPr lang="en-US" i="1" dirty="0" err="1" smtClean="0"/>
              <a:t>superanus</a:t>
            </a:r>
            <a:r>
              <a:rPr lang="en-US" dirty="0" smtClean="0"/>
              <a:t>” which means ‘supreme.’</a:t>
            </a:r>
          </a:p>
          <a:p>
            <a:pPr algn="just"/>
            <a:r>
              <a:rPr lang="en-US" dirty="0" smtClean="0"/>
              <a:t>The notion of sovereignty is modern and its emergence is connected with the rise of modern nation-state.</a:t>
            </a:r>
          </a:p>
          <a:p>
            <a:pPr algn="just"/>
            <a:r>
              <a:rPr lang="en-US" u="sng" dirty="0" smtClean="0"/>
              <a:t>Sovereignty from ancient ages to </a:t>
            </a:r>
            <a:r>
              <a:rPr lang="en-US" u="sng" dirty="0" err="1" smtClean="0"/>
              <a:t>to</a:t>
            </a:r>
            <a:r>
              <a:rPr lang="en-US" u="sng" dirty="0" smtClean="0"/>
              <a:t>-date</a:t>
            </a:r>
            <a:r>
              <a:rPr lang="en-US" dirty="0" smtClean="0"/>
              <a:t>:</a:t>
            </a:r>
          </a:p>
          <a:p>
            <a:pPr algn="just">
              <a:buFontTx/>
              <a:buChar char="-"/>
            </a:pPr>
            <a:r>
              <a:rPr lang="en-US" dirty="0" smtClean="0"/>
              <a:t>There must be an ultimate control of the state to exercise the final authority (Ancient age) </a:t>
            </a:r>
          </a:p>
          <a:p>
            <a:pPr algn="just">
              <a:buFontTx/>
              <a:buChar char="-"/>
            </a:pPr>
            <a:r>
              <a:rPr lang="en-US" dirty="0" smtClean="0"/>
              <a:t>“Whatever the state appoints must be obeyed in everything, both small and great, just and unjust” (Ancient age).</a:t>
            </a:r>
          </a:p>
          <a:p>
            <a:pPr algn="just">
              <a:buFontTx/>
              <a:buChar char="-"/>
            </a:pPr>
            <a:r>
              <a:rPr lang="en-US" dirty="0" smtClean="0"/>
              <a:t>“</a:t>
            </a:r>
            <a:r>
              <a:rPr lang="en-US" dirty="0" err="1" smtClean="0"/>
              <a:t>Fulness</a:t>
            </a:r>
            <a:r>
              <a:rPr lang="en-US" dirty="0" smtClean="0"/>
              <a:t> of the power of the State” (Roman Lawyers/ Middle Age).</a:t>
            </a:r>
          </a:p>
          <a:p>
            <a:pPr algn="just">
              <a:buFontTx/>
              <a:buChar char="-"/>
            </a:pPr>
            <a:r>
              <a:rPr lang="en-US" dirty="0" smtClean="0"/>
              <a:t>Supremacy of the Church -“voice of God” (Middle age).</a:t>
            </a:r>
          </a:p>
          <a:p>
            <a:pPr algn="just">
              <a:buFontTx/>
              <a:buChar char="-"/>
            </a:pPr>
            <a:r>
              <a:rPr lang="en-US" dirty="0" smtClean="0"/>
              <a:t>Sovereignty lies in the ‘will of the people’/ popular sovereignty by Rousseau (Modern age).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Sovereignty,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Jean </a:t>
            </a:r>
            <a:r>
              <a:rPr lang="en-US" b="1" dirty="0" err="1" smtClean="0"/>
              <a:t>Bodin</a:t>
            </a:r>
            <a:r>
              <a:rPr lang="en-US" b="1" dirty="0" smtClean="0"/>
              <a:t> </a:t>
            </a:r>
            <a:r>
              <a:rPr lang="en-US" dirty="0" smtClean="0"/>
              <a:t>defines sovereignty as the “supreme power over citizens and subjects, unrestrained by law.”</a:t>
            </a:r>
          </a:p>
          <a:p>
            <a:pPr algn="just"/>
            <a:r>
              <a:rPr lang="en-US" b="1" dirty="0" smtClean="0"/>
              <a:t>John Burgess </a:t>
            </a:r>
            <a:r>
              <a:rPr lang="en-US" dirty="0" smtClean="0"/>
              <a:t>defines sovereignty as “original , absolute, unlimited power over the individual subject and over all associations of subjects.”</a:t>
            </a:r>
          </a:p>
          <a:p>
            <a:pPr algn="just"/>
            <a:r>
              <a:rPr lang="en-US" dirty="0" smtClean="0"/>
              <a:t> According to </a:t>
            </a:r>
            <a:r>
              <a:rPr lang="en-US" b="1" dirty="0" smtClean="0"/>
              <a:t>H. J. Laski</a:t>
            </a:r>
            <a:r>
              <a:rPr lang="en-US" dirty="0" smtClean="0"/>
              <a:t>, the sovereign is “legally supreme over any individual or group” possessing “supreme coercive power.”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Sovereignty of the State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Pioneers of the concept Sovereignty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Jean </a:t>
            </a:r>
            <a:r>
              <a:rPr lang="en-US" dirty="0" err="1" smtClean="0"/>
              <a:t>Bodin</a:t>
            </a:r>
            <a:r>
              <a:rPr lang="en-US" dirty="0" smtClean="0"/>
              <a:t>: </a:t>
            </a:r>
          </a:p>
          <a:p>
            <a:pPr>
              <a:buFontTx/>
              <a:buChar char="-"/>
            </a:pPr>
            <a:r>
              <a:rPr lang="en-US" dirty="0" err="1" smtClean="0"/>
              <a:t>Thomos</a:t>
            </a:r>
            <a:r>
              <a:rPr lang="en-US" dirty="0" smtClean="0"/>
              <a:t> Hobbes</a:t>
            </a:r>
          </a:p>
          <a:p>
            <a:pPr>
              <a:buFontTx/>
              <a:buChar char="-"/>
            </a:pPr>
            <a:r>
              <a:rPr lang="en-US" dirty="0" smtClean="0"/>
              <a:t>J. J. Rousseau</a:t>
            </a:r>
          </a:p>
          <a:p>
            <a:pPr>
              <a:buFontTx/>
              <a:buChar char="-"/>
            </a:pPr>
            <a:r>
              <a:rPr lang="en-US" dirty="0" smtClean="0"/>
              <a:t>Friedrich Hegel</a:t>
            </a:r>
          </a:p>
          <a:p>
            <a:pPr>
              <a:buFontTx/>
              <a:buChar char="-"/>
            </a:pPr>
            <a:r>
              <a:rPr lang="en-US" dirty="0" smtClean="0"/>
              <a:t>John Austin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Sovereignty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Present-day Confusion: legal theory and political practice</a:t>
            </a:r>
          </a:p>
          <a:p>
            <a:pPr>
              <a:buFont typeface="Wingdings" pitchFamily="2" charset="2"/>
              <a:buChar char="§"/>
            </a:pPr>
            <a:r>
              <a:rPr lang="en-US" u="sng" dirty="0" smtClean="0"/>
              <a:t>Titular Sovereignty</a:t>
            </a:r>
            <a:r>
              <a:rPr lang="en-US" dirty="0" smtClean="0"/>
              <a:t>: </a:t>
            </a:r>
          </a:p>
          <a:p>
            <a:pPr>
              <a:buFontTx/>
              <a:buChar char="-"/>
            </a:pPr>
            <a:r>
              <a:rPr lang="en-US" dirty="0" smtClean="0"/>
              <a:t>Sovereignty by title;</a:t>
            </a:r>
          </a:p>
          <a:p>
            <a:pPr>
              <a:buFontTx/>
              <a:buChar char="-"/>
            </a:pPr>
            <a:r>
              <a:rPr lang="en-US" dirty="0" smtClean="0"/>
              <a:t>Sovereignty by name (nominal sovereignty);</a:t>
            </a:r>
          </a:p>
          <a:p>
            <a:pPr>
              <a:buFontTx/>
              <a:buChar char="-"/>
            </a:pPr>
            <a:r>
              <a:rPr lang="en-US" dirty="0" smtClean="0"/>
              <a:t>Sovereign powers of the kings;</a:t>
            </a:r>
          </a:p>
          <a:p>
            <a:pPr>
              <a:buFontTx/>
              <a:buChar char="-"/>
            </a:pPr>
            <a:r>
              <a:rPr lang="en-US" dirty="0" smtClean="0"/>
              <a:t>Ref. British King/Queen, Japan’s Emperor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Sovereignty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4400" u="sng" dirty="0" smtClean="0"/>
              <a:t>Legal Sovereignty</a:t>
            </a:r>
            <a:r>
              <a:rPr lang="en-US" sz="4400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800" dirty="0" smtClean="0"/>
              <a:t>-    Concept of sovereignty in terms of law;</a:t>
            </a:r>
          </a:p>
          <a:p>
            <a:pPr>
              <a:buFontTx/>
              <a:buChar char="-"/>
            </a:pPr>
            <a:r>
              <a:rPr lang="en-US" sz="3800" dirty="0" smtClean="0"/>
              <a:t>It is always definite and determinate;</a:t>
            </a:r>
          </a:p>
          <a:p>
            <a:pPr>
              <a:buFontTx/>
              <a:buChar char="-"/>
            </a:pPr>
            <a:r>
              <a:rPr lang="en-US" sz="3800" dirty="0" smtClean="0"/>
              <a:t>It may reside either in a person (King, or Queen- absolute monarchy), or in a body of persons (Parliament- in a democracy);</a:t>
            </a:r>
          </a:p>
          <a:p>
            <a:pPr>
              <a:buFontTx/>
              <a:buChar char="-"/>
            </a:pPr>
            <a:r>
              <a:rPr lang="en-US" sz="3800" dirty="0" smtClean="0"/>
              <a:t>It is definitely organized, precise and known to law;</a:t>
            </a:r>
          </a:p>
          <a:p>
            <a:pPr>
              <a:buFontTx/>
              <a:buChar char="-"/>
            </a:pPr>
            <a:r>
              <a:rPr lang="en-US" sz="3800" dirty="0" smtClean="0"/>
              <a:t>Disobedience to the imperatives of the legal sovereign means physical punishment;</a:t>
            </a:r>
          </a:p>
          <a:p>
            <a:pPr>
              <a:buFontTx/>
              <a:buChar char="-"/>
            </a:pPr>
            <a:r>
              <a:rPr lang="en-US" sz="3800" dirty="0" smtClean="0"/>
              <a:t>All rights originate from the legal sovereign which can be taken back or, even, cancelled;</a:t>
            </a:r>
          </a:p>
          <a:p>
            <a:pPr>
              <a:buFontTx/>
              <a:buChar char="-"/>
            </a:pPr>
            <a:r>
              <a:rPr lang="en-US" sz="3800" dirty="0" smtClean="0"/>
              <a:t>The authority of the legal sovereign is absolute, illimitable and supreme, subject to no control within and without the state.  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1252</Words>
  <Application>Microsoft Office PowerPoint</Application>
  <PresentationFormat>On-screen Show (4:3)</PresentationFormat>
  <Paragraphs>124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Understanding the Sovereignty of the State</vt:lpstr>
      <vt:lpstr>Meaning of Sovereignty</vt:lpstr>
      <vt:lpstr>Meaning of Sovereignty, Contd.</vt:lpstr>
      <vt:lpstr>Meaning of Sovereignty, Contd…</vt:lpstr>
      <vt:lpstr>Definition of Sovereignty</vt:lpstr>
      <vt:lpstr>Definition of Sovereignty, Contd…</vt:lpstr>
      <vt:lpstr>Sovereignty of the State (Contd.)</vt:lpstr>
      <vt:lpstr>Kinds of Sovereignty</vt:lpstr>
      <vt:lpstr>Kinds of Sovereignty</vt:lpstr>
      <vt:lpstr>Kinds of Sovereignty</vt:lpstr>
      <vt:lpstr>Kinds of Sovereignty</vt:lpstr>
      <vt:lpstr>Kinds of Sovereignty</vt:lpstr>
      <vt:lpstr>Austin’s Theory of Sovereignty</vt:lpstr>
      <vt:lpstr>Austin’s Sovereignty, Contd…</vt:lpstr>
      <vt:lpstr>Austin’s Sovereignty, Contd…</vt:lpstr>
      <vt:lpstr>Austin’s Sovereignty, Contd…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Sovereignty of the State</dc:title>
  <dc:creator>user</dc:creator>
  <cp:lastModifiedBy>1711911042</cp:lastModifiedBy>
  <cp:revision>62</cp:revision>
  <dcterms:created xsi:type="dcterms:W3CDTF">2006-08-16T00:00:00Z</dcterms:created>
  <dcterms:modified xsi:type="dcterms:W3CDTF">2018-06-23T08:58:30Z</dcterms:modified>
</cp:coreProperties>
</file>