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Government and Its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S. M. Ali Reza, </a:t>
            </a:r>
            <a:r>
              <a:rPr lang="en-US" sz="2400" i="1" dirty="0" smtClean="0"/>
              <a:t>PhD</a:t>
            </a:r>
          </a:p>
          <a:p>
            <a:r>
              <a:rPr lang="en-US" dirty="0" smtClean="0"/>
              <a:t>June 23, 2018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Modern Classification of Governments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u="sng" dirty="0" smtClean="0"/>
              <a:t>Concluding Remarks: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“</a:t>
            </a:r>
            <a:r>
              <a:rPr lang="en-US" i="1" u="sng" dirty="0" smtClean="0"/>
              <a:t>For Forms of Government let fools contest; whatever is best administered is be</a:t>
            </a:r>
            <a:r>
              <a:rPr lang="en-US" u="sng" dirty="0" smtClean="0"/>
              <a:t>st</a:t>
            </a:r>
            <a:r>
              <a:rPr lang="en-US" dirty="0" smtClean="0"/>
              <a:t>. For modes of faith let graceless zealots fight”        (</a:t>
            </a:r>
            <a:r>
              <a:rPr lang="en-US" dirty="0" err="1" smtClean="0"/>
              <a:t>Alexandar</a:t>
            </a:r>
            <a:r>
              <a:rPr lang="en-US" dirty="0" smtClean="0"/>
              <a:t> Pope).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What do you think?</a:t>
            </a:r>
          </a:p>
          <a:p>
            <a:pPr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Government: Meaning and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i="1" dirty="0" smtClean="0"/>
              <a:t>A government </a:t>
            </a:r>
            <a:r>
              <a:rPr lang="en-US" dirty="0" smtClean="0"/>
              <a:t>is a group of people that governs a community or unit, sets and administers public policy and exercises executive, political and sovereign power through customs, institutions, and laws within a state.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 </a:t>
            </a:r>
            <a:r>
              <a:rPr lang="en-US" u="sng" dirty="0" smtClean="0"/>
              <a:t>Government,</a:t>
            </a:r>
            <a:r>
              <a:rPr lang="en-US" dirty="0" smtClean="0"/>
              <a:t> whether we refer to the system or institutions in operation, the group of people in charge, or the process in use, </a:t>
            </a:r>
            <a:r>
              <a:rPr lang="en-US" u="sng" dirty="0" smtClean="0"/>
              <a:t>is the authority that sets rules for a society, helps its members relate to one another and to others, and keeps it running smoothly, securely, and peacefully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Government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Key questions:</a:t>
            </a:r>
          </a:p>
          <a:p>
            <a:pPr>
              <a:buNone/>
            </a:pPr>
            <a:endParaRPr lang="en-US" b="1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Who rules/ governs?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who participates?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What is the citizen participation? 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How the power is distributed?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Government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Classification of government by Plato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Two bases of Plato’s classification-</a:t>
            </a:r>
          </a:p>
          <a:p>
            <a:pPr marL="514350" indent="-514350">
              <a:buAutoNum type="arabicParenBoth"/>
            </a:pPr>
            <a:r>
              <a:rPr lang="en-US" i="1" dirty="0" smtClean="0"/>
              <a:t>The first basis</a:t>
            </a:r>
            <a:r>
              <a:rPr lang="en-US" dirty="0" smtClean="0"/>
              <a:t>- whether the king/ruler is fully wise or not.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u="sng" dirty="0" smtClean="0"/>
              <a:t>Three divisions of the first basis</a:t>
            </a:r>
            <a:r>
              <a:rPr lang="en-US" dirty="0" smtClean="0"/>
              <a:t>: 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Complete state/ Ideal state (rarely seen, ruled by the philosopher-kings), 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Incomplete state (people respects the laws), 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Enlightened state (state of fools where no law and order prevails)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Government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(2) The second basis relates to the number of persons who exercise supreme power.</a:t>
            </a:r>
          </a:p>
          <a:p>
            <a:pPr>
              <a:buFont typeface="Wingdings" pitchFamily="2" charset="2"/>
              <a:buChar char="§"/>
            </a:pPr>
            <a:r>
              <a:rPr lang="en-US" u="sng" dirty="0" smtClean="0"/>
              <a:t>Three pure forms of government </a:t>
            </a:r>
            <a:r>
              <a:rPr lang="en-US" dirty="0" smtClean="0"/>
              <a:t>as per the second basis (</a:t>
            </a:r>
            <a:r>
              <a:rPr lang="en-US" u="sng" dirty="0" smtClean="0"/>
              <a:t>perverted forms are shown in brackets in </a:t>
            </a:r>
            <a:r>
              <a:rPr lang="en-US" i="1" u="sng" dirty="0" smtClean="0"/>
              <a:t>italic</a:t>
            </a:r>
            <a:r>
              <a:rPr lang="en-US" dirty="0" smtClean="0"/>
              <a:t>):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Monarchy (</a:t>
            </a:r>
            <a:r>
              <a:rPr lang="en-US" i="1" dirty="0" smtClean="0"/>
              <a:t>Tyranny</a:t>
            </a:r>
            <a:r>
              <a:rPr lang="en-US" dirty="0" smtClean="0"/>
              <a:t>);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Aristocracy (</a:t>
            </a:r>
            <a:r>
              <a:rPr lang="en-US" i="1" dirty="0" smtClean="0"/>
              <a:t>Oligarchy</a:t>
            </a:r>
            <a:r>
              <a:rPr lang="en-US" dirty="0" smtClean="0"/>
              <a:t>);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Moderate Democracy (</a:t>
            </a:r>
            <a:r>
              <a:rPr lang="en-US" i="1" dirty="0" smtClean="0"/>
              <a:t>Extreme Democracy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Government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Aristotle’s classification of government:</a:t>
            </a:r>
          </a:p>
          <a:p>
            <a:pPr>
              <a:buFont typeface="Wingdings" pitchFamily="2" charset="2"/>
              <a:buChar char="§"/>
            </a:pPr>
            <a:r>
              <a:rPr lang="en-US" u="sng" dirty="0" smtClean="0"/>
              <a:t>Two Principles of Aristotle’s classification</a:t>
            </a:r>
            <a:r>
              <a:rPr lang="en-US" dirty="0" smtClean="0"/>
              <a:t>-</a:t>
            </a:r>
          </a:p>
          <a:p>
            <a:pPr>
              <a:buNone/>
            </a:pPr>
            <a:r>
              <a:rPr lang="en-US" dirty="0" smtClean="0"/>
              <a:t>(1) The </a:t>
            </a:r>
            <a:r>
              <a:rPr lang="en-US" b="1" dirty="0" smtClean="0"/>
              <a:t>number of persons </a:t>
            </a:r>
            <a:r>
              <a:rPr lang="en-US" dirty="0" smtClean="0"/>
              <a:t>who exercise supreme power;</a:t>
            </a:r>
          </a:p>
          <a:p>
            <a:pPr>
              <a:buNone/>
            </a:pPr>
            <a:r>
              <a:rPr lang="en-US" dirty="0" smtClean="0"/>
              <a:t>(2) The </a:t>
            </a:r>
            <a:r>
              <a:rPr lang="en-US" b="1" dirty="0" smtClean="0"/>
              <a:t>ends</a:t>
            </a:r>
            <a:r>
              <a:rPr lang="en-US" dirty="0" smtClean="0"/>
              <a:t> they seek to serve- self interest, or benefit the community.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Aristotle opines that when the rulers aim to do good to the community, the government would be a ‘</a:t>
            </a:r>
            <a:r>
              <a:rPr lang="en-US" i="1" dirty="0" smtClean="0"/>
              <a:t>pure form</a:t>
            </a:r>
            <a:r>
              <a:rPr lang="en-US" dirty="0" smtClean="0"/>
              <a:t>,’ and when they become selfish, the government would be a ‘</a:t>
            </a:r>
            <a:r>
              <a:rPr lang="en-US" i="1" dirty="0" smtClean="0"/>
              <a:t>perverted form</a:t>
            </a:r>
            <a:r>
              <a:rPr lang="en-US" dirty="0" smtClean="0"/>
              <a:t>.’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Aristotle’s Classification of Government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2438400"/>
          <a:ext cx="7620000" cy="300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510"/>
                <a:gridCol w="2266078"/>
                <a:gridCol w="2689412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Who Governs?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Legitimate (Normal) 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Corrupt (Perverted) Forms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Rule by </a:t>
                      </a:r>
                      <a:r>
                        <a:rPr lang="en-US" i="1" dirty="0" smtClean="0"/>
                        <a:t>One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Monarchy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Tyranny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Rule by </a:t>
                      </a:r>
                      <a:r>
                        <a:rPr lang="en-US" i="1" dirty="0" smtClean="0"/>
                        <a:t>A few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Aristocracy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Oligarchy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Rule by </a:t>
                      </a:r>
                      <a:r>
                        <a:rPr lang="en-US" i="1" dirty="0" smtClean="0"/>
                        <a:t>Many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Democracy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Aristotle’s Classification of Government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u="sng" dirty="0" smtClean="0"/>
              <a:t>Criticism of Aristotle’s Classification</a:t>
            </a:r>
            <a:r>
              <a:rPr lang="en-US" dirty="0" smtClean="0"/>
              <a:t>:</a:t>
            </a:r>
          </a:p>
          <a:p>
            <a:pPr marL="514350" indent="-514350">
              <a:buAutoNum type="arabicParenBoth"/>
            </a:pPr>
            <a:r>
              <a:rPr lang="en-US" dirty="0" smtClean="0"/>
              <a:t>It is unscientific and quantitative;</a:t>
            </a:r>
          </a:p>
          <a:p>
            <a:pPr marL="514350" indent="-514350">
              <a:buAutoNum type="arabicParenBoth"/>
            </a:pPr>
            <a:r>
              <a:rPr lang="en-US" dirty="0" smtClean="0"/>
              <a:t>Centers </a:t>
            </a:r>
            <a:r>
              <a:rPr lang="en-US" smtClean="0"/>
              <a:t>largely </a:t>
            </a:r>
            <a:r>
              <a:rPr lang="en-US" smtClean="0"/>
              <a:t>on </a:t>
            </a:r>
            <a:r>
              <a:rPr lang="en-US" smtClean="0"/>
              <a:t>the </a:t>
            </a:r>
            <a:r>
              <a:rPr lang="en-US" dirty="0" smtClean="0"/>
              <a:t>Greek city-states:</a:t>
            </a:r>
          </a:p>
          <a:p>
            <a:pPr marL="514350" indent="-514350">
              <a:buAutoNum type="arabicParenBoth"/>
            </a:pPr>
            <a:r>
              <a:rPr lang="en-US" dirty="0" smtClean="0"/>
              <a:t>No distinction between state and government;</a:t>
            </a:r>
          </a:p>
          <a:p>
            <a:pPr marL="514350" indent="-514350">
              <a:buAutoNum type="arabicParenBoth"/>
            </a:pPr>
            <a:r>
              <a:rPr lang="en-US" dirty="0" smtClean="0"/>
              <a:t>Does not cover all modern forms of government;</a:t>
            </a:r>
          </a:p>
          <a:p>
            <a:pPr marL="514350" indent="-514350">
              <a:buAutoNum type="arabicParenBoth"/>
            </a:pPr>
            <a:r>
              <a:rPr lang="en-US" dirty="0" smtClean="0"/>
              <a:t>Proves democracy as the ‘worst form of government’!</a:t>
            </a:r>
          </a:p>
          <a:p>
            <a:pPr marL="514350" indent="-514350">
              <a:buAutoNum type="arabicParenBoth"/>
            </a:pPr>
            <a:r>
              <a:rPr lang="en-US" dirty="0" smtClean="0"/>
              <a:t>Does not fit with the development of modern states;</a:t>
            </a:r>
          </a:p>
          <a:p>
            <a:pPr marL="514350" indent="-514350">
              <a:buAutoNum type="arabicParenBoth"/>
            </a:pPr>
            <a:r>
              <a:rPr lang="en-US" dirty="0" smtClean="0"/>
              <a:t>No place for mixed forms of governments;</a:t>
            </a:r>
          </a:p>
          <a:p>
            <a:pPr marL="514350" indent="-514350">
              <a:buAutoNum type="arabicParenBoth"/>
            </a:pPr>
            <a:r>
              <a:rPr lang="en-US" dirty="0" smtClean="0"/>
              <a:t>Not applicable to </a:t>
            </a:r>
            <a:r>
              <a:rPr lang="en-US" i="1" dirty="0" smtClean="0"/>
              <a:t>theocracy</a:t>
            </a:r>
            <a:r>
              <a:rPr lang="en-US" dirty="0" smtClean="0"/>
              <a:t> (present-day Iran).</a:t>
            </a:r>
          </a:p>
          <a:p>
            <a:pPr marL="514350" indent="-514350">
              <a:buAutoNum type="arabicParenBoth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Modern Classification of Governments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b="1" dirty="0" smtClean="0"/>
              <a:t>Modern Governments</a:t>
            </a:r>
            <a:r>
              <a:rPr lang="en-US" dirty="0" smtClean="0"/>
              <a:t>: </a:t>
            </a:r>
          </a:p>
          <a:p>
            <a:pPr marL="514350" indent="-514350" algn="just">
              <a:buAutoNum type="arabicParenBoth"/>
            </a:pPr>
            <a:r>
              <a:rPr lang="en-US" dirty="0" smtClean="0"/>
              <a:t>Despotic (Dictatorial/ authoritarian);</a:t>
            </a:r>
          </a:p>
          <a:p>
            <a:pPr marL="514350" indent="-514350" algn="just">
              <a:buAutoNum type="arabicParenBoth"/>
            </a:pPr>
            <a:r>
              <a:rPr lang="en-US" dirty="0" smtClean="0"/>
              <a:t>Democratic;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Democratic governments</a:t>
            </a:r>
            <a:r>
              <a:rPr lang="en-US" dirty="0" smtClean="0"/>
              <a:t>: </a:t>
            </a:r>
          </a:p>
          <a:p>
            <a:pPr marL="514350" indent="-514350" algn="just">
              <a:buAutoNum type="arabicParenBoth"/>
            </a:pPr>
            <a:r>
              <a:rPr lang="en-US" i="1" dirty="0" smtClean="0"/>
              <a:t>Limited Monarchy</a:t>
            </a:r>
            <a:r>
              <a:rPr lang="en-US" dirty="0" smtClean="0"/>
              <a:t>: Unitary and Federal-  parliamentary and non-parliamentary (Presidential);</a:t>
            </a:r>
          </a:p>
          <a:p>
            <a:pPr marL="514350" indent="-514350" algn="just">
              <a:buNone/>
            </a:pPr>
            <a:endParaRPr lang="en-US" dirty="0" smtClean="0"/>
          </a:p>
          <a:p>
            <a:pPr marL="514350" indent="-514350" algn="just">
              <a:buNone/>
            </a:pPr>
            <a:r>
              <a:rPr lang="en-US" dirty="0" smtClean="0"/>
              <a:t>(2) </a:t>
            </a:r>
            <a:r>
              <a:rPr lang="en-US" i="1" dirty="0" smtClean="0"/>
              <a:t>Republic</a:t>
            </a:r>
            <a:r>
              <a:rPr lang="en-US" dirty="0" smtClean="0"/>
              <a:t>: Unitary and Federal - parliamentary and non-parliamentary (presidential).</a:t>
            </a:r>
          </a:p>
          <a:p>
            <a:pPr marL="514350" indent="-514350"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478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Government and Its Types</vt:lpstr>
      <vt:lpstr>Government: Meaning and Forms</vt:lpstr>
      <vt:lpstr>Types of Government</vt:lpstr>
      <vt:lpstr>Types of Government</vt:lpstr>
      <vt:lpstr>Types of Government</vt:lpstr>
      <vt:lpstr>Types of Government</vt:lpstr>
      <vt:lpstr>Aristotle’s Classification of Government</vt:lpstr>
      <vt:lpstr>Aristotle’s Classification of Government</vt:lpstr>
      <vt:lpstr>Modern Classification of Governments</vt:lpstr>
      <vt:lpstr>Modern Classification of Governments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and Its Types</dc:title>
  <dc:creator>user</dc:creator>
  <cp:lastModifiedBy>DeLL</cp:lastModifiedBy>
  <cp:revision>36</cp:revision>
  <dcterms:created xsi:type="dcterms:W3CDTF">2006-08-16T00:00:00Z</dcterms:created>
  <dcterms:modified xsi:type="dcterms:W3CDTF">2018-06-23T06:36:50Z</dcterms:modified>
</cp:coreProperties>
</file>