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4" r:id="rId10"/>
    <p:sldId id="263" r:id="rId11"/>
    <p:sldId id="266" r:id="rId12"/>
    <p:sldId id="270" r:id="rId13"/>
    <p:sldId id="268" r:id="rId14"/>
    <p:sldId id="269" r:id="rId15"/>
    <p:sldId id="267"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Regime Type: Democracy</a:t>
            </a:r>
            <a:endParaRPr lang="en-US" dirty="0"/>
          </a:p>
        </p:txBody>
      </p:sp>
      <p:sp>
        <p:nvSpPr>
          <p:cNvPr id="3" name="Subtitle 2"/>
          <p:cNvSpPr>
            <a:spLocks noGrp="1"/>
          </p:cNvSpPr>
          <p:nvPr>
            <p:ph type="subTitle" idx="1"/>
          </p:nvPr>
        </p:nvSpPr>
        <p:spPr/>
        <p:txBody>
          <a:bodyPr/>
          <a:lstStyle/>
          <a:p>
            <a:r>
              <a:rPr lang="en-US" dirty="0" smtClean="0"/>
              <a:t>S. M. Ali Reza, </a:t>
            </a:r>
            <a:r>
              <a:rPr lang="en-US" sz="2400" i="1" dirty="0" smtClean="0"/>
              <a:t>PhD</a:t>
            </a:r>
          </a:p>
          <a:p>
            <a:r>
              <a:rPr lang="en-US" dirty="0" smtClean="0"/>
              <a:t>June 28, 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US" b="1" dirty="0" smtClean="0"/>
              <a:t>Features of democracy: </a:t>
            </a:r>
            <a:endParaRPr lang="en-US" dirty="0" smtClean="0"/>
          </a:p>
          <a:p>
            <a:pPr marL="514350" lvl="0" indent="-514350" algn="just">
              <a:buFont typeface="+mj-lt"/>
              <a:buAutoNum type="arabicParenR"/>
            </a:pPr>
            <a:r>
              <a:rPr lang="en-US" dirty="0" smtClean="0"/>
              <a:t>In a democracy, final decision-making power rests with elected representatives by the people;</a:t>
            </a:r>
          </a:p>
          <a:p>
            <a:pPr marL="514350" lvl="0" indent="-514350" algn="just">
              <a:buFont typeface="+mj-lt"/>
              <a:buAutoNum type="arabicParenR"/>
            </a:pPr>
            <a:r>
              <a:rPr lang="en-US" dirty="0" smtClean="0"/>
              <a:t>A democracy must be based on a free and fair election (</a:t>
            </a:r>
            <a:r>
              <a:rPr lang="en-US" u="sng" dirty="0" smtClean="0"/>
              <a:t>where those currently in power have a fair chance of losing</a:t>
            </a:r>
            <a:r>
              <a:rPr lang="en-US" dirty="0" smtClean="0"/>
              <a:t>);</a:t>
            </a:r>
          </a:p>
          <a:p>
            <a:pPr marL="514350" lvl="0" indent="-514350" algn="just">
              <a:buFont typeface="+mj-lt"/>
              <a:buAutoNum type="arabicParenR"/>
            </a:pPr>
            <a:r>
              <a:rPr lang="en-US" dirty="0" smtClean="0"/>
              <a:t>In a democracy, each adult citizen must have one vote and each vote must have one value;</a:t>
            </a:r>
          </a:p>
          <a:p>
            <a:pPr marL="514350" lvl="0" indent="-514350" algn="just">
              <a:buFont typeface="+mj-lt"/>
              <a:buAutoNum type="arabicParenR"/>
            </a:pPr>
            <a:r>
              <a:rPr lang="en-US" dirty="0" smtClean="0"/>
              <a:t>A democratic government rules within limits set by constitutional law;</a:t>
            </a:r>
          </a:p>
          <a:p>
            <a:pPr marL="514350" lvl="0" indent="-514350" algn="just">
              <a:buFont typeface="+mj-lt"/>
              <a:buAutoNum type="arabicParenR"/>
            </a:pPr>
            <a:r>
              <a:rPr lang="en-US" dirty="0" smtClean="0"/>
              <a:t>In a democracy, the opposition parties are allowed to function freely before and after election where ‘level-playing fields’ are ensured;</a:t>
            </a:r>
          </a:p>
          <a:p>
            <a:pPr marL="514350" lvl="0" indent="-514350" algn="just">
              <a:buFont typeface="+mj-lt"/>
              <a:buAutoNum type="arabicParenR"/>
            </a:pPr>
            <a:r>
              <a:rPr lang="en-US" dirty="0" smtClean="0"/>
              <a:t>A democratic government is based on fundamental principles of political equality.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US" b="1" dirty="0" smtClean="0"/>
              <a:t>Conditions </a:t>
            </a:r>
            <a:r>
              <a:rPr lang="en-US" b="1" dirty="0" smtClean="0"/>
              <a:t>for the success of </a:t>
            </a:r>
            <a:r>
              <a:rPr lang="en-US" b="1" dirty="0" smtClean="0"/>
              <a:t>democracy: </a:t>
            </a:r>
            <a:r>
              <a:rPr lang="en-US" u="sng" dirty="0" smtClean="0"/>
              <a:t>(</a:t>
            </a:r>
            <a:r>
              <a:rPr lang="en-US" u="sng" dirty="0" err="1" smtClean="0"/>
              <a:t>Roskin</a:t>
            </a:r>
            <a:r>
              <a:rPr lang="en-US" u="sng" dirty="0" smtClean="0"/>
              <a:t>, 2014: PP. 86-90)</a:t>
            </a:r>
          </a:p>
          <a:p>
            <a:pPr algn="just">
              <a:buFont typeface="Wingdings" pitchFamily="2" charset="2"/>
              <a:buChar char="§"/>
            </a:pPr>
            <a:r>
              <a:rPr lang="en-US" dirty="0" smtClean="0"/>
              <a:t>Popular Accountability of Government;</a:t>
            </a:r>
          </a:p>
          <a:p>
            <a:pPr algn="just">
              <a:buFont typeface="Wingdings" pitchFamily="2" charset="2"/>
              <a:buChar char="§"/>
            </a:pPr>
            <a:r>
              <a:rPr lang="en-US" dirty="0" smtClean="0"/>
              <a:t>Political Competition;</a:t>
            </a:r>
          </a:p>
          <a:p>
            <a:pPr algn="just">
              <a:buFont typeface="Wingdings" pitchFamily="2" charset="2"/>
              <a:buChar char="§"/>
            </a:pPr>
            <a:r>
              <a:rPr lang="en-US" dirty="0" smtClean="0"/>
              <a:t>Alternation in Power;</a:t>
            </a:r>
          </a:p>
          <a:p>
            <a:pPr algn="just">
              <a:buFont typeface="Wingdings" pitchFamily="2" charset="2"/>
              <a:buChar char="§"/>
            </a:pPr>
            <a:r>
              <a:rPr lang="en-US" dirty="0" smtClean="0"/>
              <a:t>Uncertain Electoral Outcome;</a:t>
            </a:r>
          </a:p>
          <a:p>
            <a:pPr algn="just">
              <a:buFont typeface="Wingdings" pitchFamily="2" charset="2"/>
              <a:buChar char="§"/>
            </a:pPr>
            <a:r>
              <a:rPr lang="en-US" dirty="0" smtClean="0"/>
              <a:t>Popular Representation;</a:t>
            </a:r>
          </a:p>
          <a:p>
            <a:pPr algn="just">
              <a:buFont typeface="Wingdings" pitchFamily="2" charset="2"/>
              <a:buChar char="§"/>
            </a:pPr>
            <a:r>
              <a:rPr lang="en-US" dirty="0" smtClean="0"/>
              <a:t>Majority Decision;</a:t>
            </a:r>
          </a:p>
          <a:p>
            <a:pPr algn="just">
              <a:buFont typeface="Wingdings" pitchFamily="2" charset="2"/>
              <a:buChar char="§"/>
            </a:pPr>
            <a:r>
              <a:rPr lang="en-US" dirty="0" smtClean="0"/>
              <a:t>Right to Dissent and Disobedience;</a:t>
            </a:r>
          </a:p>
          <a:p>
            <a:pPr algn="just">
              <a:buFont typeface="Wingdings" pitchFamily="2" charset="2"/>
              <a:buChar char="§"/>
            </a:pPr>
            <a:r>
              <a:rPr lang="en-US" dirty="0" smtClean="0"/>
              <a:t>Political Equality;</a:t>
            </a:r>
          </a:p>
          <a:p>
            <a:pPr algn="just">
              <a:buFont typeface="Wingdings" pitchFamily="2" charset="2"/>
              <a:buChar char="§"/>
            </a:pPr>
            <a:r>
              <a:rPr lang="en-US" dirty="0" smtClean="0"/>
              <a:t>Popular Consultation;</a:t>
            </a:r>
          </a:p>
          <a:p>
            <a:pPr algn="just">
              <a:buFont typeface="Wingdings" pitchFamily="2" charset="2"/>
              <a:buChar char="§"/>
            </a:pPr>
            <a:r>
              <a:rPr lang="en-US" dirty="0" smtClean="0"/>
              <a:t>Free Press</a:t>
            </a:r>
          </a:p>
          <a:p>
            <a:pPr algn="just">
              <a:buFont typeface="Wingdings" pitchFamily="2" charset="2"/>
              <a:buChar char="§"/>
            </a:pPr>
            <a:endParaRPr lang="en-US" dirty="0" smtClean="0"/>
          </a:p>
          <a:p>
            <a:pPr algn="ct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sz="4100" dirty="0" smtClean="0"/>
              <a:t> </a:t>
            </a:r>
            <a:r>
              <a:rPr lang="en-US" sz="4100" b="1" dirty="0" smtClean="0"/>
              <a:t>Some more conditions:</a:t>
            </a:r>
          </a:p>
          <a:p>
            <a:pPr lvl="0"/>
            <a:r>
              <a:rPr lang="en-US" dirty="0" smtClean="0"/>
              <a:t>Sound System of Education (to ensure Enlightened citizenship/ Civic sense/ political awakening)</a:t>
            </a:r>
          </a:p>
          <a:p>
            <a:pPr lvl="0"/>
            <a:r>
              <a:rPr lang="en-US" dirty="0" smtClean="0"/>
              <a:t>Spirit of tolerance and compromise, cooperation and unity</a:t>
            </a:r>
          </a:p>
          <a:p>
            <a:pPr lvl="0"/>
            <a:r>
              <a:rPr lang="en-US" dirty="0" smtClean="0"/>
              <a:t>A Written Constitution</a:t>
            </a:r>
          </a:p>
          <a:p>
            <a:pPr lvl="0"/>
            <a:r>
              <a:rPr lang="en-US" dirty="0" smtClean="0"/>
              <a:t>Removal of Gross Inequalities of Wealth</a:t>
            </a:r>
          </a:p>
          <a:p>
            <a:r>
              <a:rPr lang="en-US" dirty="0" smtClean="0"/>
              <a:t>Decentralization of powers and Elaborate System of Local Self </a:t>
            </a:r>
            <a:r>
              <a:rPr lang="en-US" dirty="0" smtClean="0"/>
              <a:t>Government</a:t>
            </a:r>
          </a:p>
          <a:p>
            <a:pPr lvl="0"/>
            <a:r>
              <a:rPr lang="en-US" dirty="0" smtClean="0"/>
              <a:t>Independence of judiciary</a:t>
            </a:r>
          </a:p>
          <a:p>
            <a:pPr lvl="0"/>
            <a:r>
              <a:rPr lang="en-US" dirty="0" smtClean="0"/>
              <a:t>Effective/wise/mature leadership</a:t>
            </a:r>
          </a:p>
          <a:p>
            <a:pPr lvl="0"/>
            <a:r>
              <a:rPr lang="en-US" dirty="0" smtClean="0"/>
              <a:t>High </a:t>
            </a:r>
            <a:r>
              <a:rPr lang="en-US" dirty="0" smtClean="0"/>
              <a:t>moral standard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US" sz="4600" b="1" dirty="0" smtClean="0"/>
              <a:t>Democracy Worldwide:</a:t>
            </a:r>
          </a:p>
          <a:p>
            <a:pPr>
              <a:buNone/>
            </a:pPr>
            <a:endParaRPr lang="en-US" b="1" dirty="0" smtClean="0"/>
          </a:p>
          <a:p>
            <a:pPr algn="just">
              <a:buFont typeface="Wingdings" pitchFamily="2" charset="2"/>
              <a:buChar char="Ø"/>
            </a:pPr>
            <a:r>
              <a:rPr lang="en-US" u="sng" dirty="0" smtClean="0"/>
              <a:t>Freedom House Report, 2017.</a:t>
            </a:r>
          </a:p>
          <a:p>
            <a:pPr algn="just">
              <a:buFont typeface="Wingdings" pitchFamily="2" charset="2"/>
              <a:buChar char="§"/>
            </a:pPr>
            <a:r>
              <a:rPr lang="en-US" dirty="0" smtClean="0"/>
              <a:t>Of the 195 countries assessed, 87 (45 percent) were rated Free, 59 (30 percent) Partly Free, and 49 (25 percent) Not Free</a:t>
            </a:r>
            <a:r>
              <a:rPr lang="en-US" dirty="0" smtClean="0"/>
              <a:t>.</a:t>
            </a:r>
          </a:p>
          <a:p>
            <a:pPr algn="just">
              <a:buFont typeface="Wingdings" pitchFamily="2" charset="2"/>
              <a:buChar char="§"/>
            </a:pPr>
            <a:r>
              <a:rPr lang="en-US" dirty="0" smtClean="0"/>
              <a:t>Dramatic declines in freedom have been </a:t>
            </a:r>
            <a:r>
              <a:rPr lang="en-US" dirty="0" smtClean="0"/>
              <a:t>o</a:t>
            </a:r>
            <a:r>
              <a:rPr lang="en-US" dirty="0" smtClean="0"/>
              <a:t>bserved in every region of the world.</a:t>
            </a:r>
          </a:p>
          <a:p>
            <a:pPr algn="just">
              <a:buFont typeface="Wingdings" pitchFamily="2" charset="2"/>
              <a:buChar char="§"/>
            </a:pPr>
            <a:r>
              <a:rPr lang="en-US" dirty="0" smtClean="0"/>
              <a:t>Populists and Autocrats- the Dual Threat to Global Democracy</a:t>
            </a:r>
            <a:r>
              <a:rPr lang="en-US" dirty="0" smtClean="0"/>
              <a:t>.</a:t>
            </a:r>
          </a:p>
          <a:p>
            <a:pPr algn="just">
              <a:buFont typeface="Wingdings" pitchFamily="2" charset="2"/>
              <a:buChar char="§"/>
            </a:pPr>
            <a:r>
              <a:rPr lang="en-US" dirty="0" smtClean="0"/>
              <a:t>With populist and nationalist forces making significant gains in democratic states, 2016 marked the 11th consecutive year of decline in global freedom</a:t>
            </a:r>
            <a:r>
              <a:rPr lang="en-US" dirty="0" smtClean="0"/>
              <a:t>.</a:t>
            </a:r>
          </a:p>
          <a:p>
            <a:pPr algn="just">
              <a:buFont typeface="Wingdings" pitchFamily="2" charset="2"/>
              <a:buChar char="§"/>
            </a:pPr>
            <a:r>
              <a:rPr lang="en-US" dirty="0" smtClean="0"/>
              <a:t>The Middle East and North Africa region had the worst ratings in the world in 2016, followed closely by Eurasia.</a:t>
            </a:r>
          </a:p>
          <a:p>
            <a:pPr algn="just">
              <a:buNone/>
            </a:pPr>
            <a:endParaRPr lang="en-US" dirty="0" smtClean="0"/>
          </a:p>
          <a:p>
            <a:pPr algn="just">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q"/>
            </a:pPr>
            <a:r>
              <a:rPr lang="en-US" sz="5900" dirty="0" smtClean="0"/>
              <a:t>Freedom in the World by Aggregate Score (0= worst, 100= best), </a:t>
            </a:r>
            <a:r>
              <a:rPr lang="en-US" sz="5900" b="1" i="1" dirty="0" smtClean="0"/>
              <a:t>selective countries</a:t>
            </a:r>
            <a:r>
              <a:rPr lang="en-US" sz="5900" dirty="0" smtClean="0"/>
              <a:t>:</a:t>
            </a:r>
          </a:p>
          <a:p>
            <a:pPr>
              <a:buNone/>
            </a:pPr>
            <a:endParaRPr lang="en-US" dirty="0" smtClean="0"/>
          </a:p>
          <a:p>
            <a:pPr>
              <a:buFont typeface="Wingdings" pitchFamily="2" charset="2"/>
              <a:buChar char="§"/>
            </a:pPr>
            <a:r>
              <a:rPr lang="en-US" dirty="0" smtClean="0"/>
              <a:t>USA: 89;              </a:t>
            </a:r>
          </a:p>
          <a:p>
            <a:pPr>
              <a:buFont typeface="Wingdings" pitchFamily="2" charset="2"/>
              <a:buChar char="§"/>
            </a:pPr>
            <a:r>
              <a:rPr lang="en-US" dirty="0" smtClean="0"/>
              <a:t>Canada: 99;</a:t>
            </a:r>
          </a:p>
          <a:p>
            <a:pPr>
              <a:buFont typeface="Wingdings" pitchFamily="2" charset="2"/>
              <a:buChar char="§"/>
            </a:pPr>
            <a:r>
              <a:rPr lang="en-US" dirty="0" smtClean="0"/>
              <a:t>Mexico: 65;</a:t>
            </a:r>
          </a:p>
          <a:p>
            <a:pPr>
              <a:buFont typeface="Wingdings" pitchFamily="2" charset="2"/>
              <a:buChar char="§"/>
            </a:pPr>
            <a:r>
              <a:rPr lang="en-US" dirty="0" smtClean="0"/>
              <a:t>Australia: 98;</a:t>
            </a:r>
          </a:p>
          <a:p>
            <a:pPr>
              <a:buFont typeface="Wingdings" pitchFamily="2" charset="2"/>
              <a:buChar char="§"/>
            </a:pPr>
            <a:r>
              <a:rPr lang="en-US" dirty="0" smtClean="0"/>
              <a:t>UK: 95</a:t>
            </a:r>
            <a:r>
              <a:rPr lang="en-US" dirty="0" smtClean="0"/>
              <a:t>;</a:t>
            </a:r>
          </a:p>
          <a:p>
            <a:pPr>
              <a:buFont typeface="Wingdings" pitchFamily="2" charset="2"/>
              <a:buChar char="§"/>
            </a:pPr>
            <a:r>
              <a:rPr lang="en-US" dirty="0" smtClean="0"/>
              <a:t>Cuba: 15;</a:t>
            </a:r>
          </a:p>
          <a:p>
            <a:pPr>
              <a:buFont typeface="Wingdings" pitchFamily="2" charset="2"/>
              <a:buChar char="§"/>
            </a:pPr>
            <a:r>
              <a:rPr lang="en-US" dirty="0" smtClean="0"/>
              <a:t>Argentina: 82;</a:t>
            </a:r>
          </a:p>
          <a:p>
            <a:pPr>
              <a:buFont typeface="Wingdings" pitchFamily="2" charset="2"/>
              <a:buChar char="§"/>
            </a:pPr>
            <a:r>
              <a:rPr lang="en-US" dirty="0" smtClean="0"/>
              <a:t>Brazil: 79;</a:t>
            </a:r>
          </a:p>
          <a:p>
            <a:pPr>
              <a:buFont typeface="Wingdings" pitchFamily="2" charset="2"/>
              <a:buChar char="§"/>
            </a:pPr>
            <a:r>
              <a:rPr lang="en-US" dirty="0" smtClean="0"/>
              <a:t>Russia: 20;</a:t>
            </a:r>
          </a:p>
          <a:p>
            <a:pPr>
              <a:buFont typeface="Wingdings" pitchFamily="2" charset="2"/>
              <a:buChar char="§"/>
            </a:pPr>
            <a:r>
              <a:rPr lang="en-US" dirty="0" smtClean="0"/>
              <a:t>China: 15;</a:t>
            </a:r>
          </a:p>
          <a:p>
            <a:pPr>
              <a:buFont typeface="Wingdings" pitchFamily="2" charset="2"/>
              <a:buChar char="§"/>
            </a:pPr>
            <a:r>
              <a:rPr lang="en-US" dirty="0" smtClean="0"/>
              <a:t>Japan: 96;</a:t>
            </a:r>
          </a:p>
          <a:p>
            <a:pPr>
              <a:buFont typeface="Wingdings" pitchFamily="2" charset="2"/>
              <a:buChar char="§"/>
            </a:pPr>
            <a:r>
              <a:rPr lang="en-US" dirty="0" smtClean="0"/>
              <a:t>Afghanistan: 24;</a:t>
            </a:r>
          </a:p>
          <a:p>
            <a:pPr>
              <a:buFont typeface="Wingdings" pitchFamily="2" charset="2"/>
              <a:buChar char="§"/>
            </a:pPr>
            <a:r>
              <a:rPr lang="en-US" dirty="0" smtClean="0"/>
              <a:t>Pakistan: 43;</a:t>
            </a:r>
          </a:p>
          <a:p>
            <a:pPr>
              <a:buFont typeface="Wingdings" pitchFamily="2" charset="2"/>
              <a:buChar char="§"/>
            </a:pPr>
            <a:r>
              <a:rPr lang="en-US" dirty="0" smtClean="0"/>
              <a:t>India: 77;</a:t>
            </a:r>
          </a:p>
          <a:p>
            <a:pPr>
              <a:buFont typeface="Wingdings" pitchFamily="2" charset="2"/>
              <a:buChar char="§"/>
            </a:pPr>
            <a:r>
              <a:rPr lang="en-US" b="1" dirty="0" smtClean="0"/>
              <a:t>Bangladesh: 47 </a:t>
            </a:r>
            <a:r>
              <a:rPr lang="en-US" dirty="0" smtClean="0"/>
              <a:t>(</a:t>
            </a:r>
            <a:r>
              <a:rPr lang="en-US" i="1" dirty="0" smtClean="0"/>
              <a:t>45 in 2018</a:t>
            </a:r>
            <a:r>
              <a:rPr lang="en-US" dirty="0" smtClean="0"/>
              <a:t>)</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62500" lnSpcReduction="20000"/>
          </a:bodyPr>
          <a:lstStyle/>
          <a:p>
            <a:pPr algn="just" fontAlgn="base">
              <a:buFont typeface="Wingdings" pitchFamily="2" charset="2"/>
              <a:buChar char="§"/>
            </a:pPr>
            <a:r>
              <a:rPr lang="en-US" sz="4500" b="1" dirty="0" smtClean="0"/>
              <a:t>Worst of the </a:t>
            </a:r>
            <a:r>
              <a:rPr lang="en-US" sz="4500" b="1" dirty="0" smtClean="0"/>
              <a:t>Worst: </a:t>
            </a:r>
          </a:p>
          <a:p>
            <a:pPr algn="just" fontAlgn="base">
              <a:buNone/>
            </a:pPr>
            <a:r>
              <a:rPr lang="en-US" dirty="0" smtClean="0"/>
              <a:t>     Of </a:t>
            </a:r>
            <a:r>
              <a:rPr lang="en-US" dirty="0" smtClean="0"/>
              <a:t>the 49 countries designated as </a:t>
            </a:r>
            <a:r>
              <a:rPr lang="en-US" dirty="0" smtClean="0"/>
              <a:t>“Not </a:t>
            </a:r>
            <a:r>
              <a:rPr lang="en-US" dirty="0" smtClean="0"/>
              <a:t>Free</a:t>
            </a:r>
            <a:r>
              <a:rPr lang="en-US" dirty="0" smtClean="0"/>
              <a:t>,” </a:t>
            </a:r>
            <a:r>
              <a:rPr lang="en-US" dirty="0" smtClean="0"/>
              <a:t>the following 11 have the worst aggregate </a:t>
            </a:r>
            <a:r>
              <a:rPr lang="en-US" dirty="0" smtClean="0"/>
              <a:t>scores (out of 100) </a:t>
            </a:r>
            <a:r>
              <a:rPr lang="en-US" i="1" dirty="0" smtClean="0"/>
              <a:t>for political rights and civil </a:t>
            </a:r>
            <a:r>
              <a:rPr lang="en-US" i="1" dirty="0" smtClean="0"/>
              <a:t>liberties</a:t>
            </a:r>
            <a:r>
              <a:rPr lang="en-US" dirty="0" smtClean="0"/>
              <a:t>:</a:t>
            </a:r>
            <a:endParaRPr lang="en-US" dirty="0" smtClean="0"/>
          </a:p>
          <a:p>
            <a:r>
              <a:rPr lang="en-US" dirty="0" smtClean="0"/>
              <a:t>Syria: -1</a:t>
            </a:r>
          </a:p>
          <a:p>
            <a:r>
              <a:rPr lang="en-US" dirty="0" smtClean="0"/>
              <a:t>Eritrea: 3</a:t>
            </a:r>
          </a:p>
          <a:p>
            <a:r>
              <a:rPr lang="en-US" dirty="0" smtClean="0"/>
              <a:t>North Korea: 3</a:t>
            </a:r>
          </a:p>
          <a:p>
            <a:r>
              <a:rPr lang="en-US" dirty="0" smtClean="0"/>
              <a:t>Uzbekistan: 3</a:t>
            </a:r>
          </a:p>
          <a:p>
            <a:r>
              <a:rPr lang="en-US" dirty="0" smtClean="0"/>
              <a:t>South Sudan: 4</a:t>
            </a:r>
          </a:p>
          <a:p>
            <a:r>
              <a:rPr lang="en-US" dirty="0" smtClean="0"/>
              <a:t>Turkmenistan: 4</a:t>
            </a:r>
          </a:p>
          <a:p>
            <a:r>
              <a:rPr lang="en-US" dirty="0" smtClean="0"/>
              <a:t>Somalia: 5</a:t>
            </a:r>
          </a:p>
          <a:p>
            <a:r>
              <a:rPr lang="en-US" dirty="0" smtClean="0"/>
              <a:t>Sudan: 6</a:t>
            </a:r>
          </a:p>
          <a:p>
            <a:r>
              <a:rPr lang="en-US" dirty="0" smtClean="0"/>
              <a:t>Equatorial Guinea: 8</a:t>
            </a:r>
          </a:p>
          <a:p>
            <a:r>
              <a:rPr lang="en-US" dirty="0" smtClean="0"/>
              <a:t>Central </a:t>
            </a:r>
            <a:r>
              <a:rPr lang="en-US" dirty="0" smtClean="0"/>
              <a:t>African </a:t>
            </a:r>
            <a:r>
              <a:rPr lang="en-US" dirty="0" smtClean="0"/>
              <a:t>Republic: 10</a:t>
            </a:r>
          </a:p>
          <a:p>
            <a:r>
              <a:rPr lang="en-US" b="1" dirty="0" smtClean="0"/>
              <a:t>Saudi Arabia: 10 !!</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i="1" dirty="0" smtClean="0"/>
              <a:t>Different Lens on Bangladesh !</a:t>
            </a:r>
          </a:p>
          <a:p>
            <a:pPr algn="just">
              <a:buFont typeface="Wingdings" pitchFamily="2" charset="2"/>
              <a:buChar char="§"/>
            </a:pPr>
            <a:r>
              <a:rPr lang="en-US" dirty="0" smtClean="0"/>
              <a:t>Bangladesh is among five countries that no longer meet minimum standards for democracy and are now under autocratic </a:t>
            </a:r>
            <a:r>
              <a:rPr lang="en-US" dirty="0" smtClean="0"/>
              <a:t>rule (</a:t>
            </a:r>
            <a:r>
              <a:rPr lang="en-US" u="sng" dirty="0" smtClean="0"/>
              <a:t>German-based </a:t>
            </a:r>
            <a:r>
              <a:rPr lang="en-US" u="sng" dirty="0" smtClean="0"/>
              <a:t>think-tank </a:t>
            </a:r>
            <a:r>
              <a:rPr lang="en-US" i="1" u="sng" dirty="0" smtClean="0"/>
              <a:t>Bertelsmann </a:t>
            </a:r>
            <a:r>
              <a:rPr lang="en-US" i="1" u="sng" dirty="0" err="1" smtClean="0"/>
              <a:t>Stiftung</a:t>
            </a:r>
            <a:r>
              <a:rPr lang="en-US" u="sng" dirty="0" smtClean="0"/>
              <a:t>, 23 March 2018</a:t>
            </a:r>
            <a:r>
              <a:rPr lang="en-US" dirty="0" smtClean="0"/>
              <a:t>);</a:t>
            </a:r>
          </a:p>
          <a:p>
            <a:pPr algn="just">
              <a:buFont typeface="Wingdings" pitchFamily="2" charset="2"/>
              <a:buChar char="§"/>
            </a:pPr>
            <a:r>
              <a:rPr lang="en-US" dirty="0" smtClean="0"/>
              <a:t>Democracy Index: Govt. rejects German </a:t>
            </a:r>
            <a:r>
              <a:rPr lang="en-US" dirty="0" smtClean="0"/>
              <a:t>study  on 24 March, 2018 terming it “motivated and baseless.” </a:t>
            </a:r>
            <a:endParaRPr lang="en-US" dirty="0" smtClean="0"/>
          </a:p>
          <a:p>
            <a:pPr algn="just">
              <a:buFont typeface="Wingdings" pitchFamily="2" charset="2"/>
              <a:buChar char="§"/>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Democracy</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Why new democracies often fail? </a:t>
            </a:r>
            <a:r>
              <a:rPr lang="en-US" sz="2400" dirty="0" smtClean="0"/>
              <a:t>(</a:t>
            </a:r>
            <a:r>
              <a:rPr lang="en-US" sz="2400" u="sng" dirty="0" err="1" smtClean="0"/>
              <a:t>Roskin</a:t>
            </a:r>
            <a:r>
              <a:rPr lang="en-US" sz="2400" u="sng" dirty="0" smtClean="0"/>
              <a:t>, P. 96</a:t>
            </a:r>
            <a:r>
              <a:rPr lang="en-US" sz="2400" dirty="0" smtClean="0"/>
              <a:t>).</a:t>
            </a:r>
          </a:p>
          <a:p>
            <a:pPr algn="just">
              <a:buFont typeface="Wingdings" pitchFamily="2" charset="2"/>
              <a:buChar char="Ø"/>
            </a:pPr>
            <a:r>
              <a:rPr lang="en-US" sz="2400" u="sng" dirty="0" smtClean="0"/>
              <a:t>Following features tend to block democracy often as a package</a:t>
            </a:r>
            <a:r>
              <a:rPr lang="en-US" sz="2400" dirty="0" smtClean="0"/>
              <a:t>:</a:t>
            </a:r>
          </a:p>
          <a:p>
            <a:pPr algn="just">
              <a:buFont typeface="Wingdings" pitchFamily="2" charset="2"/>
              <a:buChar char="§"/>
            </a:pPr>
            <a:r>
              <a:rPr lang="en-US" sz="2400" i="1" dirty="0" smtClean="0"/>
              <a:t>Poverty</a:t>
            </a:r>
            <a:r>
              <a:rPr lang="en-US" sz="2400" dirty="0" smtClean="0"/>
              <a:t>:  people care more about survival than democracy; prefer a dictator who puts food on the table to an elected leader who does not;</a:t>
            </a:r>
          </a:p>
          <a:p>
            <a:pPr algn="just">
              <a:buFont typeface="Wingdings" pitchFamily="2" charset="2"/>
              <a:buChar char="§"/>
            </a:pPr>
            <a:r>
              <a:rPr lang="en-US" sz="2400" i="1" dirty="0" smtClean="0"/>
              <a:t>Major inequa</a:t>
            </a:r>
            <a:r>
              <a:rPr lang="en-US" sz="2400" dirty="0" smtClean="0"/>
              <a:t>lity;</a:t>
            </a:r>
          </a:p>
          <a:p>
            <a:pPr algn="just">
              <a:buFont typeface="Wingdings" pitchFamily="2" charset="2"/>
              <a:buChar char="§"/>
            </a:pPr>
            <a:r>
              <a:rPr lang="en-US" sz="2400" i="1" dirty="0" smtClean="0"/>
              <a:t>No middle class</a:t>
            </a:r>
            <a:r>
              <a:rPr lang="en-US" sz="2400" dirty="0" smtClean="0"/>
              <a:t>;</a:t>
            </a:r>
          </a:p>
          <a:p>
            <a:pPr algn="just">
              <a:buFont typeface="Wingdings" pitchFamily="2" charset="2"/>
              <a:buChar char="§"/>
            </a:pPr>
            <a:r>
              <a:rPr lang="en-US" sz="2400" i="1" dirty="0" smtClean="0"/>
              <a:t>Low education level</a:t>
            </a:r>
            <a:r>
              <a:rPr lang="en-US" sz="2400" dirty="0" smtClean="0"/>
              <a:t>: unsophisticated  voters often fall for the extravagant or extremist promises of  </a:t>
            </a:r>
            <a:r>
              <a:rPr lang="en-US" sz="2400" b="1" dirty="0" smtClean="0"/>
              <a:t>demagogues</a:t>
            </a:r>
            <a:r>
              <a:rPr lang="en-US" sz="2400"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b="1" dirty="0" smtClean="0"/>
              <a:t>Features that tend </a:t>
            </a:r>
            <a:r>
              <a:rPr lang="en-US" b="1" dirty="0" smtClean="0"/>
              <a:t>to block </a:t>
            </a:r>
            <a:r>
              <a:rPr lang="en-US" b="1" dirty="0" smtClean="0"/>
              <a:t>democracy </a:t>
            </a:r>
            <a:r>
              <a:rPr lang="en-US" dirty="0" smtClean="0"/>
              <a:t>(contd.)</a:t>
            </a:r>
          </a:p>
          <a:p>
            <a:pPr>
              <a:buFont typeface="Wingdings" pitchFamily="2" charset="2"/>
              <a:buChar char="§"/>
            </a:pPr>
            <a:r>
              <a:rPr lang="en-US" i="1" dirty="0" smtClean="0"/>
              <a:t>Resources </a:t>
            </a:r>
            <a:r>
              <a:rPr lang="en-US" dirty="0" smtClean="0"/>
              <a:t>(Oil) </a:t>
            </a:r>
            <a:r>
              <a:rPr lang="en-US" u="sng" dirty="0" smtClean="0"/>
              <a:t>as a curse</a:t>
            </a:r>
            <a:r>
              <a:rPr lang="en-US" dirty="0" smtClean="0"/>
              <a:t>;</a:t>
            </a:r>
          </a:p>
          <a:p>
            <a:pPr>
              <a:buFont typeface="Wingdings" pitchFamily="2" charset="2"/>
              <a:buChar char="§"/>
            </a:pPr>
            <a:r>
              <a:rPr lang="en-US" i="1" dirty="0" smtClean="0"/>
              <a:t>Tribalism;</a:t>
            </a:r>
          </a:p>
          <a:p>
            <a:pPr>
              <a:buFont typeface="Wingdings" pitchFamily="2" charset="2"/>
              <a:buChar char="§"/>
            </a:pPr>
            <a:r>
              <a:rPr lang="en-US" i="1" dirty="0" smtClean="0"/>
              <a:t>Little civil society;</a:t>
            </a:r>
          </a:p>
          <a:p>
            <a:pPr>
              <a:buFont typeface="Wingdings" pitchFamily="2" charset="2"/>
              <a:buChar char="§"/>
            </a:pPr>
            <a:r>
              <a:rPr lang="en-US" i="1" dirty="0" smtClean="0"/>
              <a:t>Colonial experience/heritage;</a:t>
            </a:r>
          </a:p>
          <a:p>
            <a:pPr>
              <a:buFont typeface="Wingdings" pitchFamily="2" charset="2"/>
              <a:buChar char="§"/>
            </a:pPr>
            <a:r>
              <a:rPr lang="en-US" i="1" dirty="0" smtClean="0"/>
              <a:t>No earlier democratic experience;</a:t>
            </a:r>
          </a:p>
          <a:p>
            <a:pPr>
              <a:buFont typeface="Wingdings" pitchFamily="2" charset="2"/>
              <a:buChar char="§"/>
            </a:pPr>
            <a:r>
              <a:rPr lang="en-US" i="1" dirty="0" smtClean="0"/>
              <a:t>No democratic countries nearby</a:t>
            </a:r>
            <a:r>
              <a:rPr lang="en-US" dirty="0" smtClean="0"/>
              <a:t>.</a:t>
            </a:r>
          </a:p>
          <a:p>
            <a:pPr>
              <a:buFont typeface="Wingdings" pitchFamily="2" charset="2"/>
              <a:buChar char="Ø"/>
            </a:pPr>
            <a:r>
              <a:rPr lang="en-US" dirty="0" smtClean="0"/>
              <a:t>Democracy in a country with all or most of the above features rarely succeeds;</a:t>
            </a:r>
          </a:p>
          <a:p>
            <a:pPr>
              <a:buFont typeface="Wingdings" pitchFamily="2" charset="2"/>
              <a:buChar char="Ø"/>
            </a:pPr>
            <a:r>
              <a:rPr lang="en-US" dirty="0" smtClean="0"/>
              <a:t>Attempting democracy too soon can lead to rule by demagogues, generals, or fanatics.</a:t>
            </a:r>
          </a:p>
          <a:p>
            <a:pPr algn="ctr">
              <a:buNone/>
            </a:pPr>
            <a:r>
              <a:rPr lang="en-US" b="1" dirty="0" smtClean="0"/>
              <a:t>THANK YOU !</a:t>
            </a:r>
          </a:p>
          <a:p>
            <a:pPr>
              <a:buFont typeface="Wingdings" pitchFamily="2" charset="2"/>
              <a:buChar char="Ø"/>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q"/>
            </a:pPr>
            <a:r>
              <a:rPr lang="en-US" b="1" i="1" u="sng" dirty="0" smtClean="0"/>
              <a:t>Democracy: Meaning and Concept</a:t>
            </a:r>
            <a:endParaRPr lang="en-US" b="1" dirty="0" smtClean="0"/>
          </a:p>
          <a:p>
            <a:pPr algn="just">
              <a:buFont typeface="Wingdings" pitchFamily="2" charset="2"/>
              <a:buChar char="§"/>
            </a:pPr>
            <a:r>
              <a:rPr lang="en-US" dirty="0" smtClean="0"/>
              <a:t>The term democracy is derived from the Greek words ‘</a:t>
            </a:r>
            <a:r>
              <a:rPr lang="en-US" i="1" dirty="0" smtClean="0"/>
              <a:t>demos</a:t>
            </a:r>
            <a:r>
              <a:rPr lang="en-US" dirty="0" smtClean="0"/>
              <a:t>’ and ‘</a:t>
            </a:r>
            <a:r>
              <a:rPr lang="en-US" i="1" dirty="0" err="1" smtClean="0"/>
              <a:t>kratia</a:t>
            </a:r>
            <a:r>
              <a:rPr lang="en-US" dirty="0" smtClean="0"/>
              <a:t>,’ the former meaning ‘the people’ and the latter ‘power/rule.’ </a:t>
            </a:r>
          </a:p>
          <a:p>
            <a:pPr algn="just">
              <a:buFont typeface="Wingdings" pitchFamily="2" charset="2"/>
              <a:buChar char="§"/>
            </a:pPr>
            <a:r>
              <a:rPr lang="en-US" dirty="0" smtClean="0"/>
              <a:t>Democracy, thus, means ‘power of the people.’ </a:t>
            </a:r>
          </a:p>
          <a:p>
            <a:pPr algn="just">
              <a:buFont typeface="Wingdings" pitchFamily="2" charset="2"/>
              <a:buChar char="§"/>
            </a:pPr>
            <a:r>
              <a:rPr lang="en-US" dirty="0" smtClean="0"/>
              <a:t>Democracy, according to the Greeks, is ‘the government in which people rule over themselves.’</a:t>
            </a:r>
          </a:p>
          <a:p>
            <a:pPr algn="just">
              <a:buFont typeface="Wingdings" pitchFamily="2" charset="2"/>
              <a:buChar char="§"/>
            </a:pPr>
            <a:r>
              <a:rPr lang="en-US" dirty="0" smtClean="0"/>
              <a:t>U.S. president </a:t>
            </a:r>
            <a:r>
              <a:rPr lang="en-US" i="1" dirty="0" smtClean="0"/>
              <a:t>Abraham Lincoln</a:t>
            </a:r>
            <a:r>
              <a:rPr lang="en-US" dirty="0" smtClean="0"/>
              <a:t> (1809-1865) defined democracy as: “Government of the people, by the people, for the people” (</a:t>
            </a:r>
            <a:r>
              <a:rPr lang="en-US" i="1" u="sng" dirty="0" smtClean="0"/>
              <a:t>Citizen-driven democracy</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85000" lnSpcReduction="20000"/>
          </a:bodyPr>
          <a:lstStyle/>
          <a:p>
            <a:pPr lvl="0" algn="just">
              <a:buFont typeface="Wingdings" pitchFamily="2" charset="2"/>
              <a:buChar char="§"/>
            </a:pPr>
            <a:r>
              <a:rPr lang="en-US" b="1" dirty="0" smtClean="0"/>
              <a:t>Gettell</a:t>
            </a:r>
            <a:r>
              <a:rPr lang="en-US" dirty="0" smtClean="0"/>
              <a:t>, Raymond Garfield, defines democracy as “</a:t>
            </a:r>
            <a:r>
              <a:rPr lang="en-US" i="1" dirty="0" smtClean="0"/>
              <a:t>that form of government in which the mass of the population possesses the right to share in the exercise of sovereign power</a:t>
            </a:r>
            <a:r>
              <a:rPr lang="en-US" dirty="0" smtClean="0"/>
              <a:t>.”</a:t>
            </a:r>
          </a:p>
          <a:p>
            <a:pPr lvl="0" algn="just">
              <a:buFont typeface="Wingdings" pitchFamily="2" charset="2"/>
              <a:buChar char="§"/>
            </a:pPr>
            <a:r>
              <a:rPr lang="en-US" b="1" dirty="0" smtClean="0"/>
              <a:t>Seymour Martin </a:t>
            </a:r>
            <a:r>
              <a:rPr lang="en-US" b="1" dirty="0" err="1" smtClean="0"/>
              <a:t>Lipset</a:t>
            </a:r>
            <a:r>
              <a:rPr lang="en-US" dirty="0" smtClean="0"/>
              <a:t> defines democracy as “a political system which supplies regular constitutional opportunities for changing the governing officials.”</a:t>
            </a:r>
          </a:p>
          <a:p>
            <a:pPr algn="just">
              <a:buFont typeface="Wingdings" pitchFamily="2" charset="2"/>
              <a:buChar char="§"/>
            </a:pPr>
            <a:r>
              <a:rPr lang="en-US" b="1" u="sng" dirty="0" smtClean="0"/>
              <a:t>Robert A. Dahl’s idea on democracy</a:t>
            </a:r>
            <a:r>
              <a:rPr lang="en-US" dirty="0" smtClean="0"/>
              <a:t>: </a:t>
            </a:r>
          </a:p>
          <a:p>
            <a:pPr algn="just">
              <a:buFont typeface="Courier New" pitchFamily="49" charset="0"/>
              <a:buChar char="o"/>
            </a:pPr>
            <a:r>
              <a:rPr lang="en-US" dirty="0" smtClean="0"/>
              <a:t>In his celebrity work </a:t>
            </a:r>
            <a:r>
              <a:rPr lang="en-US" i="1" dirty="0" smtClean="0"/>
              <a:t>POLYARCHY</a:t>
            </a:r>
            <a:r>
              <a:rPr lang="en-US" dirty="0" smtClean="0"/>
              <a:t> (1971) Dahl has shown that a reasonably responsive democracy should have at least eight institutional guarantees which are as follows:</a:t>
            </a:r>
            <a:endParaRPr lang="en-US" i="1" dirty="0" smtClean="0"/>
          </a:p>
          <a:p>
            <a:pPr lvl="0" algn="just">
              <a:buFont typeface="Wingdings" pitchFamily="2" charset="2"/>
              <a:buChar char="§"/>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Freedom to form and join organizations;</a:t>
            </a:r>
          </a:p>
          <a:p>
            <a:pPr marL="514350" indent="-514350">
              <a:buFont typeface="+mj-lt"/>
              <a:buAutoNum type="arabicPeriod"/>
            </a:pPr>
            <a:r>
              <a:rPr lang="en-US" dirty="0" smtClean="0"/>
              <a:t>Freedom of expression;</a:t>
            </a:r>
          </a:p>
          <a:p>
            <a:pPr marL="514350" indent="-514350">
              <a:buFont typeface="+mj-lt"/>
              <a:buAutoNum type="arabicPeriod"/>
            </a:pPr>
            <a:r>
              <a:rPr lang="en-US" dirty="0" smtClean="0"/>
              <a:t>The right to vote;</a:t>
            </a:r>
          </a:p>
          <a:p>
            <a:pPr marL="514350" indent="-514350">
              <a:buFont typeface="+mj-lt"/>
              <a:buAutoNum type="arabicPeriod"/>
            </a:pPr>
            <a:r>
              <a:rPr lang="en-US" dirty="0" smtClean="0"/>
              <a:t>Eligibility for public office;</a:t>
            </a:r>
          </a:p>
          <a:p>
            <a:pPr marL="514350" indent="-514350">
              <a:buFont typeface="+mj-lt"/>
              <a:buAutoNum type="arabicPeriod"/>
            </a:pPr>
            <a:r>
              <a:rPr lang="en-US" dirty="0" smtClean="0"/>
              <a:t>The right of political leaders to compete for support and vote;</a:t>
            </a:r>
          </a:p>
          <a:p>
            <a:pPr marL="514350" indent="-514350">
              <a:buFont typeface="+mj-lt"/>
              <a:buAutoNum type="arabicPeriod"/>
            </a:pPr>
            <a:r>
              <a:rPr lang="en-US" dirty="0" smtClean="0"/>
              <a:t>Alternative sources of information;</a:t>
            </a:r>
          </a:p>
          <a:p>
            <a:pPr marL="514350" indent="-514350">
              <a:buFont typeface="+mj-lt"/>
              <a:buAutoNum type="arabicPeriod"/>
            </a:pPr>
            <a:r>
              <a:rPr lang="en-US" dirty="0" smtClean="0"/>
              <a:t>Free and fair elections;</a:t>
            </a:r>
          </a:p>
          <a:p>
            <a:pPr marL="514350" indent="-514350">
              <a:buFont typeface="+mj-lt"/>
              <a:buAutoNum type="arabicPeriod"/>
            </a:pPr>
            <a:r>
              <a:rPr lang="en-US" dirty="0" smtClean="0"/>
              <a:t>Institutions for making government policies depend on votes and other expressions of preference.</a:t>
            </a:r>
          </a:p>
          <a:p>
            <a:pPr marL="514350" indent="-514350">
              <a:buFont typeface="+mj-lt"/>
              <a:buAutoNum type="arabicPeriod"/>
            </a:pPr>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dirty="0" smtClean="0"/>
              <a:t>In his celebrity book </a:t>
            </a:r>
            <a:r>
              <a:rPr lang="en-US" i="1" u="sng" dirty="0" smtClean="0"/>
              <a:t>Democracy and Its Critics (1989)</a:t>
            </a:r>
            <a:r>
              <a:rPr lang="en-US" u="sng" dirty="0" smtClean="0"/>
              <a:t> </a:t>
            </a:r>
            <a:r>
              <a:rPr lang="en-US" dirty="0" smtClean="0"/>
              <a:t>Dahl further admits that ‘</a:t>
            </a:r>
            <a:r>
              <a:rPr lang="en-US" i="1" dirty="0" smtClean="0"/>
              <a:t>democracy is an ideal, not a reality, even for modern countries’ and </a:t>
            </a:r>
            <a:r>
              <a:rPr lang="en-US" dirty="0" smtClean="0"/>
              <a:t> describes five aspects of democratic criteria which are as follows:</a:t>
            </a:r>
          </a:p>
          <a:p>
            <a:pPr marL="514350" indent="-514350" algn="just">
              <a:buFont typeface="+mj-lt"/>
              <a:buAutoNum type="arabicParenR"/>
            </a:pPr>
            <a:r>
              <a:rPr lang="en-US" dirty="0" smtClean="0"/>
              <a:t>"</a:t>
            </a:r>
            <a:r>
              <a:rPr lang="en-US" u="sng" dirty="0" smtClean="0"/>
              <a:t>Effective participation</a:t>
            </a:r>
            <a:r>
              <a:rPr lang="en-US" dirty="0" smtClean="0"/>
              <a:t>": This term is given in regards to the members, or the citizens, of the democracy.  They must have both the ability and the opportunity to provide questions, give suggestions, provide reasoning, and indicate preferences that can be found on the political agenda. </a:t>
            </a:r>
          </a:p>
          <a:p>
            <a:pPr lvl="0">
              <a:buFont typeface="Courier New" pitchFamily="49" charset="0"/>
              <a:buChar char="o"/>
            </a:pPr>
            <a:endParaRPr lang="en-US" dirty="0" smtClean="0"/>
          </a:p>
          <a:p>
            <a:pPr>
              <a:buFont typeface="Wingdings" pitchFamily="2" charset="2"/>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lgn="just">
              <a:buNone/>
            </a:pPr>
            <a:r>
              <a:rPr lang="en-US" dirty="0" smtClean="0"/>
              <a:t>2. "</a:t>
            </a:r>
            <a:r>
              <a:rPr lang="en-US" u="sng" dirty="0" smtClean="0"/>
              <a:t>Voting equality at the decisive sta</a:t>
            </a:r>
            <a:r>
              <a:rPr lang="en-US" dirty="0" smtClean="0"/>
              <a:t>ge": Every member of the democracy must know that each citizen's votes will be counted as equal with the next citizen.  Further, this equality must be a reality and not just a spoken idea.</a:t>
            </a:r>
          </a:p>
          <a:p>
            <a:pPr marL="514350" lvl="0" indent="-514350">
              <a:buNone/>
            </a:pPr>
            <a:endParaRPr lang="en-US" dirty="0" smtClean="0"/>
          </a:p>
          <a:p>
            <a:pPr marL="514350" lvl="0" indent="-514350" algn="just">
              <a:buNone/>
            </a:pPr>
            <a:r>
              <a:rPr lang="en-US" dirty="0" smtClean="0"/>
              <a:t>3. "</a:t>
            </a:r>
            <a:r>
              <a:rPr lang="en-US" u="sng" dirty="0" smtClean="0"/>
              <a:t>Enlightened understanding</a:t>
            </a:r>
            <a:r>
              <a:rPr lang="en-US" dirty="0" smtClean="0"/>
              <a:t>": Instead of being told what is "the best" for them and/or being fed weighted propaganda, there must be ways for the members of the democracy to learn about the different choices provided them.  In this way, each citizen can make a decision as to which idea will best serve his or her interest. There for each citizen is "enlightened" with "understanding" as to what the best decision might be.</a:t>
            </a:r>
          </a:p>
          <a:p>
            <a:pPr marL="514350" indent="-514350">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p:txBody>
          <a:bodyPr>
            <a:normAutofit fontScale="92500" lnSpcReduction="20000"/>
          </a:bodyPr>
          <a:lstStyle/>
          <a:p>
            <a:pPr lvl="0" algn="just">
              <a:buNone/>
            </a:pPr>
            <a:r>
              <a:rPr lang="en-US" dirty="0" smtClean="0"/>
              <a:t>4. "</a:t>
            </a:r>
            <a:r>
              <a:rPr lang="en-US" u="sng" dirty="0" smtClean="0"/>
              <a:t>Control of the agenda</a:t>
            </a:r>
            <a:r>
              <a:rPr lang="en-US" dirty="0" smtClean="0"/>
              <a:t>": This takes the first aspect a bit further.  More than just weighing in on the agenda, citizens should have the ability to help form the actual agenda.  In other words, citizens should (somehow) be allowed to indicate both general and specific matters that should be discussed and eventually decided upon.</a:t>
            </a:r>
          </a:p>
          <a:p>
            <a:pPr lvl="0" algn="just">
              <a:buNone/>
            </a:pPr>
            <a:r>
              <a:rPr lang="en-US" dirty="0" smtClean="0"/>
              <a:t>5. "</a:t>
            </a:r>
            <a:r>
              <a:rPr lang="en-US" u="sng" dirty="0" smtClean="0"/>
              <a:t>Inclusiveness</a:t>
            </a:r>
            <a:r>
              <a:rPr lang="en-US" dirty="0" smtClean="0"/>
              <a:t>": Put simply, the democratic process must be available to every human being, in other words, all citizens within the democratic country or state.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a:t>
            </a:r>
            <a:endParaRPr lang="en-US" dirty="0"/>
          </a:p>
        </p:txBody>
      </p:sp>
      <p:sp>
        <p:nvSpPr>
          <p:cNvPr id="3" name="Content Placeholder 2"/>
          <p:cNvSpPr>
            <a:spLocks noGrp="1"/>
          </p:cNvSpPr>
          <p:nvPr>
            <p:ph idx="1"/>
          </p:nvPr>
        </p:nvSpPr>
        <p:spPr>
          <a:xfrm>
            <a:off x="457200" y="1600200"/>
            <a:ext cx="8229600" cy="4648199"/>
          </a:xfrm>
        </p:spPr>
        <p:txBody>
          <a:bodyPr>
            <a:normAutofit fontScale="47500" lnSpcReduction="20000"/>
          </a:bodyPr>
          <a:lstStyle/>
          <a:p>
            <a:pPr>
              <a:buFont typeface="Wingdings" pitchFamily="2" charset="2"/>
              <a:buChar char="q"/>
            </a:pPr>
            <a:r>
              <a:rPr lang="en-US" sz="5100" b="1" i="1" dirty="0" smtClean="0"/>
              <a:t>Types of Democracy:</a:t>
            </a:r>
          </a:p>
          <a:p>
            <a:pPr>
              <a:buNone/>
            </a:pPr>
            <a:endParaRPr lang="en-US" dirty="0" smtClean="0"/>
          </a:p>
          <a:p>
            <a:pPr lvl="0">
              <a:buFont typeface="Wingdings" pitchFamily="2" charset="2"/>
              <a:buChar char="§"/>
            </a:pPr>
            <a:r>
              <a:rPr lang="en-US" sz="3600" u="sng" dirty="0" smtClean="0"/>
              <a:t>Direct democracy</a:t>
            </a:r>
            <a:r>
              <a:rPr lang="en-US" sz="3600" dirty="0" smtClean="0"/>
              <a:t>: </a:t>
            </a:r>
          </a:p>
          <a:p>
            <a:pPr lvl="0">
              <a:buFont typeface="Wingdings" pitchFamily="2" charset="2"/>
              <a:buChar char="ü"/>
            </a:pPr>
            <a:r>
              <a:rPr lang="en-US" sz="3600" dirty="0" smtClean="0"/>
              <a:t>A direct democracy or </a:t>
            </a:r>
            <a:r>
              <a:rPr lang="en-US" sz="3600" i="1" dirty="0" smtClean="0"/>
              <a:t>pure democracy</a:t>
            </a:r>
            <a:r>
              <a:rPr lang="en-US" sz="3600" dirty="0" smtClean="0"/>
              <a:t> is a type of democracy where the people govern directly (participatory democracy). </a:t>
            </a:r>
          </a:p>
          <a:p>
            <a:pPr lvl="0">
              <a:buFont typeface="Wingdings" pitchFamily="2" charset="2"/>
              <a:buChar char="ü"/>
            </a:pPr>
            <a:r>
              <a:rPr lang="en-US" sz="3600" dirty="0" smtClean="0"/>
              <a:t>A “true” democracy, a system in which all citizens meet periodically to elect officials and personally enact laws, has been rare.</a:t>
            </a:r>
          </a:p>
          <a:p>
            <a:pPr lvl="0">
              <a:buFont typeface="Wingdings" pitchFamily="2" charset="2"/>
              <a:buChar char="ü"/>
            </a:pPr>
            <a:r>
              <a:rPr lang="en-US" sz="3600" dirty="0" smtClean="0"/>
              <a:t>Athenian democracy or </a:t>
            </a:r>
            <a:r>
              <a:rPr lang="en-US" sz="3600" i="1" dirty="0" smtClean="0"/>
              <a:t>classical democracy</a:t>
            </a:r>
            <a:r>
              <a:rPr lang="en-US" sz="3600" dirty="0" smtClean="0"/>
              <a:t> refers to a direct democracy developed in the Greek city-state of Athens.</a:t>
            </a:r>
          </a:p>
          <a:p>
            <a:pPr lvl="0">
              <a:buFont typeface="Wingdings" pitchFamily="2" charset="2"/>
              <a:buChar char="ü"/>
            </a:pPr>
            <a:r>
              <a:rPr lang="en-US" sz="3600" dirty="0" smtClean="0"/>
              <a:t> Other examples include New England town meeting and Swiss </a:t>
            </a:r>
            <a:r>
              <a:rPr lang="en-US" sz="3600" i="1" dirty="0" err="1" smtClean="0"/>
              <a:t>Landsgemeinde</a:t>
            </a:r>
            <a:r>
              <a:rPr lang="en-US" sz="3600" dirty="0" smtClean="0"/>
              <a:t>.</a:t>
            </a:r>
          </a:p>
          <a:p>
            <a:pPr lvl="0" algn="just"/>
            <a:r>
              <a:rPr lang="en-US" sz="3600" u="sng" dirty="0" smtClean="0"/>
              <a:t>Indirect or representative democracy</a:t>
            </a:r>
            <a:r>
              <a:rPr lang="en-US" sz="3600" dirty="0" smtClean="0"/>
              <a:t>: </a:t>
            </a:r>
          </a:p>
          <a:p>
            <a:pPr lvl="0" algn="just">
              <a:buFont typeface="Wingdings" pitchFamily="2" charset="2"/>
              <a:buChar char="ü"/>
            </a:pPr>
            <a:r>
              <a:rPr lang="en-US" sz="3600" dirty="0" smtClean="0"/>
              <a:t>A representative democracy is an indirect democracy where sovereignty is held by the people's representatives. </a:t>
            </a:r>
          </a:p>
          <a:p>
            <a:pPr lvl="0" algn="just">
              <a:buFont typeface="Wingdings" pitchFamily="2" charset="2"/>
              <a:buChar char="ü"/>
            </a:pPr>
            <a:r>
              <a:rPr lang="en-US" sz="3600" u="sng" dirty="0" smtClean="0"/>
              <a:t>A liberal democracy</a:t>
            </a:r>
            <a:r>
              <a:rPr lang="en-US" sz="3600" dirty="0" smtClean="0"/>
              <a:t> is a representative democracy with protection for individual liberty and property by rule of law.</a:t>
            </a:r>
          </a:p>
          <a:p>
            <a:pPr lvl="0" algn="just">
              <a:buFont typeface="Wingdings" pitchFamily="2" charset="2"/>
              <a:buChar char="ü"/>
            </a:pPr>
            <a:r>
              <a:rPr lang="en-US" sz="3600" u="sng" dirty="0" smtClean="0"/>
              <a:t>An illiberal democracy</a:t>
            </a:r>
            <a:r>
              <a:rPr lang="en-US" sz="3600" dirty="0" smtClean="0"/>
              <a:t> has weak or no limits on the power of the elected representatives to rule as they please.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 Types,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Types of </a:t>
            </a:r>
            <a:r>
              <a:rPr lang="en-US" u="sng" dirty="0" smtClean="0"/>
              <a:t>representative demo</a:t>
            </a:r>
            <a:r>
              <a:rPr lang="en-US" dirty="0" smtClean="0"/>
              <a:t>cracy (</a:t>
            </a:r>
            <a:r>
              <a:rPr lang="en-US" u="sng" dirty="0" smtClean="0"/>
              <a:t>government by freely elected representatives of the people</a:t>
            </a:r>
            <a:r>
              <a:rPr lang="en-US" dirty="0" smtClean="0"/>
              <a:t>) include</a:t>
            </a:r>
            <a:r>
              <a:rPr lang="en-US" dirty="0" smtClean="0"/>
              <a:t>:</a:t>
            </a:r>
          </a:p>
          <a:p>
            <a:pPr>
              <a:buNone/>
            </a:pPr>
            <a:endParaRPr lang="en-US" dirty="0" smtClean="0"/>
          </a:p>
          <a:p>
            <a:pPr marL="514350" indent="-514350">
              <a:buFont typeface="+mj-lt"/>
              <a:buAutoNum type="arabicPeriod"/>
            </a:pPr>
            <a:r>
              <a:rPr lang="en-US" dirty="0" smtClean="0"/>
              <a:t>Parliamentary democracy;</a:t>
            </a:r>
          </a:p>
          <a:p>
            <a:pPr marL="514350" indent="-514350">
              <a:buFont typeface="+mj-lt"/>
              <a:buAutoNum type="arabicPeriod"/>
            </a:pPr>
            <a:r>
              <a:rPr lang="en-US" dirty="0" smtClean="0"/>
              <a:t>Westminster democracy;</a:t>
            </a:r>
          </a:p>
          <a:p>
            <a:pPr marL="514350" indent="-514350">
              <a:buFont typeface="+mj-lt"/>
              <a:buAutoNum type="arabicPeriod"/>
            </a:pPr>
            <a:r>
              <a:rPr lang="en-US" dirty="0" smtClean="0"/>
              <a:t>Presidential democracy;</a:t>
            </a:r>
          </a:p>
          <a:p>
            <a:pPr marL="514350" indent="-514350">
              <a:buFont typeface="+mj-lt"/>
              <a:buAutoNum type="arabicPeriod"/>
            </a:pPr>
            <a:r>
              <a:rPr lang="en-US" dirty="0" smtClean="0"/>
              <a:t>Deliberative democracy;</a:t>
            </a:r>
          </a:p>
          <a:p>
            <a:pPr marL="514350" indent="-514350">
              <a:buFont typeface="+mj-lt"/>
              <a:buAutoNum type="arabicPeriod"/>
            </a:pPr>
            <a:r>
              <a:rPr lang="en-US" dirty="0" err="1" smtClean="0"/>
              <a:t>Majoritarian</a:t>
            </a:r>
            <a:r>
              <a:rPr lang="en-US" dirty="0" smtClean="0"/>
              <a:t> democracy;</a:t>
            </a:r>
          </a:p>
          <a:p>
            <a:pPr marL="514350" indent="-514350">
              <a:buFont typeface="+mj-lt"/>
              <a:buAutoNum type="arabicPeriod"/>
            </a:pPr>
            <a:r>
              <a:rPr lang="en-US" dirty="0" smtClean="0"/>
              <a:t>Consensual democracy;</a:t>
            </a:r>
          </a:p>
          <a:p>
            <a:pPr marL="514350" indent="-514350">
              <a:buFont typeface="+mj-lt"/>
              <a:buAutoNum type="arabicPeriod"/>
            </a:pPr>
            <a:r>
              <a:rPr lang="en-US" dirty="0" smtClean="0"/>
              <a:t>Autocratic democracy</a:t>
            </a:r>
            <a:r>
              <a:rPr lang="en-US" dirty="0" smtClean="0"/>
              <a:t>!!</a:t>
            </a:r>
          </a:p>
          <a:p>
            <a:pPr marL="514350" indent="-514350">
              <a:buFont typeface="Wingdings" pitchFamily="2" charset="2"/>
              <a:buChar char="Ø"/>
            </a:pPr>
            <a:r>
              <a:rPr lang="en-US" b="1" dirty="0" smtClean="0"/>
              <a:t>Why representative democracy is the only feasible kind?</a:t>
            </a:r>
            <a:endParaRPr lang="en-US" b="1" dirty="0" smtClean="0"/>
          </a:p>
          <a:p>
            <a:pPr marL="514350" indent="-514350">
              <a:buFont typeface="Wingdings" pitchFamily="2" charset="2"/>
              <a:buChar char="Ø"/>
            </a:pPr>
            <a:endParaRPr lang="en-US" dirty="0" smtClean="0"/>
          </a:p>
          <a:p>
            <a:pPr marL="514350" indent="-51435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938</Words>
  <Application>Microsoft Office PowerPoint</Application>
  <PresentationFormat>On-screen Show (4:3)</PresentationFormat>
  <Paragraphs>159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Regime Type: Democracy</vt:lpstr>
      <vt:lpstr>Democracy</vt:lpstr>
      <vt:lpstr>Democracy</vt:lpstr>
      <vt:lpstr>Democracy</vt:lpstr>
      <vt:lpstr>Democracy</vt:lpstr>
      <vt:lpstr>Democracy</vt:lpstr>
      <vt:lpstr>Democracy</vt:lpstr>
      <vt:lpstr>Democracy</vt:lpstr>
      <vt:lpstr>Democracy Types, Contd…</vt:lpstr>
      <vt:lpstr>Democracy</vt:lpstr>
      <vt:lpstr>Democracy</vt:lpstr>
      <vt:lpstr>Democracy</vt:lpstr>
      <vt:lpstr>Democracy</vt:lpstr>
      <vt:lpstr>Democracy</vt:lpstr>
      <vt:lpstr>Democracy</vt:lpstr>
      <vt:lpstr>Democracy</vt:lpstr>
      <vt:lpstr>Democracy</vt:lpstr>
      <vt:lpstr>Democracy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Type: Democracy</dc:title>
  <dc:creator>user</dc:creator>
  <cp:lastModifiedBy>user</cp:lastModifiedBy>
  <cp:revision>60</cp:revision>
  <dcterms:created xsi:type="dcterms:W3CDTF">2006-08-16T00:00:00Z</dcterms:created>
  <dcterms:modified xsi:type="dcterms:W3CDTF">2018-06-28T19:30:52Z</dcterms:modified>
</cp:coreProperties>
</file>