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Political System Model (</a:t>
            </a:r>
            <a:r>
              <a:rPr lang="en-US" dirty="0" smtClean="0"/>
              <a:t>D</a:t>
            </a:r>
            <a:r>
              <a:rPr lang="en-US" dirty="0" smtClean="0"/>
              <a:t>avid Easton)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M. Ali Reza, </a:t>
            </a:r>
            <a:r>
              <a:rPr lang="en-US" sz="2400" i="1" dirty="0" smtClean="0"/>
              <a:t>PhD</a:t>
            </a:r>
          </a:p>
          <a:p>
            <a:r>
              <a:rPr lang="en-US" dirty="0" smtClean="0"/>
              <a:t>July 05.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GB" sz="4000" b="1" dirty="0" smtClean="0"/>
              <a:t>The pattern of analysis involves the examination of the variables</a:t>
            </a:r>
            <a:r>
              <a:rPr lang="en-GB" sz="4000" b="1" dirty="0" smtClean="0"/>
              <a:t>:</a:t>
            </a:r>
            <a:endParaRPr lang="en-US" sz="4000" b="1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The nature of the </a:t>
            </a:r>
            <a:r>
              <a:rPr lang="en-GB" u="sng" dirty="0" smtClean="0"/>
              <a:t>inputs</a:t>
            </a:r>
            <a:r>
              <a:rPr lang="en-GB" dirty="0" smtClean="0"/>
              <a:t> (changes in the environment relevant to the political system);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u="sng" dirty="0" smtClean="0"/>
              <a:t>The </a:t>
            </a:r>
            <a:r>
              <a:rPr lang="en-GB" u="sng" dirty="0" smtClean="0"/>
              <a:t>variable conditions </a:t>
            </a:r>
            <a:r>
              <a:rPr lang="en-GB" dirty="0" smtClean="0"/>
              <a:t>under which they will constitute a stressful disturbance on the </a:t>
            </a:r>
            <a:r>
              <a:rPr lang="en-GB" dirty="0" smtClean="0"/>
              <a:t>system;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u="sng" dirty="0" smtClean="0"/>
              <a:t>The </a:t>
            </a:r>
            <a:r>
              <a:rPr lang="en-GB" u="sng" dirty="0" smtClean="0"/>
              <a:t>environmental and systemic conditions </a:t>
            </a:r>
            <a:r>
              <a:rPr lang="en-GB" dirty="0" smtClean="0"/>
              <a:t>that generate such stressful </a:t>
            </a:r>
            <a:r>
              <a:rPr lang="en-GB" dirty="0" smtClean="0"/>
              <a:t>conditions;</a:t>
            </a:r>
            <a:r>
              <a:rPr lang="en-US" dirty="0" smtClean="0"/>
              <a:t> </a:t>
            </a:r>
            <a:r>
              <a:rPr lang="en-GB" dirty="0" smtClean="0"/>
              <a:t>The </a:t>
            </a:r>
            <a:r>
              <a:rPr lang="en-GB" dirty="0" smtClean="0"/>
              <a:t>typical ways in which systems have sought to cope with stress;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The role of information </a:t>
            </a:r>
            <a:r>
              <a:rPr lang="en-GB" u="sng" dirty="0" smtClean="0"/>
              <a:t>feedback</a:t>
            </a:r>
            <a:r>
              <a:rPr lang="en-GB" dirty="0" smtClean="0"/>
              <a:t>; 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The part that outputs play in these conversion and coping processes</a:t>
            </a:r>
            <a:r>
              <a:rPr lang="en-GB" dirty="0" smtClean="0"/>
              <a:t>.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Problems with ‘demands’ and ‘supports’: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u="sng" dirty="0" smtClean="0"/>
              <a:t>Demands</a:t>
            </a:r>
            <a:r>
              <a:rPr lang="en-US" dirty="0" smtClean="0"/>
              <a:t>: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politicization of raw preferences/ wants;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volume and variety of demands are regulated by certain structures- interest groups, political parties, opinion leaders, or mass media (actors in the process);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Combination of the variety of demands in a workable and simplified program of action helps ‘the system’ respond more effectively;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smtClean="0"/>
              <a:t>Since political capital of members differ (ranging from money, status, prestige and numbers), therefore, the effectiveness of demand relies on-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the access of members to the demand;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their voice to the demand. 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en-US" dirty="0" smtClean="0"/>
              <a:t>Demands from members/ actors with more political capital generate effective response from the authorities of any political system.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i="1" u="sng" dirty="0" smtClean="0"/>
              <a:t>Supports:</a:t>
            </a:r>
          </a:p>
          <a:p>
            <a:pPr>
              <a:buFont typeface="Wingdings" pitchFamily="2" charset="2"/>
              <a:buChar char="ü"/>
            </a:pPr>
            <a:r>
              <a:rPr lang="en-US" u="sng" dirty="0" smtClean="0"/>
              <a:t>Three levels of support</a:t>
            </a:r>
            <a:r>
              <a:rPr lang="en-US" dirty="0" smtClean="0"/>
              <a:t>: the authorities, the regime and the political community;</a:t>
            </a:r>
          </a:p>
          <a:p>
            <a:pPr>
              <a:buFont typeface="Wingdings" pitchFamily="2" charset="2"/>
              <a:buChar char="ü"/>
            </a:pPr>
            <a:r>
              <a:rPr lang="en-US" u="sng" dirty="0" smtClean="0"/>
              <a:t>Support for each object varies independently </a:t>
            </a:r>
            <a:r>
              <a:rPr lang="en-US" dirty="0" smtClean="0"/>
              <a:t>although strong associative relationship normally involve a “</a:t>
            </a:r>
            <a:r>
              <a:rPr lang="en-US" i="1" u="sng" dirty="0" smtClean="0"/>
              <a:t>spillover effect</a:t>
            </a:r>
            <a:r>
              <a:rPr lang="en-US" dirty="0" smtClean="0"/>
              <a:t>”-support for one object is transferred to others;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Political opposition: negative support;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Diffuse support: blind support (related to strong ties of loyalty and affection);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Specific support: specific demand-wise. 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“No system could endure for very long if it did not seek to build up a reservoir of support” (David Easton).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 smtClean="0"/>
              <a:t>Output</a:t>
            </a:r>
            <a:r>
              <a:rPr lang="en-US" dirty="0" smtClean="0"/>
              <a:t>: system response to existing demands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No system can meet all of the demands of all of its members all of the time (</a:t>
            </a:r>
            <a:r>
              <a:rPr lang="en-US" dirty="0" smtClean="0"/>
              <a:t>E</a:t>
            </a:r>
            <a:r>
              <a:rPr lang="en-US" dirty="0" smtClean="0"/>
              <a:t>aston);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No system has an infinite capacity to accept and process all the demands;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Too many demands overload the system- “</a:t>
            </a:r>
            <a:r>
              <a:rPr lang="en-US" i="1" u="sng" dirty="0" smtClean="0"/>
              <a:t>input overload</a:t>
            </a:r>
            <a:r>
              <a:rPr lang="en-US" dirty="0" smtClean="0"/>
              <a:t>;”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Feedback: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capacity of the system to respond effectively is derived from the central process of </a:t>
            </a:r>
            <a:r>
              <a:rPr lang="en-US" u="sng" dirty="0" smtClean="0"/>
              <a:t>feedback</a:t>
            </a:r>
            <a:r>
              <a:rPr lang="en-US" dirty="0" smtClean="0"/>
              <a:t>, i.e., information about the state of the system and its environment which is communicated back to the authorities; </a:t>
            </a:r>
          </a:p>
          <a:p>
            <a:pPr algn="just">
              <a:buFont typeface="Wingdings" pitchFamily="2" charset="2"/>
              <a:buChar char="Ø"/>
            </a:pPr>
            <a:r>
              <a:rPr lang="en-US" u="sng" dirty="0" smtClean="0"/>
              <a:t>Effective feedback</a:t>
            </a:r>
            <a:r>
              <a:rPr lang="en-US" dirty="0" smtClean="0"/>
              <a:t>: maximum accuracy and minimum delay.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GB" dirty="0" smtClean="0"/>
              <a:t>The </a:t>
            </a:r>
            <a:r>
              <a:rPr lang="en-GB" dirty="0" smtClean="0"/>
              <a:t>idea “</a:t>
            </a:r>
            <a:r>
              <a:rPr lang="en-GB" i="1" dirty="0" smtClean="0"/>
              <a:t>system</a:t>
            </a:r>
            <a:r>
              <a:rPr lang="en-GB" dirty="0" smtClean="0"/>
              <a:t>” </a:t>
            </a:r>
            <a:r>
              <a:rPr lang="en-GB" dirty="0" smtClean="0"/>
              <a:t>has been one of the most popular, much-talked and thunderous concepts of the twentieth </a:t>
            </a:r>
            <a:r>
              <a:rPr lang="en-GB" dirty="0" smtClean="0"/>
              <a:t>century.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GB" b="1" i="1" dirty="0" smtClean="0"/>
              <a:t>What </a:t>
            </a:r>
            <a:r>
              <a:rPr lang="en-GB" b="1" i="1" dirty="0" smtClean="0"/>
              <a:t>is a “System”?</a:t>
            </a:r>
            <a:endParaRPr lang="en-US" i="1" dirty="0" smtClean="0"/>
          </a:p>
          <a:p>
            <a:pPr algn="just">
              <a:buFont typeface="Wingdings" pitchFamily="2" charset="2"/>
              <a:buChar char="Ø"/>
            </a:pPr>
            <a:r>
              <a:rPr lang="en-GB" i="1" dirty="0" smtClean="0"/>
              <a:t>A whole which functions as a whole by virtue of the inter-dependence of its parts is called a system</a:t>
            </a:r>
            <a:r>
              <a:rPr lang="en-GB" dirty="0" smtClean="0"/>
              <a:t>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Starting in the natural sciences, </a:t>
            </a:r>
            <a:r>
              <a:rPr lang="en-GB" dirty="0" smtClean="0"/>
              <a:t>today </a:t>
            </a:r>
            <a:r>
              <a:rPr lang="en-GB" dirty="0" smtClean="0"/>
              <a:t>‘systems analysis’ has been broadly applied to numerous modes of analysis such as game theory, functional research or equilibrium theory.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GB" u="sng" dirty="0" smtClean="0"/>
              <a:t>Pioneers of the ‘System Theory’</a:t>
            </a:r>
            <a:r>
              <a:rPr lang="en-GB" dirty="0" smtClean="0"/>
              <a:t>: Herbert J. Spiro, Karl Deutsch, Gabriel A. Almond, </a:t>
            </a:r>
            <a:r>
              <a:rPr lang="en-GB" dirty="0" err="1" smtClean="0"/>
              <a:t>Anatol</a:t>
            </a:r>
            <a:r>
              <a:rPr lang="en-GB" dirty="0" smtClean="0"/>
              <a:t> </a:t>
            </a:r>
            <a:r>
              <a:rPr lang="en-GB" dirty="0" err="1" smtClean="0"/>
              <a:t>Rapoport</a:t>
            </a:r>
            <a:r>
              <a:rPr lang="en-GB" dirty="0" smtClean="0"/>
              <a:t>, Oran Young and </a:t>
            </a:r>
            <a:r>
              <a:rPr lang="en-GB" b="1" i="1" dirty="0" smtClean="0"/>
              <a:t>David Easton</a:t>
            </a:r>
            <a:r>
              <a:rPr lang="en-GB" dirty="0" smtClean="0"/>
              <a:t>, the most cited NAME related to this concept.</a:t>
            </a:r>
            <a:endParaRPr lang="en-US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GB" u="sng" dirty="0" smtClean="0"/>
              <a:t>Easton’s Works that deal with “System Analysis”</a:t>
            </a:r>
            <a:r>
              <a:rPr lang="en-GB" dirty="0" smtClean="0"/>
              <a:t>: </a:t>
            </a:r>
            <a:endParaRPr lang="en-US" sz="2400" dirty="0" smtClean="0"/>
          </a:p>
          <a:p>
            <a:pPr lvl="1" algn="just"/>
            <a:r>
              <a:rPr lang="en-GB" i="1" dirty="0" smtClean="0"/>
              <a:t>The Political System</a:t>
            </a:r>
            <a:r>
              <a:rPr lang="en-GB" dirty="0" smtClean="0"/>
              <a:t> (1953), </a:t>
            </a:r>
            <a:endParaRPr lang="en-US" sz="2000" dirty="0" smtClean="0"/>
          </a:p>
          <a:p>
            <a:pPr lvl="1" algn="just"/>
            <a:r>
              <a:rPr lang="en-GB" i="1" dirty="0" smtClean="0"/>
              <a:t>A Framework for Political Analysis</a:t>
            </a:r>
            <a:r>
              <a:rPr lang="en-GB" dirty="0" smtClean="0"/>
              <a:t> (1965).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GB" dirty="0" smtClean="0"/>
              <a:t>David Easton, in his pioneering work </a:t>
            </a:r>
            <a:r>
              <a:rPr lang="en-GB" i="1" dirty="0" smtClean="0"/>
              <a:t>The Political Systems</a:t>
            </a:r>
            <a:r>
              <a:rPr lang="en-GB" dirty="0" smtClean="0"/>
              <a:t> (1953), offered a major critique of the condition of political science as a discipline, and argued for use of the system concept “as an analytical tool designed to identify those integrally related of concrete social reality that can be called political” (P.61).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Over the succeeding decade, Easton adapted an ambitious attempt in his A </a:t>
            </a:r>
            <a:r>
              <a:rPr lang="en-GB" i="1" dirty="0" smtClean="0"/>
              <a:t>Framework for Political Analysis</a:t>
            </a:r>
            <a:r>
              <a:rPr lang="en-GB" dirty="0" smtClean="0"/>
              <a:t> (1965) to provide an analytical framework for the study of all phenomenon- social, political and physical- as behaving systems.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 smtClean="0"/>
              <a:t>What is a Political System?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A political </a:t>
            </a:r>
            <a:r>
              <a:rPr lang="en-GB" dirty="0" smtClean="0"/>
              <a:t>system is “</a:t>
            </a:r>
            <a:r>
              <a:rPr lang="en-GB" i="1" u="sng" dirty="0" smtClean="0"/>
              <a:t>a goal-setting, self-transforming and creatively adaptive system</a:t>
            </a:r>
            <a:r>
              <a:rPr lang="en-GB" dirty="0" smtClean="0"/>
              <a:t>.” The very fundamental task of any political system is “</a:t>
            </a:r>
            <a:r>
              <a:rPr lang="en-GB" i="1" u="sng" dirty="0" smtClean="0"/>
              <a:t>the authoritative allocation of values for a </a:t>
            </a:r>
            <a:r>
              <a:rPr lang="en-GB" i="1" u="sng" dirty="0" smtClean="0"/>
              <a:t>society</a:t>
            </a:r>
            <a:r>
              <a:rPr lang="en-GB" dirty="0" smtClean="0"/>
              <a:t>” (David Easton). 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Easton argues that “</a:t>
            </a:r>
            <a:r>
              <a:rPr lang="en-GB" i="1" u="sng" dirty="0" smtClean="0"/>
              <a:t>the primary goal of political analysis is to understand how political systems manage to persist through time</a:t>
            </a:r>
            <a:r>
              <a:rPr lang="en-GB" dirty="0" smtClean="0"/>
              <a:t>.”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GB" b="1" u="sng" dirty="0" smtClean="0"/>
              <a:t>Easton’s </a:t>
            </a:r>
            <a:r>
              <a:rPr lang="en-GB" b="1" i="1" u="sng" dirty="0" smtClean="0"/>
              <a:t>System </a:t>
            </a:r>
            <a:r>
              <a:rPr lang="en-GB" b="1" i="1" u="sng" dirty="0" smtClean="0"/>
              <a:t>Analysis</a:t>
            </a:r>
            <a:r>
              <a:rPr lang="en-GB" b="1" i="1" u="sng" dirty="0" smtClean="0"/>
              <a:t>,</a:t>
            </a:r>
            <a:r>
              <a:rPr lang="en-GB" b="1" u="sng" dirty="0" smtClean="0"/>
              <a:t> </a:t>
            </a:r>
            <a:r>
              <a:rPr lang="en-GB" b="1" u="sng" dirty="0" smtClean="0"/>
              <a:t>aims to</a:t>
            </a:r>
            <a:r>
              <a:rPr lang="en-GB" b="1" dirty="0" smtClean="0"/>
              <a:t>- </a:t>
            </a:r>
            <a:endParaRPr lang="en-US" b="1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Construct an empirically oriented general theory of politics; 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Define the kind of functions characteristic of any political system through a systematic framework of political </a:t>
            </a:r>
            <a:r>
              <a:rPr lang="en-GB" dirty="0" smtClean="0"/>
              <a:t>analysis;</a:t>
            </a:r>
            <a:endParaRPr lang="en-US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dirty="0" smtClean="0"/>
              <a:t>Examine the basic processes through which a political system is able to persist as a system of behaviour in a world either of stability or of change.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pic>
        <p:nvPicPr>
          <p:cNvPr id="1027" name="Picture 3" descr="C:\Users\user\Desktop\slide_1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Model</a:t>
            </a:r>
            <a:endParaRPr lang="en-US" dirty="0"/>
          </a:p>
        </p:txBody>
      </p:sp>
      <p:pic>
        <p:nvPicPr>
          <p:cNvPr id="2050" name="Picture 2" descr="C:\Users\user\Desktop\easton-system_of_political-lif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781799" cy="37931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Easton’s System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8000" b="1" dirty="0" smtClean="0"/>
              <a:t>F</a:t>
            </a:r>
            <a:r>
              <a:rPr lang="en-GB" sz="8000" b="1" dirty="0" smtClean="0"/>
              <a:t>our premises of Easton’s analysis:</a:t>
            </a:r>
            <a:endParaRPr lang="en-US" sz="8000" b="1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sz="7000" b="1" i="1" dirty="0" smtClean="0"/>
              <a:t>System</a:t>
            </a:r>
            <a:r>
              <a:rPr lang="en-GB" sz="7000" dirty="0" smtClean="0"/>
              <a:t>: It is useful to view political life as a system of behaviour</a:t>
            </a:r>
            <a:r>
              <a:rPr lang="en-GB" sz="7000" dirty="0" smtClean="0"/>
              <a:t>.</a:t>
            </a:r>
            <a:endParaRPr lang="en-US" sz="7000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sz="7000" b="1" i="1" dirty="0" smtClean="0"/>
              <a:t>Environment</a:t>
            </a:r>
            <a:r>
              <a:rPr lang="en-GB" sz="7000" dirty="0" smtClean="0"/>
              <a:t>: A system is distinguishable from the environment in which it exists and is influenced by it.</a:t>
            </a:r>
            <a:endParaRPr lang="en-US" sz="7000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sz="7000" b="1" i="1" dirty="0" smtClean="0"/>
              <a:t>Response</a:t>
            </a:r>
            <a:r>
              <a:rPr lang="en-GB" sz="7000" dirty="0" smtClean="0"/>
              <a:t>: Variations in the structures and processes within a system may usefully be interpreted as constructive or positive alternative efforts by members of a system to regulate or cope with stress flowing from environmental as well as internal sources.</a:t>
            </a:r>
            <a:endParaRPr lang="en-US" sz="7000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GB" sz="7400" b="1" i="1" dirty="0" smtClean="0"/>
              <a:t>Feedback</a:t>
            </a:r>
            <a:r>
              <a:rPr lang="en-GB" sz="7400" dirty="0" smtClean="0"/>
              <a:t>: The capacity of a system to persist in the face of stress is a function of the presence and nature of the information and other influences that return to its actors and decision-makers.</a:t>
            </a:r>
            <a:endParaRPr lang="en-US" sz="7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951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Political System Model (David Easton)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  <vt:lpstr>Easton’s System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System Model (David Easton)</dc:title>
  <dc:creator>user</dc:creator>
  <cp:lastModifiedBy>user</cp:lastModifiedBy>
  <cp:revision>40</cp:revision>
  <dcterms:created xsi:type="dcterms:W3CDTF">2006-08-16T00:00:00Z</dcterms:created>
  <dcterms:modified xsi:type="dcterms:W3CDTF">2018-07-03T20:32:07Z</dcterms:modified>
</cp:coreProperties>
</file>