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8"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2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CD9CB-1449-44A4-B27C-232E5FFE5C98}"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65016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CD9CB-1449-44A4-B27C-232E5FFE5C98}"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415291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CD9CB-1449-44A4-B27C-232E5FFE5C98}"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62001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CD9CB-1449-44A4-B27C-232E5FFE5C98}"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158987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CD9CB-1449-44A4-B27C-232E5FFE5C98}"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92462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CD9CB-1449-44A4-B27C-232E5FFE5C98}"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98659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CD9CB-1449-44A4-B27C-232E5FFE5C98}" type="datetimeFigureOut">
              <a:rPr lang="en-US" smtClean="0"/>
              <a:pPr/>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48916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CD9CB-1449-44A4-B27C-232E5FFE5C98}" type="datetimeFigureOut">
              <a:rPr lang="en-US" smtClean="0"/>
              <a:pPr/>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11328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CD9CB-1449-44A4-B27C-232E5FFE5C98}" type="datetimeFigureOut">
              <a:rPr lang="en-US" smtClean="0"/>
              <a:pPr/>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407278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CD9CB-1449-44A4-B27C-232E5FFE5C98}"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389156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CD9CB-1449-44A4-B27C-232E5FFE5C98}"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46D86-5BD1-4553-BA79-3E812E7DB2C4}" type="slidenum">
              <a:rPr lang="en-US" smtClean="0"/>
              <a:pPr/>
              <a:t>‹#›</a:t>
            </a:fld>
            <a:endParaRPr lang="en-US"/>
          </a:p>
        </p:txBody>
      </p:sp>
    </p:spTree>
    <p:extLst>
      <p:ext uri="{BB962C8B-B14F-4D97-AF65-F5344CB8AC3E}">
        <p14:creationId xmlns:p14="http://schemas.microsoft.com/office/powerpoint/2010/main" val="179665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20D0">
            <a:alpha val="8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CD9CB-1449-44A4-B27C-232E5FFE5C98}" type="datetimeFigureOut">
              <a:rPr lang="en-US" smtClean="0"/>
              <a:pPr/>
              <a:t>4/6/2021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46D86-5BD1-4553-BA79-3E812E7DB2C4}" type="slidenum">
              <a:rPr lang="en-US" smtClean="0"/>
              <a:pPr/>
              <a:t>‹#›</a:t>
            </a:fld>
            <a:endParaRPr lang="en-US"/>
          </a:p>
        </p:txBody>
      </p:sp>
    </p:spTree>
    <p:extLst>
      <p:ext uri="{BB962C8B-B14F-4D97-AF65-F5344CB8AC3E}">
        <p14:creationId xmlns:p14="http://schemas.microsoft.com/office/powerpoint/2010/main" val="123645353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Constitution &amp; Human Rights</a:t>
            </a:r>
            <a:endParaRPr lang="en-US" dirty="0">
              <a:solidFill>
                <a:srgbClr val="FFFF00"/>
              </a:solidFill>
            </a:endParaRPr>
          </a:p>
        </p:txBody>
      </p:sp>
      <p:sp>
        <p:nvSpPr>
          <p:cNvPr id="3" name="Subtitle 2"/>
          <p:cNvSpPr>
            <a:spLocks noGrp="1"/>
          </p:cNvSpPr>
          <p:nvPr>
            <p:ph type="subTitle" idx="1"/>
          </p:nvPr>
        </p:nvSpPr>
        <p:spPr/>
        <p:txBody>
          <a:bodyPr>
            <a:normAutofit/>
          </a:bodyPr>
          <a:lstStyle/>
          <a:p>
            <a:r>
              <a:rPr lang="en-US" dirty="0" smtClean="0">
                <a:solidFill>
                  <a:srgbClr val="FFFF00"/>
                </a:solidFill>
              </a:rPr>
              <a:t>Dr. M Jashim Uddin</a:t>
            </a:r>
          </a:p>
          <a:p>
            <a:r>
              <a:rPr lang="en-US" dirty="0" smtClean="0">
                <a:solidFill>
                  <a:srgbClr val="FFFF00"/>
                </a:solidFill>
              </a:rPr>
              <a:t>NSU</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FF00"/>
                </a:solidFill>
                <a:latin typeface="Algerian" pitchFamily="82" charset="0"/>
              </a:rPr>
              <a:t/>
            </a:r>
            <a:br>
              <a:rPr lang="en-US" sz="3600" b="1" dirty="0" smtClean="0">
                <a:solidFill>
                  <a:srgbClr val="FFFF00"/>
                </a:solidFill>
                <a:latin typeface="Algerian" pitchFamily="82" charset="0"/>
              </a:rPr>
            </a:br>
            <a:r>
              <a:rPr lang="en-US" sz="3600" dirty="0" smtClean="0">
                <a:solidFill>
                  <a:srgbClr val="FFFF00"/>
                </a:solidFill>
                <a:latin typeface="Algerian" pitchFamily="82" charset="0"/>
              </a:rPr>
              <a:t>Constitutions and constitutional government </a:t>
            </a:r>
            <a:br>
              <a:rPr lang="en-US" sz="3600" dirty="0" smtClean="0">
                <a:solidFill>
                  <a:srgbClr val="FFFF00"/>
                </a:solidFill>
                <a:latin typeface="Algerian" pitchFamily="82" charset="0"/>
              </a:rPr>
            </a:b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457200" y="1447800"/>
            <a:ext cx="8229600" cy="51054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a:t>
            </a:r>
            <a:r>
              <a:rPr lang="en-US" sz="2200" dirty="0">
                <a:solidFill>
                  <a:srgbClr val="FFFF00"/>
                </a:solidFill>
                <a:latin typeface="Times New Roman" pitchFamily="18" charset="0"/>
                <a:cs typeface="Times New Roman" pitchFamily="18" charset="0"/>
              </a:rPr>
              <a:t>Constitution depends largely on </a:t>
            </a:r>
            <a:r>
              <a:rPr lang="en-US" sz="2200" dirty="0" smtClean="0">
                <a:solidFill>
                  <a:srgbClr val="FFFF00"/>
                </a:solidFill>
                <a:latin typeface="Times New Roman" pitchFamily="18" charset="0"/>
                <a:cs typeface="Times New Roman" pitchFamily="18" charset="0"/>
              </a:rPr>
              <a:t>the way it is interpreted. A </a:t>
            </a:r>
            <a:r>
              <a:rPr lang="en-US" sz="2200" dirty="0">
                <a:solidFill>
                  <a:srgbClr val="FFFF00"/>
                </a:solidFill>
                <a:latin typeface="Times New Roman" pitchFamily="18" charset="0"/>
                <a:cs typeface="Times New Roman" pitchFamily="18" charset="0"/>
              </a:rPr>
              <a:t>nation’s political culture dictates the interpretation of a constitution. </a:t>
            </a:r>
            <a:endParaRPr lang="en-US" sz="2200" dirty="0" smtClean="0">
              <a:solidFill>
                <a:srgbClr val="FFFF00"/>
              </a:solidFill>
              <a:latin typeface="Times New Roman" pitchFamily="18" charset="0"/>
              <a:cs typeface="Times New Roman" pitchFamily="18" charset="0"/>
            </a:endParaRPr>
          </a:p>
          <a:p>
            <a:pPr marL="0" indent="0" algn="just">
              <a:buNone/>
            </a:pPr>
            <a:r>
              <a:rPr lang="en-US" sz="2200" dirty="0" smtClean="0">
                <a:solidFill>
                  <a:srgbClr val="FFFF00"/>
                </a:solidFill>
                <a:latin typeface="Times New Roman" pitchFamily="18" charset="0"/>
                <a:cs typeface="Times New Roman" pitchFamily="18" charset="0"/>
              </a:rPr>
              <a:t>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a:t>
            </a:r>
            <a:r>
              <a:rPr lang="en-US" sz="2200" dirty="0">
                <a:solidFill>
                  <a:srgbClr val="FFFF00"/>
                </a:solidFill>
                <a:latin typeface="Times New Roman" pitchFamily="18" charset="0"/>
                <a:cs typeface="Times New Roman" pitchFamily="18" charset="0"/>
              </a:rPr>
              <a:t>Constitution can be a </a:t>
            </a:r>
            <a:r>
              <a:rPr lang="en-US" sz="2200" dirty="0" smtClean="0">
                <a:solidFill>
                  <a:srgbClr val="FFFF00"/>
                </a:solidFill>
                <a:latin typeface="Times New Roman" pitchFamily="18" charset="0"/>
                <a:cs typeface="Times New Roman" pitchFamily="18" charset="0"/>
              </a:rPr>
              <a:t>fiction, e.g., the Constitution of the former Soviet Union. </a:t>
            </a:r>
          </a:p>
          <a:p>
            <a:pPr marL="0" indent="0" algn="just">
              <a:buNone/>
            </a:pPr>
            <a:endParaRPr lang="en-US" sz="2200" dirty="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What is Constitutionalism?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 means that the power of government is limited. </a:t>
            </a:r>
          </a:p>
          <a:p>
            <a:pPr algn="just">
              <a:buFont typeface="Wingdings" pitchFamily="2" charset="2"/>
              <a:buChar char="Ø"/>
            </a:pPr>
            <a:r>
              <a:rPr lang="en-US" sz="2200" i="1" dirty="0">
                <a:solidFill>
                  <a:srgbClr val="FFFF00"/>
                </a:solidFill>
                <a:latin typeface="Times New Roman" pitchFamily="18" charset="0"/>
                <a:cs typeface="Times New Roman" pitchFamily="18" charset="0"/>
              </a:rPr>
              <a:t>Magna </a:t>
            </a:r>
            <a:r>
              <a:rPr lang="en-US" sz="2200" i="1" dirty="0" smtClean="0">
                <a:solidFill>
                  <a:srgbClr val="FFFF00"/>
                </a:solidFill>
                <a:latin typeface="Times New Roman" pitchFamily="18" charset="0"/>
                <a:cs typeface="Times New Roman" pitchFamily="18" charset="0"/>
              </a:rPr>
              <a:t>Carta</a:t>
            </a:r>
            <a:r>
              <a:rPr lang="en-US" sz="2200" dirty="0" smtClean="0">
                <a:solidFill>
                  <a:srgbClr val="FFFF00"/>
                </a:solidFill>
                <a:latin typeface="Times New Roman" pitchFamily="18" charset="0"/>
                <a:cs typeface="Times New Roman" pitchFamily="18" charset="0"/>
              </a:rPr>
              <a:t>; England’s nobles forced the King John to sign in 1215. The Charter merely limits the king’s power and safeguards the nobles’ rights. Over the centuries, however, it was used to promote democracy.</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FFFF00"/>
                </a:solidFill>
                <a:latin typeface="Algerian" pitchFamily="82" charset="0"/>
              </a:rPr>
              <a:t/>
            </a:r>
            <a:br>
              <a:rPr lang="en-US" sz="3600" dirty="0" smtClean="0">
                <a:solidFill>
                  <a:srgbClr val="FFFF00"/>
                </a:solidFill>
                <a:latin typeface="Algerian" pitchFamily="82" charset="0"/>
              </a:rPr>
            </a:br>
            <a:r>
              <a:rPr lang="en-US" sz="3600" dirty="0" smtClean="0">
                <a:solidFill>
                  <a:srgbClr val="FFFF00"/>
                </a:solidFill>
                <a:latin typeface="Algerian" pitchFamily="82" charset="0"/>
              </a:rPr>
              <a:t>Constitutions </a:t>
            </a:r>
            <a:r>
              <a:rPr lang="en-US" sz="3600" dirty="0">
                <a:solidFill>
                  <a:srgbClr val="FFFF00"/>
                </a:solidFill>
                <a:latin typeface="Algerian" pitchFamily="82" charset="0"/>
              </a:rPr>
              <a:t>and constitutional government </a:t>
            </a:r>
            <a:br>
              <a:rPr lang="en-US" sz="3600" dirty="0">
                <a:solidFill>
                  <a:srgbClr val="FFFF00"/>
                </a:solidFill>
                <a:latin typeface="Algerian" pitchFamily="82" charset="0"/>
              </a:rPr>
            </a:b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228600" lvl="0" indent="-228600" algn="just">
              <a:lnSpc>
                <a:spcPct val="90000"/>
              </a:lnSpc>
              <a:spcBef>
                <a:spcPts val="1000"/>
              </a:spcBef>
              <a:spcAft>
                <a:spcPts val="1200"/>
              </a:spcAft>
              <a:buNone/>
            </a:pPr>
            <a:r>
              <a:rPr lang="en-US" sz="2200" dirty="0" smtClean="0">
                <a:solidFill>
                  <a:srgbClr val="FFFF00"/>
                </a:solidFill>
                <a:latin typeface="Times New Roman" panose="02020603050405020304" pitchFamily="18" charset="0"/>
                <a:cs typeface="Times New Roman" panose="02020603050405020304" pitchFamily="18" charset="0"/>
              </a:rPr>
              <a:t>Constitutionalism means:</a:t>
            </a:r>
          </a:p>
          <a:p>
            <a:pPr marL="228600" lvl="0" indent="-228600" algn="just">
              <a:lnSpc>
                <a:spcPct val="90000"/>
              </a:lnSpc>
              <a:spcBef>
                <a:spcPts val="1000"/>
              </a:spcBef>
              <a:spcAft>
                <a:spcPts val="1200"/>
              </a:spcAft>
              <a:buNone/>
            </a:pPr>
            <a:r>
              <a:rPr lang="en-US" sz="2400" i="1" dirty="0" smtClean="0">
                <a:solidFill>
                  <a:srgbClr val="FFFF00"/>
                </a:solidFill>
                <a:latin typeface="Times New Roman" panose="02020603050405020304" pitchFamily="18" charset="0"/>
                <a:cs typeface="Times New Roman" panose="02020603050405020304" pitchFamily="18" charset="0"/>
              </a:rPr>
              <a:t>The </a:t>
            </a:r>
            <a:r>
              <a:rPr lang="en-US" sz="2400" i="1" dirty="0">
                <a:solidFill>
                  <a:srgbClr val="FFFF00"/>
                </a:solidFill>
                <a:latin typeface="Times New Roman" panose="02020603050405020304" pitchFamily="18" charset="0"/>
                <a:cs typeface="Times New Roman" panose="02020603050405020304" pitchFamily="18" charset="0"/>
              </a:rPr>
              <a:t>government is not the controlling force of society but an instrument within it. </a:t>
            </a:r>
            <a:endParaRPr lang="en-US" sz="2400" i="1" dirty="0" smtClean="0">
              <a:solidFill>
                <a:srgbClr val="FFFF00"/>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spcAft>
                <a:spcPts val="1200"/>
              </a:spcAft>
              <a:buNone/>
            </a:pPr>
            <a:r>
              <a:rPr lang="en-US" sz="2200" dirty="0" smtClean="0">
                <a:solidFill>
                  <a:srgbClr val="FFFF00"/>
                </a:solidFill>
                <a:latin typeface="Times New Roman" panose="02020603050405020304" pitchFamily="18" charset="0"/>
                <a:cs typeface="Times New Roman" panose="02020603050405020304" pitchFamily="18" charset="0"/>
              </a:rPr>
              <a:t>Which implies:</a:t>
            </a:r>
          </a:p>
          <a:p>
            <a:pPr lvl="0" algn="just">
              <a:lnSpc>
                <a:spcPct val="90000"/>
              </a:lnSpc>
              <a:spcBef>
                <a:spcPts val="1000"/>
              </a:spcBef>
              <a:spcAft>
                <a:spcPts val="600"/>
              </a:spcAft>
              <a:buFont typeface="Wingdings" panose="05000000000000000000" pitchFamily="2" charset="2"/>
              <a:buChar char="Ø"/>
            </a:pPr>
            <a:r>
              <a:rPr lang="en-US" sz="2200" dirty="0" smtClean="0">
                <a:solidFill>
                  <a:srgbClr val="FFFF00"/>
                </a:solidFill>
                <a:latin typeface="Times New Roman" panose="02020603050405020304" pitchFamily="18" charset="0"/>
                <a:cs typeface="Times New Roman" panose="02020603050405020304" pitchFamily="18" charset="0"/>
              </a:rPr>
              <a:t>The </a:t>
            </a:r>
            <a:r>
              <a:rPr lang="en-US" sz="2200" dirty="0">
                <a:solidFill>
                  <a:srgbClr val="FFFF00"/>
                </a:solidFill>
                <a:latin typeface="Times New Roman" panose="02020603050405020304" pitchFamily="18" charset="0"/>
                <a:cs typeface="Times New Roman" panose="02020603050405020304" pitchFamily="18" charset="0"/>
              </a:rPr>
              <a:t>power of the government is </a:t>
            </a:r>
            <a:r>
              <a:rPr lang="en-US" sz="2200" dirty="0" smtClean="0">
                <a:solidFill>
                  <a:srgbClr val="FFFF00"/>
                </a:solidFill>
                <a:latin typeface="Times New Roman" panose="02020603050405020304" pitchFamily="18" charset="0"/>
                <a:cs typeface="Times New Roman" panose="02020603050405020304" pitchFamily="18" charset="0"/>
              </a:rPr>
              <a:t>limited</a:t>
            </a:r>
          </a:p>
          <a:p>
            <a:pPr lvl="0" algn="just">
              <a:lnSpc>
                <a:spcPct val="90000"/>
              </a:lnSpc>
              <a:spcBef>
                <a:spcPts val="1000"/>
              </a:spcBef>
              <a:spcAft>
                <a:spcPts val="600"/>
              </a:spcAft>
              <a:buFont typeface="Wingdings" panose="05000000000000000000" pitchFamily="2" charset="2"/>
              <a:buChar char="Ø"/>
            </a:pPr>
            <a:r>
              <a:rPr lang="en-US" sz="2200" dirty="0" smtClean="0">
                <a:solidFill>
                  <a:srgbClr val="FFFF00"/>
                </a:solidFill>
                <a:latin typeface="Times New Roman" panose="02020603050405020304" pitchFamily="18" charset="0"/>
                <a:cs typeface="Times New Roman" panose="02020603050405020304" pitchFamily="18" charset="0"/>
              </a:rPr>
              <a:t>The </a:t>
            </a:r>
            <a:r>
              <a:rPr lang="en-US" sz="2200" dirty="0">
                <a:solidFill>
                  <a:srgbClr val="FFFF00"/>
                </a:solidFill>
                <a:latin typeface="Times New Roman" panose="02020603050405020304" pitchFamily="18" charset="0"/>
                <a:cs typeface="Times New Roman" panose="02020603050405020304" pitchFamily="18" charset="0"/>
              </a:rPr>
              <a:t>people must not be subject to the arbitrary will of the </a:t>
            </a:r>
            <a:r>
              <a:rPr lang="en-US" sz="2200" dirty="0" smtClean="0">
                <a:solidFill>
                  <a:srgbClr val="FFFF00"/>
                </a:solidFill>
                <a:latin typeface="Times New Roman" panose="02020603050405020304" pitchFamily="18" charset="0"/>
                <a:cs typeface="Times New Roman" panose="02020603050405020304" pitchFamily="18" charset="0"/>
              </a:rPr>
              <a:t>ruler</a:t>
            </a:r>
          </a:p>
          <a:p>
            <a:pPr lvl="0" algn="just">
              <a:lnSpc>
                <a:spcPct val="90000"/>
              </a:lnSpc>
              <a:spcBef>
                <a:spcPts val="1000"/>
              </a:spcBef>
              <a:spcAft>
                <a:spcPts val="600"/>
              </a:spcAft>
              <a:buFont typeface="Wingdings" panose="05000000000000000000" pitchFamily="2" charset="2"/>
              <a:buChar char="Ø"/>
            </a:pPr>
            <a:r>
              <a:rPr lang="en-US" sz="2200" dirty="0" smtClean="0">
                <a:solidFill>
                  <a:srgbClr val="FFFF00"/>
                </a:solidFill>
                <a:latin typeface="Times New Roman" panose="02020603050405020304" pitchFamily="18" charset="0"/>
                <a:cs typeface="Times New Roman" panose="02020603050405020304" pitchFamily="18" charset="0"/>
              </a:rPr>
              <a:t>The </a:t>
            </a:r>
            <a:r>
              <a:rPr lang="en-US" sz="2200" dirty="0">
                <a:solidFill>
                  <a:srgbClr val="FFFF00"/>
                </a:solidFill>
                <a:latin typeface="Times New Roman" panose="02020603050405020304" pitchFamily="18" charset="0"/>
                <a:cs typeface="Times New Roman" panose="02020603050405020304" pitchFamily="18" charset="0"/>
              </a:rPr>
              <a:t>primary purposes of exercising the powers of authority </a:t>
            </a:r>
            <a:r>
              <a:rPr lang="en-US" sz="2200" dirty="0" smtClean="0">
                <a:solidFill>
                  <a:srgbClr val="FFFF00"/>
                </a:solidFill>
                <a:latin typeface="Times New Roman" panose="02020603050405020304" pitchFamily="18" charset="0"/>
                <a:cs typeface="Times New Roman" panose="02020603050405020304" pitchFamily="18" charset="0"/>
              </a:rPr>
              <a:t>is </a:t>
            </a:r>
            <a:r>
              <a:rPr lang="en-US" sz="2200" dirty="0">
                <a:solidFill>
                  <a:srgbClr val="FFFF00"/>
                </a:solidFill>
                <a:latin typeface="Times New Roman" panose="02020603050405020304" pitchFamily="18" charset="0"/>
                <a:cs typeface="Times New Roman" panose="02020603050405020304" pitchFamily="18" charset="0"/>
              </a:rPr>
              <a:t>promoting general </a:t>
            </a:r>
            <a:r>
              <a:rPr lang="en-US" sz="2200" dirty="0" smtClean="0">
                <a:solidFill>
                  <a:srgbClr val="FFFF00"/>
                </a:solidFill>
                <a:latin typeface="Times New Roman" panose="02020603050405020304" pitchFamily="18" charset="0"/>
                <a:cs typeface="Times New Roman" panose="02020603050405020304" pitchFamily="18" charset="0"/>
              </a:rPr>
              <a:t>welfare</a:t>
            </a:r>
            <a:endParaRPr lang="en-US" sz="2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46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rPr>
              <a:t>Constitutions and constitutional government</a:t>
            </a:r>
            <a:endParaRPr lang="en-US" sz="3600" dirty="0">
              <a:solidFill>
                <a:srgbClr val="FFFF00"/>
              </a:solidFill>
            </a:endParaRPr>
          </a:p>
        </p:txBody>
      </p:sp>
      <p:sp>
        <p:nvSpPr>
          <p:cNvPr id="3" name="Content Placeholder 2"/>
          <p:cNvSpPr>
            <a:spLocks noGrp="1"/>
          </p:cNvSpPr>
          <p:nvPr>
            <p:ph idx="1"/>
          </p:nvPr>
        </p:nvSpPr>
        <p:spPr>
          <a:xfrm>
            <a:off x="457200" y="1447800"/>
            <a:ext cx="8229600" cy="4678363"/>
          </a:xfrm>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totalitarian government, on the other hand, is not limited by its constitution; individuals and minority groups have little protection against arbitrary acts of government, in spite of what the constitution may say.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For instances, In the 1970s, the military regimes of Argentina and Chile “disappeared” thousands of suspected leftists even though their written constitutions promised human rights.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United States is no stranger to violations of minority rights. Some 110,000 American Japanese were the victim of racism and wartime hysteria.  </a:t>
            </a:r>
          </a:p>
          <a:p>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Algerian" pitchFamily="82" charset="0"/>
              </a:rPr>
              <a:t>The Purpose of a Constitution </a:t>
            </a:r>
            <a:endParaRPr lang="en-US" sz="3600"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Some </a:t>
            </a:r>
            <a:r>
              <a:rPr lang="en-US" sz="2200" dirty="0">
                <a:solidFill>
                  <a:srgbClr val="FFFF00"/>
                </a:solidFill>
                <a:latin typeface="Times New Roman" pitchFamily="18" charset="0"/>
                <a:cs typeface="Times New Roman" pitchFamily="18" charset="0"/>
              </a:rPr>
              <a:t>nations pay little attention to what’s written in their constitution. Question is: Why do they bother at all to write </a:t>
            </a:r>
            <a:r>
              <a:rPr lang="en-US" sz="2200" dirty="0" smtClean="0">
                <a:solidFill>
                  <a:srgbClr val="FFFF00"/>
                </a:solidFill>
                <a:latin typeface="Times New Roman" pitchFamily="18" charset="0"/>
                <a:cs typeface="Times New Roman" pitchFamily="18" charset="0"/>
              </a:rPr>
              <a:t>one?</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Constitutions fulfill a variety of roles:                                                  </a:t>
            </a:r>
          </a:p>
          <a:p>
            <a:pPr algn="just"/>
            <a:r>
              <a:rPr lang="en-US" sz="2200" dirty="0">
                <a:solidFill>
                  <a:srgbClr val="FFFF00"/>
                </a:solidFill>
                <a:latin typeface="Times New Roman" pitchFamily="18" charset="0"/>
                <a:cs typeface="Times New Roman" pitchFamily="18" charset="0"/>
              </a:rPr>
              <a:t>1) Provides a symbolic function of putting in writing a statement of national ideals</a:t>
            </a:r>
          </a:p>
          <a:p>
            <a:pPr algn="just"/>
            <a:r>
              <a:rPr lang="en-US" sz="2200" dirty="0">
                <a:solidFill>
                  <a:srgbClr val="FFFF00"/>
                </a:solidFill>
                <a:latin typeface="Times New Roman" pitchFamily="18" charset="0"/>
                <a:cs typeface="Times New Roman" pitchFamily="18" charset="0"/>
              </a:rPr>
              <a:t>2) Formalizes the structure of government</a:t>
            </a:r>
          </a:p>
          <a:p>
            <a:pPr algn="just"/>
            <a:r>
              <a:rPr lang="en-US" sz="2200" dirty="0">
                <a:solidFill>
                  <a:srgbClr val="FFFF00"/>
                </a:solidFill>
                <a:latin typeface="Times New Roman" pitchFamily="18" charset="0"/>
                <a:cs typeface="Times New Roman" pitchFamily="18" charset="0"/>
              </a:rPr>
              <a:t>3) Attempt to justify the Government’s right to govern</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cs typeface="Times New Roman" pitchFamily="18" charset="0"/>
              </a:rPr>
              <a:t/>
            </a:r>
            <a:br>
              <a:rPr lang="en-US" sz="3600" dirty="0" smtClean="0">
                <a:solidFill>
                  <a:srgbClr val="FFFF00"/>
                </a:solidFill>
                <a:latin typeface="Algerian" pitchFamily="82" charset="0"/>
                <a:cs typeface="Times New Roman" pitchFamily="18" charset="0"/>
              </a:rPr>
            </a:br>
            <a:r>
              <a:rPr lang="en-US" sz="3600" dirty="0" smtClean="0">
                <a:solidFill>
                  <a:srgbClr val="FFFF00"/>
                </a:solidFill>
                <a:latin typeface="Algerian" pitchFamily="82" charset="0"/>
                <a:cs typeface="Times New Roman" pitchFamily="18" charset="0"/>
              </a:rPr>
              <a:t>Importance of a constitution</a:t>
            </a:r>
            <a:br>
              <a:rPr lang="en-US" sz="3600" dirty="0" smtClean="0">
                <a:solidFill>
                  <a:srgbClr val="FFFF00"/>
                </a:solidFill>
                <a:latin typeface="Algerian" pitchFamily="82" charset="0"/>
                <a:cs typeface="Times New Roman" pitchFamily="18" charset="0"/>
              </a:rPr>
            </a:br>
            <a:endParaRPr lang="en-US" sz="3600" dirty="0">
              <a:solidFill>
                <a:srgbClr val="FFFF00"/>
              </a:solidFill>
              <a:latin typeface="Algerian" pitchFamily="82"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 </a:t>
            </a:r>
            <a:r>
              <a:rPr lang="en-US" sz="2200" b="1" i="1" dirty="0" smtClean="0">
                <a:solidFill>
                  <a:srgbClr val="FFFF00"/>
                </a:solidFill>
                <a:latin typeface="Times New Roman" pitchFamily="18" charset="0"/>
                <a:cs typeface="Times New Roman" pitchFamily="18" charset="0"/>
              </a:rPr>
              <a:t>A </a:t>
            </a:r>
            <a:r>
              <a:rPr lang="en-US" sz="2200" b="1" i="1" dirty="0">
                <a:solidFill>
                  <a:srgbClr val="FFFF00"/>
                </a:solidFill>
                <a:latin typeface="Times New Roman" pitchFamily="18" charset="0"/>
                <a:cs typeface="Times New Roman" pitchFamily="18" charset="0"/>
              </a:rPr>
              <a:t>Statement of National Ideals</a:t>
            </a:r>
            <a:r>
              <a:rPr lang="en-US" sz="2200" b="1" dirty="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It expresses ideals, values and goals. Preambles and lists of rights are symbolic statements. According to the Preamble to the US Constitution, the nation is dedicated to six Goals: </a:t>
            </a:r>
            <a:endParaRPr lang="en-US" sz="2200" dirty="0" smtClean="0">
              <a:solidFill>
                <a:srgbClr val="FFFF00"/>
              </a:solidFill>
              <a:latin typeface="Times New Roman" pitchFamily="18" charset="0"/>
              <a:cs typeface="Times New Roman" pitchFamily="18" charset="0"/>
            </a:endParaRPr>
          </a:p>
          <a:p>
            <a:pPr algn="just">
              <a:buNone/>
            </a:pP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	1) forming </a:t>
            </a:r>
            <a:r>
              <a:rPr lang="en-US" sz="2200" dirty="0">
                <a:solidFill>
                  <a:srgbClr val="FFFF00"/>
                </a:solidFill>
                <a:latin typeface="Times New Roman" pitchFamily="18" charset="0"/>
                <a:cs typeface="Times New Roman" pitchFamily="18" charset="0"/>
              </a:rPr>
              <a:t>a more perfect </a:t>
            </a:r>
            <a:r>
              <a:rPr lang="en-US" sz="2200" dirty="0" smtClean="0">
                <a:solidFill>
                  <a:srgbClr val="FFFF00"/>
                </a:solidFill>
                <a:latin typeface="Times New Roman" pitchFamily="18" charset="0"/>
                <a:cs typeface="Times New Roman" pitchFamily="18" charset="0"/>
              </a:rPr>
              <a:t>union </a:t>
            </a:r>
          </a:p>
          <a:p>
            <a:pPr algn="just">
              <a:buNone/>
            </a:pPr>
            <a:r>
              <a:rPr lang="en-US" sz="2200" dirty="0" smtClean="0">
                <a:solidFill>
                  <a:srgbClr val="FFFF00"/>
                </a:solidFill>
                <a:latin typeface="Times New Roman" pitchFamily="18" charset="0"/>
                <a:cs typeface="Times New Roman" pitchFamily="18" charset="0"/>
              </a:rPr>
              <a:t>		2) establishing justice </a:t>
            </a:r>
          </a:p>
          <a:p>
            <a:pPr algn="just">
              <a:buNone/>
            </a:pPr>
            <a:r>
              <a:rPr lang="en-US" sz="2200" dirty="0" smtClean="0">
                <a:solidFill>
                  <a:srgbClr val="FFFF00"/>
                </a:solidFill>
                <a:latin typeface="Times New Roman" pitchFamily="18" charset="0"/>
                <a:cs typeface="Times New Roman" pitchFamily="18" charset="0"/>
              </a:rPr>
              <a:t>		3) ensuring </a:t>
            </a:r>
            <a:r>
              <a:rPr lang="en-US" sz="2200" dirty="0">
                <a:solidFill>
                  <a:srgbClr val="FFFF00"/>
                </a:solidFill>
                <a:latin typeface="Times New Roman" pitchFamily="18" charset="0"/>
                <a:cs typeface="Times New Roman" pitchFamily="18" charset="0"/>
              </a:rPr>
              <a:t>domestic </a:t>
            </a:r>
            <a:r>
              <a:rPr lang="en-US" sz="2200" dirty="0" smtClean="0">
                <a:solidFill>
                  <a:srgbClr val="FFFF00"/>
                </a:solidFill>
                <a:latin typeface="Times New Roman" pitchFamily="18" charset="0"/>
                <a:cs typeface="Times New Roman" pitchFamily="18" charset="0"/>
              </a:rPr>
              <a:t>harmony </a:t>
            </a:r>
          </a:p>
          <a:p>
            <a:pPr algn="just">
              <a:buNone/>
            </a:pPr>
            <a:r>
              <a:rPr lang="en-US" sz="2200" dirty="0" smtClean="0">
                <a:solidFill>
                  <a:srgbClr val="FFFF00"/>
                </a:solidFill>
                <a:latin typeface="Times New Roman" pitchFamily="18" charset="0"/>
                <a:cs typeface="Times New Roman" pitchFamily="18" charset="0"/>
              </a:rPr>
              <a:t>		4) providing </a:t>
            </a:r>
            <a:r>
              <a:rPr lang="en-US" sz="2200" dirty="0">
                <a:solidFill>
                  <a:srgbClr val="FFFF00"/>
                </a:solidFill>
                <a:latin typeface="Times New Roman" pitchFamily="18" charset="0"/>
                <a:cs typeface="Times New Roman" pitchFamily="18" charset="0"/>
              </a:rPr>
              <a:t>for the common </a:t>
            </a:r>
            <a:r>
              <a:rPr lang="en-US" sz="2200" dirty="0" smtClean="0">
                <a:solidFill>
                  <a:srgbClr val="FFFF00"/>
                </a:solidFill>
                <a:latin typeface="Times New Roman" pitchFamily="18" charset="0"/>
                <a:cs typeface="Times New Roman" pitchFamily="18" charset="0"/>
              </a:rPr>
              <a:t>defense </a:t>
            </a:r>
          </a:p>
          <a:p>
            <a:pPr algn="just">
              <a:buNone/>
            </a:pPr>
            <a:r>
              <a:rPr lang="en-US" sz="2200" dirty="0" smtClean="0">
                <a:solidFill>
                  <a:srgbClr val="FFFF00"/>
                </a:solidFill>
                <a:latin typeface="Times New Roman" pitchFamily="18" charset="0"/>
                <a:cs typeface="Times New Roman" pitchFamily="18" charset="0"/>
              </a:rPr>
              <a:t>		5) promoting </a:t>
            </a:r>
            <a:r>
              <a:rPr lang="en-US" sz="2200" dirty="0">
                <a:solidFill>
                  <a:srgbClr val="FFFF00"/>
                </a:solidFill>
                <a:latin typeface="Times New Roman" pitchFamily="18" charset="0"/>
                <a:cs typeface="Times New Roman" pitchFamily="18" charset="0"/>
              </a:rPr>
              <a:t>the general welfare </a:t>
            </a:r>
            <a:endParaRPr lang="en-US" sz="2200" dirty="0" smtClean="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		6) Securing </a:t>
            </a:r>
            <a:r>
              <a:rPr lang="en-US" sz="2200" dirty="0">
                <a:solidFill>
                  <a:srgbClr val="FFFF00"/>
                </a:solidFill>
                <a:latin typeface="Times New Roman" pitchFamily="18" charset="0"/>
                <a:cs typeface="Times New Roman" pitchFamily="18" charset="0"/>
              </a:rPr>
              <a:t>the </a:t>
            </a:r>
            <a:r>
              <a:rPr lang="en-US" sz="2200" dirty="0" smtClean="0">
                <a:solidFill>
                  <a:srgbClr val="FFFF00"/>
                </a:solidFill>
                <a:latin typeface="Times New Roman" pitchFamily="18" charset="0"/>
                <a:cs typeface="Times New Roman" pitchFamily="18" charset="0"/>
              </a:rPr>
              <a:t>blessings </a:t>
            </a:r>
            <a:r>
              <a:rPr lang="en-US" sz="2200" dirty="0">
                <a:solidFill>
                  <a:srgbClr val="FFFF00"/>
                </a:solidFill>
                <a:latin typeface="Times New Roman" pitchFamily="18" charset="0"/>
                <a:cs typeface="Times New Roman" pitchFamily="18" charset="0"/>
              </a:rPr>
              <a:t>of </a:t>
            </a:r>
            <a:r>
              <a:rPr lang="en-US" sz="2200" dirty="0" smtClean="0">
                <a:solidFill>
                  <a:srgbClr val="FFFF00"/>
                </a:solidFill>
                <a:latin typeface="Times New Roman" pitchFamily="18" charset="0"/>
                <a:cs typeface="Times New Roman" pitchFamily="18" charset="0"/>
              </a:rPr>
              <a:t>liberty</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868362"/>
          </a:xfrm>
        </p:spPr>
        <p:txBody>
          <a:bodyPr>
            <a:noAutofit/>
          </a:bodyPr>
          <a:lstStyle/>
          <a:p>
            <a:r>
              <a:rPr lang="en-US" sz="3600" dirty="0" smtClean="0">
                <a:solidFill>
                  <a:srgbClr val="FFFF00"/>
                </a:solidFill>
                <a:latin typeface="Algerian" pitchFamily="82" charset="0"/>
                <a:cs typeface="Times New Roman" pitchFamily="18" charset="0"/>
              </a:rPr>
              <a:t/>
            </a:r>
            <a:br>
              <a:rPr lang="en-US" sz="3600" dirty="0" smtClean="0">
                <a:solidFill>
                  <a:srgbClr val="FFFF00"/>
                </a:solidFill>
                <a:latin typeface="Algerian" pitchFamily="82" charset="0"/>
                <a:cs typeface="Times New Roman" pitchFamily="18" charset="0"/>
              </a:rPr>
            </a:br>
            <a:r>
              <a:rPr lang="en-US" sz="3600" dirty="0" smtClean="0">
                <a:solidFill>
                  <a:srgbClr val="FFFF00"/>
                </a:solidFill>
                <a:latin typeface="Algerian" pitchFamily="82" charset="0"/>
                <a:cs typeface="Times New Roman" pitchFamily="18" charset="0"/>
              </a:rPr>
              <a:t>Importance of a constitution</a:t>
            </a:r>
            <a:br>
              <a:rPr lang="en-US" sz="3600" dirty="0" smtClean="0">
                <a:solidFill>
                  <a:srgbClr val="FFFF00"/>
                </a:solidFill>
                <a:latin typeface="Algerian" pitchFamily="82" charset="0"/>
                <a:cs typeface="Times New Roman" pitchFamily="18" charset="0"/>
              </a:rPr>
            </a:br>
            <a:endParaRPr lang="en-US" sz="3600" dirty="0">
              <a:solidFill>
                <a:srgbClr val="FFFF00"/>
              </a:solidFill>
              <a:latin typeface="Algerian" pitchFamily="82" charset="0"/>
              <a:cs typeface="Times New Roman" pitchFamily="18" charset="0"/>
            </a:endParaRPr>
          </a:p>
        </p:txBody>
      </p:sp>
      <p:sp>
        <p:nvSpPr>
          <p:cNvPr id="3" name="Content Placeholder 2"/>
          <p:cNvSpPr>
            <a:spLocks noGrp="1"/>
          </p:cNvSpPr>
          <p:nvPr>
            <p:ph idx="1"/>
          </p:nvPr>
        </p:nvSpPr>
        <p:spPr>
          <a:xfrm>
            <a:off x="457200" y="1143000"/>
            <a:ext cx="8229600" cy="5257800"/>
          </a:xfrm>
        </p:spPr>
        <p:txBody>
          <a:bodyPr>
            <a:noAutofit/>
          </a:bodyPr>
          <a:lstStyle/>
          <a:p>
            <a:pPr algn="just">
              <a:buFont typeface="Wingdings" pitchFamily="2" charset="2"/>
              <a:buChar char="Ø"/>
            </a:pPr>
            <a:r>
              <a:rPr lang="en-US" sz="2200" i="1" dirty="0" smtClean="0">
                <a:solidFill>
                  <a:srgbClr val="FFFF00"/>
                </a:solidFill>
                <a:latin typeface="Times New Roman" pitchFamily="18" charset="0"/>
                <a:cs typeface="Times New Roman" pitchFamily="18" charset="0"/>
              </a:rPr>
              <a:t>II. </a:t>
            </a:r>
            <a:r>
              <a:rPr lang="en-US" sz="2200" b="1" i="1" dirty="0" smtClean="0">
                <a:solidFill>
                  <a:srgbClr val="FFFF00"/>
                </a:solidFill>
                <a:latin typeface="Times New Roman" pitchFamily="18" charset="0"/>
                <a:cs typeface="Times New Roman" pitchFamily="18" charset="0"/>
              </a:rPr>
              <a:t>Formalizes the Structure of Government</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It is a blue-print of who does what in government. It defines the authority and limiting powers of each branch;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It provides </a:t>
            </a:r>
            <a:r>
              <a:rPr lang="en-US" sz="2200" dirty="0" smtClean="0">
                <a:solidFill>
                  <a:srgbClr val="FFFF00"/>
                </a:solidFill>
                <a:latin typeface="Times New Roman" pitchFamily="18" charset="0"/>
                <a:cs typeface="Times New Roman" pitchFamily="18" charset="0"/>
              </a:rPr>
              <a:t>channels through which conflict may be resolved, e.g., Articles I through III outline the duties of Congress, the President, and the Judiciary in the U.S. This arrangement represents a system of Separation of Powers. It divides authority and responsibility and limits powers as well.</a:t>
            </a:r>
          </a:p>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i="1" dirty="0" smtClean="0">
                <a:solidFill>
                  <a:srgbClr val="FFFF00"/>
                </a:solidFill>
                <a:latin typeface="Times New Roman" pitchFamily="18" charset="0"/>
                <a:cs typeface="Times New Roman" pitchFamily="18" charset="0"/>
              </a:rPr>
              <a:t>III. </a:t>
            </a:r>
            <a:r>
              <a:rPr lang="en-US" sz="2200" b="1" i="1" dirty="0" smtClean="0">
                <a:solidFill>
                  <a:srgbClr val="FFFF00"/>
                </a:solidFill>
                <a:latin typeface="Times New Roman" pitchFamily="18" charset="0"/>
                <a:cs typeface="Times New Roman" pitchFamily="18" charset="0"/>
              </a:rPr>
              <a:t>Constitution Establishes the legitimacy of Government</a:t>
            </a:r>
            <a:r>
              <a:rPr lang="en-US" sz="2200" dirty="0" smtClean="0">
                <a:solidFill>
                  <a:srgbClr val="FFFF00"/>
                </a:solidFill>
                <a:latin typeface="Times New Roman" pitchFamily="18" charset="0"/>
                <a:cs typeface="Times New Roman" pitchFamily="18" charset="0"/>
              </a:rPr>
              <a:t>:  Constitution may give a government a stamp of legitimacy. The legitimacy can be both symbolic and practical. Many nations will not recognize a new state unless it has adopted a constitution. </a:t>
            </a:r>
          </a:p>
          <a:p>
            <a:pPr algn="just">
              <a:buFont typeface="Wingdings" pitchFamily="2" charset="2"/>
              <a:buChar char="Ø"/>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FF00"/>
                </a:solidFill>
                <a:latin typeface="Algerian" pitchFamily="82" charset="0"/>
                <a:cs typeface="Times New Roman" pitchFamily="18" charset="0"/>
              </a:rPr>
              <a:t/>
            </a:r>
            <a:br>
              <a:rPr lang="en-US" sz="3200" dirty="0" smtClean="0">
                <a:solidFill>
                  <a:srgbClr val="FFFF00"/>
                </a:solidFill>
                <a:latin typeface="Algerian" pitchFamily="82" charset="0"/>
                <a:cs typeface="Times New Roman" pitchFamily="18" charset="0"/>
              </a:rPr>
            </a:br>
            <a:r>
              <a:rPr lang="en-US" sz="3200" dirty="0" smtClean="0">
                <a:solidFill>
                  <a:srgbClr val="FFFF00"/>
                </a:solidFill>
                <a:latin typeface="Algerian" pitchFamily="82" charset="0"/>
                <a:cs typeface="Times New Roman" pitchFamily="18" charset="0"/>
              </a:rPr>
              <a:t>Can the Constitution Ensure Rights? </a:t>
            </a:r>
            <a:br>
              <a:rPr lang="en-US" sz="3200" dirty="0" smtClean="0">
                <a:solidFill>
                  <a:srgbClr val="FFFF00"/>
                </a:solidFill>
                <a:latin typeface="Algerian" pitchFamily="82" charset="0"/>
                <a:cs typeface="Times New Roman" pitchFamily="18" charset="0"/>
              </a:rPr>
            </a:br>
            <a:endParaRPr lang="en-US" sz="3200" dirty="0">
              <a:solidFill>
                <a:srgbClr val="FFFF00"/>
              </a:solidFill>
              <a:latin typeface="Algerian" pitchFamily="82" charset="0"/>
            </a:endParaRPr>
          </a:p>
        </p:txBody>
      </p:sp>
      <p:sp>
        <p:nvSpPr>
          <p:cNvPr id="3" name="Content Placeholder 2"/>
          <p:cNvSpPr>
            <a:spLocks noGrp="1"/>
          </p:cNvSpPr>
          <p:nvPr>
            <p:ph idx="1"/>
          </p:nvPr>
        </p:nvSpPr>
        <p:spPr>
          <a:xfrm>
            <a:off x="457200" y="1295400"/>
            <a:ext cx="8229600" cy="5105400"/>
          </a:xfrm>
        </p:spPr>
        <p:txBody>
          <a:bodyPr>
            <a:noAutofit/>
          </a:bodyPr>
          <a:lstStyle/>
          <a:p>
            <a:r>
              <a:rPr lang="en-US" sz="2200" dirty="0" smtClean="0">
                <a:solidFill>
                  <a:srgbClr val="FFFF00"/>
                </a:solidFill>
                <a:latin typeface="Times New Roman" pitchFamily="18" charset="0"/>
                <a:cs typeface="Times New Roman" pitchFamily="18" charset="0"/>
              </a:rPr>
              <a:t>During </a:t>
            </a:r>
            <a:r>
              <a:rPr lang="en-US" sz="2200" dirty="0">
                <a:solidFill>
                  <a:srgbClr val="FFFF00"/>
                </a:solidFill>
                <a:latin typeface="Times New Roman" pitchFamily="18" charset="0"/>
                <a:cs typeface="Times New Roman" pitchFamily="18" charset="0"/>
              </a:rPr>
              <a:t>World War II, Nazi concentration camps exterminated millions, and the Japanese army raped </a:t>
            </a:r>
            <a:r>
              <a:rPr lang="en-US" sz="2200" dirty="0" smtClean="0">
                <a:solidFill>
                  <a:srgbClr val="FFFF00"/>
                </a:solidFill>
                <a:latin typeface="Times New Roman" pitchFamily="18" charset="0"/>
                <a:cs typeface="Times New Roman" pitchFamily="18" charset="0"/>
              </a:rPr>
              <a:t>thousands of Chinese and Koreans and pillage </a:t>
            </a:r>
            <a:r>
              <a:rPr lang="en-US" sz="2200" dirty="0">
                <a:solidFill>
                  <a:srgbClr val="FFFF00"/>
                </a:solidFill>
                <a:latin typeface="Times New Roman" pitchFamily="18" charset="0"/>
                <a:cs typeface="Times New Roman" pitchFamily="18" charset="0"/>
              </a:rPr>
              <a:t>China. In reaction, the world took steps to prevent such horrors. </a:t>
            </a:r>
            <a:endParaRPr lang="en-US" sz="2200" dirty="0" smtClean="0">
              <a:solidFill>
                <a:srgbClr val="FFFF00"/>
              </a:solidFill>
              <a:latin typeface="Times New Roman" pitchFamily="18" charset="0"/>
              <a:cs typeface="Times New Roman" pitchFamily="18" charset="0"/>
            </a:endParaRPr>
          </a:p>
          <a:p>
            <a:pPr marL="0" indent="0">
              <a:buNone/>
            </a:pPr>
            <a:endParaRPr lang="en-US" sz="2200" dirty="0" smtClean="0">
              <a:solidFill>
                <a:srgbClr val="FFFF00"/>
              </a:solidFill>
              <a:latin typeface="Times New Roman" pitchFamily="18" charset="0"/>
              <a:cs typeface="Times New Roman" pitchFamily="18" charset="0"/>
            </a:endParaRPr>
          </a:p>
          <a:p>
            <a:r>
              <a:rPr lang="en-US" sz="2200" dirty="0" smtClean="0">
                <a:solidFill>
                  <a:srgbClr val="FFFF00"/>
                </a:solidFill>
                <a:latin typeface="Times New Roman" pitchFamily="18" charset="0"/>
                <a:cs typeface="Times New Roman" pitchFamily="18" charset="0"/>
              </a:rPr>
              <a:t>In </a:t>
            </a:r>
            <a:r>
              <a:rPr lang="en-US" sz="2200" dirty="0">
                <a:solidFill>
                  <a:srgbClr val="FFFF00"/>
                </a:solidFill>
                <a:latin typeface="Times New Roman" pitchFamily="18" charset="0"/>
                <a:cs typeface="Times New Roman" pitchFamily="18" charset="0"/>
              </a:rPr>
              <a:t>1948, the UN General Assembly adopted the Universal Declaration </a:t>
            </a:r>
            <a:r>
              <a:rPr lang="en-US" sz="2200" dirty="0" smtClean="0">
                <a:solidFill>
                  <a:srgbClr val="FFFF00"/>
                </a:solidFill>
                <a:latin typeface="Times New Roman" pitchFamily="18" charset="0"/>
                <a:cs typeface="Times New Roman" pitchFamily="18" charset="0"/>
              </a:rPr>
              <a:t>of </a:t>
            </a:r>
            <a:r>
              <a:rPr lang="en-US" sz="2200" dirty="0">
                <a:solidFill>
                  <a:srgbClr val="FFFF00"/>
                </a:solidFill>
                <a:latin typeface="Times New Roman" pitchFamily="18" charset="0"/>
                <a:cs typeface="Times New Roman" pitchFamily="18" charset="0"/>
              </a:rPr>
              <a:t>Human Rights, a symbolic statement </a:t>
            </a:r>
            <a:r>
              <a:rPr lang="en-US" sz="2200" dirty="0" smtClean="0">
                <a:solidFill>
                  <a:srgbClr val="FFFF00"/>
                </a:solidFill>
                <a:latin typeface="Times New Roman" pitchFamily="18" charset="0"/>
                <a:cs typeface="Times New Roman" pitchFamily="18" charset="0"/>
              </a:rPr>
              <a:t>that </a:t>
            </a:r>
            <a:r>
              <a:rPr lang="en-US" sz="2200" dirty="0">
                <a:solidFill>
                  <a:srgbClr val="FFFF00"/>
                </a:solidFill>
                <a:latin typeface="Times New Roman" pitchFamily="18" charset="0"/>
                <a:cs typeface="Times New Roman" pitchFamily="18" charset="0"/>
              </a:rPr>
              <a:t>most nations are reluctant to violate openly. Countries that </a:t>
            </a:r>
            <a:r>
              <a:rPr lang="en-US" sz="2200" dirty="0" smtClean="0">
                <a:solidFill>
                  <a:srgbClr val="FFFF00"/>
                </a:solidFill>
                <a:latin typeface="Times New Roman" pitchFamily="18" charset="0"/>
                <a:cs typeface="Times New Roman" pitchFamily="18" charset="0"/>
              </a:rPr>
              <a:t>do risk </a:t>
            </a:r>
            <a:r>
              <a:rPr lang="en-US" sz="2200" dirty="0">
                <a:solidFill>
                  <a:srgbClr val="FFFF00"/>
                </a:solidFill>
                <a:latin typeface="Times New Roman" pitchFamily="18" charset="0"/>
                <a:cs typeface="Times New Roman" pitchFamily="18" charset="0"/>
              </a:rPr>
              <a:t>being isolated from world aid and trade. </a:t>
            </a:r>
            <a:r>
              <a:rPr lang="en-US" sz="2200" dirty="0" smtClean="0">
                <a:solidFill>
                  <a:srgbClr val="FFFF00"/>
                </a:solidFill>
                <a:latin typeface="Times New Roman" pitchFamily="18" charset="0"/>
                <a:cs typeface="Times New Roman" pitchFamily="18" charset="0"/>
              </a:rPr>
              <a:t>Really?</a:t>
            </a:r>
          </a:p>
          <a:p>
            <a:pPr marL="0" indent="0">
              <a:buNone/>
            </a:pPr>
            <a:endParaRPr lang="en-US" sz="2200" dirty="0">
              <a:solidFill>
                <a:srgbClr val="FFFF00"/>
              </a:solidFill>
              <a:latin typeface="Times New Roman" pitchFamily="18" charset="0"/>
              <a:cs typeface="Times New Roman" pitchFamily="18" charset="0"/>
            </a:endParaRPr>
          </a:p>
          <a:p>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rPr>
              <a:t>Minority Groups and Civil Liberties</a:t>
            </a:r>
            <a:endParaRPr lang="en-US" sz="3600" dirty="0">
              <a:solidFill>
                <a:srgbClr val="FFFF00"/>
              </a:solidFill>
              <a:latin typeface="Algerian" pitchFamily="82" charset="0"/>
            </a:endParaRPr>
          </a:p>
        </p:txBody>
      </p:sp>
      <p:sp>
        <p:nvSpPr>
          <p:cNvPr id="3" name="Content Placeholder 2"/>
          <p:cNvSpPr>
            <a:spLocks noGrp="1"/>
          </p:cNvSpPr>
          <p:nvPr>
            <p:ph idx="1"/>
          </p:nvPr>
        </p:nvSpPr>
        <p:spPr/>
        <p:txBody>
          <a:bodyPr>
            <a:noAutofit/>
          </a:bodyPr>
          <a:lstStyle/>
          <a:p>
            <a:pPr algn="just"/>
            <a:r>
              <a:rPr lang="en-US" sz="2200" dirty="0" smtClean="0">
                <a:solidFill>
                  <a:srgbClr val="FFFF00"/>
                </a:solidFill>
                <a:latin typeface="Times New Roman" pitchFamily="18" charset="0"/>
                <a:cs typeface="Times New Roman" pitchFamily="18" charset="0"/>
              </a:rPr>
              <a:t>Few </a:t>
            </a:r>
            <a:r>
              <a:rPr lang="en-US" sz="2200" dirty="0">
                <a:solidFill>
                  <a:srgbClr val="FFFF00"/>
                </a:solidFill>
                <a:latin typeface="Times New Roman" pitchFamily="18" charset="0"/>
                <a:cs typeface="Times New Roman" pitchFamily="18" charset="0"/>
              </a:rPr>
              <a:t>nations are homogeneous; most have citizens from several racial, ethnic, religious, cultural, or linguistic backgrounds, and their civil or cultural liberties are often compromised. </a:t>
            </a:r>
            <a:endParaRPr lang="en-US" sz="2200" dirty="0" smtClean="0">
              <a:solidFill>
                <a:srgbClr val="FFFF00"/>
              </a:solidFill>
              <a:latin typeface="Times New Roman" pitchFamily="18" charset="0"/>
              <a:cs typeface="Times New Roman" pitchFamily="18" charset="0"/>
            </a:endParaRPr>
          </a:p>
          <a:p>
            <a:pPr algn="just">
              <a:buNone/>
            </a:pPr>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Haitians </a:t>
            </a:r>
            <a:r>
              <a:rPr lang="en-US" sz="2200" dirty="0">
                <a:solidFill>
                  <a:srgbClr val="FFFF00"/>
                </a:solidFill>
                <a:latin typeface="Times New Roman" pitchFamily="18" charset="0"/>
                <a:cs typeface="Times New Roman" pitchFamily="18" charset="0"/>
              </a:rPr>
              <a:t>living in Florida or Mexicans in California are at a disadvantage unless they speak English. Indians and Pakistanis in Great Britain, Algerians in France, and Turks in Germany are under pressure to conform to the dominant culture. But the Universal Declaration states that minorities have the right to preserve their cultural uniqueness.</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600" dirty="0" smtClean="0">
                <a:solidFill>
                  <a:srgbClr val="FFFF00"/>
                </a:solidFill>
                <a:latin typeface="Algerian" pitchFamily="82" charset="0"/>
              </a:rPr>
              <a:t>Minority Groups and Civil Liberties</a:t>
            </a:r>
            <a:endParaRPr lang="en-US" sz="3600"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pPr algn="just"/>
            <a:r>
              <a:rPr lang="en-US" sz="2200" dirty="0" smtClean="0">
                <a:solidFill>
                  <a:srgbClr val="FFFF00"/>
                </a:solidFill>
                <a:latin typeface="Times New Roman" pitchFamily="18" charset="0"/>
                <a:cs typeface="Times New Roman" pitchFamily="18" charset="0"/>
              </a:rPr>
              <a:t>In the USA, the Declaration of Independence and the Bill of Rights affirms basic civil and human rights, which includes the following: </a:t>
            </a:r>
          </a:p>
          <a:p>
            <a:pPr marL="0" indent="0" algn="just">
              <a:buNone/>
            </a:pPr>
            <a:endParaRPr lang="en-US" sz="2200" dirty="0" smtClean="0">
              <a:solidFill>
                <a:srgbClr val="FFFF00"/>
              </a:solidFill>
              <a:latin typeface="Times New Roman" pitchFamily="18" charset="0"/>
              <a:cs typeface="Times New Roman" pitchFamily="18" charset="0"/>
            </a:endParaRPr>
          </a:p>
          <a:p>
            <a:pPr lvl="0" algn="just"/>
            <a:r>
              <a:rPr lang="en-US" sz="2200" dirty="0" smtClean="0">
                <a:solidFill>
                  <a:srgbClr val="FFFF00"/>
                </a:solidFill>
                <a:latin typeface="Times New Roman" pitchFamily="18" charset="0"/>
                <a:cs typeface="Times New Roman" pitchFamily="18" charset="0"/>
              </a:rPr>
              <a:t>Right to life: Freedom of assembly, expression, religion, movement, political participation; </a:t>
            </a:r>
          </a:p>
          <a:p>
            <a:pPr lvl="0" algn="just"/>
            <a:r>
              <a:rPr lang="en-US" sz="2200" dirty="0" smtClean="0">
                <a:solidFill>
                  <a:srgbClr val="FFFF00"/>
                </a:solidFill>
                <a:latin typeface="Times New Roman" pitchFamily="18" charset="0"/>
                <a:cs typeface="Times New Roman" pitchFamily="18" charset="0"/>
              </a:rPr>
              <a:t>Human Rights: Freedom from government mistreatment, arrest, torture, Jail;</a:t>
            </a:r>
          </a:p>
          <a:p>
            <a:pPr lvl="0" algn="just"/>
            <a:r>
              <a:rPr lang="en-US" sz="2200" dirty="0" smtClean="0">
                <a:solidFill>
                  <a:srgbClr val="FFFF00"/>
                </a:solidFill>
                <a:latin typeface="Times New Roman" pitchFamily="18" charset="0"/>
                <a:cs typeface="Times New Roman" pitchFamily="18" charset="0"/>
              </a:rPr>
              <a:t>Civil Rights: The ability to participate in Politics and society</a:t>
            </a:r>
          </a:p>
          <a:p>
            <a:pPr algn="just"/>
            <a:endParaRPr lang="en-US" sz="2200" dirty="0" smtClean="0">
              <a:solidFill>
                <a:srgbClr val="FFFF00"/>
              </a:solidFill>
              <a:latin typeface="Times New Roman" pitchFamily="18" charset="0"/>
              <a:cs typeface="Times New Roman" pitchFamily="18" charset="0"/>
            </a:endParaRPr>
          </a:p>
          <a:p>
            <a:endParaRPr lang="en-US" sz="2200"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Algerian" pitchFamily="82" charset="0"/>
                <a:cs typeface="Times New Roman" pitchFamily="18" charset="0"/>
              </a:rPr>
              <a:t>Freedom of expression in the US</a:t>
            </a:r>
            <a:endParaRPr lang="en-US" sz="3600" dirty="0">
              <a:solidFill>
                <a:srgbClr val="FFFF00"/>
              </a:solidFill>
              <a:latin typeface="Algerian" pitchFamily="82"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“Congress shall make no law……abridging the freedom of speech, or of the press; or the right of the people peaceably to assemble, and to petition the government for a redress of grievances.” so says amendment I of the U.S. Bill of Rights. </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America regards freedom of expression as a hallmark of any democratic nation.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solidFill>
                  <a:srgbClr val="FFFF00"/>
                </a:solidFill>
                <a:latin typeface="Algerian" pitchFamily="82" charset="0"/>
              </a:rPr>
              <a:t/>
            </a:r>
            <a:br>
              <a:rPr lang="en-US" sz="3600" dirty="0" smtClean="0">
                <a:solidFill>
                  <a:srgbClr val="FFFF00"/>
                </a:solidFill>
                <a:latin typeface="Algerian" pitchFamily="82" charset="0"/>
              </a:rPr>
            </a:br>
            <a:r>
              <a:rPr lang="en-US" sz="3600" dirty="0" smtClean="0">
                <a:solidFill>
                  <a:srgbClr val="FFFF00"/>
                </a:solidFill>
                <a:latin typeface="Algerian" pitchFamily="82" charset="0"/>
              </a:rPr>
              <a:t>Constitution</a:t>
            </a:r>
            <a:br>
              <a:rPr lang="en-US" sz="3600" dirty="0" smtClean="0">
                <a:solidFill>
                  <a:srgbClr val="FFFF00"/>
                </a:solidFill>
                <a:latin typeface="Algerian" pitchFamily="82" charset="0"/>
              </a:rPr>
            </a:br>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457200" y="838200"/>
            <a:ext cx="8229600" cy="5791200"/>
          </a:xfrm>
        </p:spPr>
        <p:txBody>
          <a:bodyPr>
            <a:noAutofit/>
          </a:bodyPr>
          <a:lstStyle/>
          <a:p>
            <a:pPr marL="0" indent="0" algn="just">
              <a:buNone/>
            </a:pPr>
            <a:r>
              <a:rPr lang="en-US" sz="2200" b="1" dirty="0" smtClean="0">
                <a:solidFill>
                  <a:srgbClr val="FFFF00"/>
                </a:solidFill>
                <a:latin typeface="Times New Roman" pitchFamily="18" charset="0"/>
                <a:cs typeface="Times New Roman" pitchFamily="18" charset="0"/>
              </a:rPr>
              <a:t>Definition of Constitution</a:t>
            </a:r>
          </a:p>
          <a:p>
            <a:pPr indent="0" algn="just">
              <a:spcBef>
                <a:spcPts val="0"/>
              </a:spcBef>
              <a:buFont typeface="Wingdings" pitchFamily="2" charset="2"/>
              <a:buChar char="Ø"/>
            </a:pPr>
            <a:r>
              <a:rPr lang="en-US" sz="2200" dirty="0">
                <a:solidFill>
                  <a:srgbClr val="FFFF00"/>
                </a:solidFill>
                <a:latin typeface="Times New Roman" pitchFamily="18" charset="0"/>
                <a:cs typeface="Times New Roman" pitchFamily="18" charset="0"/>
              </a:rPr>
              <a:t>Constitution is the “Supreme Law” of the state. </a:t>
            </a:r>
          </a:p>
          <a:p>
            <a:pPr indent="0" algn="just">
              <a:spcBef>
                <a:spcPts val="0"/>
              </a:spcBef>
              <a:buFont typeface="Wingdings" pitchFamily="2" charset="2"/>
              <a:buChar char="Ø"/>
            </a:pPr>
            <a:r>
              <a:rPr lang="en-US" sz="2200" dirty="0" smtClean="0">
                <a:solidFill>
                  <a:srgbClr val="FFFF00"/>
                </a:solidFill>
                <a:latin typeface="Times New Roman" pitchFamily="18" charset="0"/>
                <a:cs typeface="Times New Roman" pitchFamily="18" charset="0"/>
              </a:rPr>
              <a:t>Political </a:t>
            </a:r>
            <a:r>
              <a:rPr lang="en-US" sz="2200" dirty="0">
                <a:solidFill>
                  <a:srgbClr val="FFFF00"/>
                </a:solidFill>
                <a:latin typeface="Times New Roman" pitchFamily="18" charset="0"/>
                <a:cs typeface="Times New Roman" pitchFamily="18" charset="0"/>
              </a:rPr>
              <a:t>scientists define </a:t>
            </a:r>
            <a:r>
              <a:rPr lang="en-US" sz="2200" dirty="0" smtClean="0">
                <a:solidFill>
                  <a:srgbClr val="FFFF00"/>
                </a:solidFill>
                <a:latin typeface="Times New Roman" pitchFamily="18" charset="0"/>
                <a:cs typeface="Times New Roman" pitchFamily="18" charset="0"/>
              </a:rPr>
              <a:t>constitution </a:t>
            </a:r>
            <a:r>
              <a:rPr lang="en-US" sz="2200" dirty="0">
                <a:solidFill>
                  <a:srgbClr val="FFFF00"/>
                </a:solidFill>
                <a:latin typeface="Times New Roman" pitchFamily="18" charset="0"/>
                <a:cs typeface="Times New Roman" pitchFamily="18" charset="0"/>
              </a:rPr>
              <a:t>as the rules and customs, either written or unwritten, by which a government is run. </a:t>
            </a:r>
            <a:endParaRPr lang="en-US" sz="2200" dirty="0" smtClean="0">
              <a:solidFill>
                <a:srgbClr val="FFFF00"/>
              </a:solidFill>
              <a:latin typeface="Times New Roman" pitchFamily="18" charset="0"/>
              <a:cs typeface="Times New Roman" pitchFamily="18" charset="0"/>
            </a:endParaRPr>
          </a:p>
          <a:p>
            <a:pPr indent="0" algn="just">
              <a:spcBef>
                <a:spcPts val="0"/>
              </a:spcBef>
              <a:buNone/>
            </a:pPr>
            <a:endParaRPr lang="en-US" sz="2200" dirty="0" smtClean="0">
              <a:solidFill>
                <a:srgbClr val="FFFF00"/>
              </a:solidFill>
              <a:latin typeface="Times New Roman" pitchFamily="18" charset="0"/>
              <a:cs typeface="Times New Roman" pitchFamily="18" charset="0"/>
            </a:endParaRPr>
          </a:p>
          <a:p>
            <a:pPr marL="0" indent="0" algn="just">
              <a:spcBef>
                <a:spcPts val="0"/>
              </a:spcBef>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Agency FB" panose="020B0503020202020204" pitchFamily="34" charset="0"/>
                <a:cs typeface="Times New Roman" pitchFamily="18" charset="0"/>
              </a:rPr>
              <a:t>Constitution is a way of life that the people has chose for life.” - Aristotle</a:t>
            </a:r>
            <a:r>
              <a:rPr lang="en-US" sz="2200" dirty="0" smtClean="0">
                <a:solidFill>
                  <a:srgbClr val="FFFF00"/>
                </a:solidFill>
                <a:latin typeface="Agency FB" panose="020B0503020202020204" pitchFamily="34" charset="0"/>
                <a:cs typeface="Times New Roman" pitchFamily="18" charset="0"/>
              </a:rPr>
              <a:t>.</a:t>
            </a:r>
          </a:p>
          <a:p>
            <a:pPr marL="0" indent="0" algn="just">
              <a:spcBef>
                <a:spcPts val="0"/>
              </a:spcBef>
              <a:buNone/>
            </a:pPr>
            <a:endParaRPr lang="en-US" sz="2200" dirty="0" smtClean="0">
              <a:solidFill>
                <a:srgbClr val="FFFF00"/>
              </a:solidFill>
              <a:latin typeface="Agency FB" panose="020B0503020202020204" pitchFamily="34" charset="0"/>
              <a:cs typeface="Times New Roman" pitchFamily="18" charset="0"/>
            </a:endParaRPr>
          </a:p>
          <a:p>
            <a:pPr marL="0" indent="0" algn="just">
              <a:spcBef>
                <a:spcPts val="0"/>
              </a:spcBef>
              <a:buNone/>
            </a:pPr>
            <a:r>
              <a:rPr lang="en-US" sz="2200" dirty="0">
                <a:solidFill>
                  <a:srgbClr val="FFFF00"/>
                </a:solidFill>
                <a:latin typeface="Agency FB" panose="020B0503020202020204" pitchFamily="34" charset="0"/>
                <a:cs typeface="Times New Roman" pitchFamily="18" charset="0"/>
              </a:rPr>
              <a:t>	</a:t>
            </a:r>
            <a:r>
              <a:rPr lang="en-US" sz="2200" dirty="0" smtClean="0">
                <a:solidFill>
                  <a:srgbClr val="FFFF00"/>
                </a:solidFill>
                <a:latin typeface="Agency FB" panose="020B0503020202020204" pitchFamily="34" charset="0"/>
                <a:cs typeface="Times New Roman" pitchFamily="18" charset="0"/>
              </a:rPr>
              <a:t>“</a:t>
            </a:r>
            <a:r>
              <a:rPr lang="en-US" sz="2200" dirty="0">
                <a:solidFill>
                  <a:srgbClr val="FFFF00"/>
                </a:solidFill>
                <a:latin typeface="Agency FB" panose="020B0503020202020204" pitchFamily="34" charset="0"/>
                <a:cs typeface="Times New Roman" pitchFamily="18" charset="0"/>
              </a:rPr>
              <a:t>A collection of rules according to which the power of the government, the rights </a:t>
            </a:r>
            <a:r>
              <a:rPr lang="en-US" sz="2200" dirty="0" smtClean="0">
                <a:solidFill>
                  <a:srgbClr val="FFFF00"/>
                </a:solidFill>
                <a:latin typeface="Agency FB" panose="020B0503020202020204" pitchFamily="34" charset="0"/>
                <a:cs typeface="Times New Roman" pitchFamily="18" charset="0"/>
              </a:rPr>
              <a:t>	of </a:t>
            </a:r>
            <a:r>
              <a:rPr lang="en-US" sz="2200" dirty="0">
                <a:solidFill>
                  <a:srgbClr val="FFFF00"/>
                </a:solidFill>
                <a:latin typeface="Agency FB" panose="020B0503020202020204" pitchFamily="34" charset="0"/>
                <a:cs typeface="Times New Roman" pitchFamily="18" charset="0"/>
              </a:rPr>
              <a:t>the governed, and the relations between the two are adjusted.” – Lord </a:t>
            </a:r>
            <a:r>
              <a:rPr lang="en-US" sz="2200" dirty="0" smtClean="0">
                <a:solidFill>
                  <a:srgbClr val="FFFF00"/>
                </a:solidFill>
                <a:latin typeface="Agency FB" panose="020B0503020202020204" pitchFamily="34" charset="0"/>
                <a:cs typeface="Times New Roman" pitchFamily="18" charset="0"/>
              </a:rPr>
              <a:t>Brice</a:t>
            </a: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How a country’s system of government operates; e.g., </a:t>
            </a:r>
          </a:p>
          <a:p>
            <a:pPr marL="0" indent="0" algn="just">
              <a:buNone/>
            </a:pPr>
            <a:endParaRPr lang="en-US" sz="2200" dirty="0" smtClean="0">
              <a:solidFill>
                <a:srgbClr val="FFFF00"/>
              </a:solidFill>
              <a:latin typeface="Times New Roman" pitchFamily="18" charset="0"/>
              <a:cs typeface="Times New Roman" pitchFamily="18" charset="0"/>
            </a:endParaRPr>
          </a:p>
          <a:p>
            <a:pPr algn="just">
              <a:lnSpc>
                <a:spcPts val="2000"/>
              </a:lnSpc>
              <a:spcBef>
                <a:spcPts val="0"/>
              </a:spcBef>
              <a:buFont typeface="Wingdings" pitchFamily="2" charset="2"/>
              <a:buChar char="Ø"/>
            </a:pPr>
            <a:r>
              <a:rPr lang="en-US" sz="2200" dirty="0" smtClean="0">
                <a:solidFill>
                  <a:srgbClr val="FFFF00"/>
                </a:solidFill>
                <a:latin typeface="Times New Roman" pitchFamily="18" charset="0"/>
                <a:cs typeface="Times New Roman" pitchFamily="18" charset="0"/>
              </a:rPr>
              <a:t>What power is possessed by head of state? Or what are the relationship between the executive and legislature branches? Or what are relations between citizen and government? How citizens’ right would be ensured? The constitution can provide the answers to these questions.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rPr>
              <a:t/>
            </a:r>
            <a:br>
              <a:rPr lang="en-US" sz="3600" dirty="0" smtClean="0">
                <a:solidFill>
                  <a:srgbClr val="FFFF00"/>
                </a:solidFill>
                <a:latin typeface="Algerian" pitchFamily="82" charset="0"/>
              </a:rPr>
            </a:br>
            <a:r>
              <a:rPr lang="en-US" sz="3600" dirty="0" smtClean="0">
                <a:solidFill>
                  <a:srgbClr val="FFFF00"/>
                </a:solidFill>
                <a:latin typeface="Algerian" pitchFamily="82" charset="0"/>
              </a:rPr>
              <a:t>Key Features of Bangladesh Constitution</a:t>
            </a:r>
            <a:br>
              <a:rPr lang="en-US" sz="3600" dirty="0" smtClean="0">
                <a:solidFill>
                  <a:srgbClr val="FFFF00"/>
                </a:solidFill>
                <a:latin typeface="Algerian" pitchFamily="82" charset="0"/>
              </a:rPr>
            </a:b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457200" y="1447800"/>
            <a:ext cx="8229600" cy="5105400"/>
          </a:xfrm>
        </p:spPr>
        <p:txBody>
          <a:bodyPr>
            <a:noAutofit/>
          </a:bodyPr>
          <a:lstStyle/>
          <a:p>
            <a:pPr algn="just"/>
            <a:r>
              <a:rPr lang="en-US" sz="2200" u="sng" dirty="0" smtClean="0">
                <a:solidFill>
                  <a:srgbClr val="FFFF00"/>
                </a:solidFill>
                <a:latin typeface="Times New Roman" pitchFamily="18" charset="0"/>
                <a:cs typeface="Times New Roman" pitchFamily="18" charset="0"/>
              </a:rPr>
              <a:t>Fundamental </a:t>
            </a:r>
            <a:r>
              <a:rPr lang="en-US" sz="2200" u="sng" dirty="0">
                <a:solidFill>
                  <a:srgbClr val="FFFF00"/>
                </a:solidFill>
                <a:latin typeface="Times New Roman" pitchFamily="18" charset="0"/>
                <a:cs typeface="Times New Roman" pitchFamily="18" charset="0"/>
              </a:rPr>
              <a:t>Principle of State Policy</a:t>
            </a:r>
            <a:r>
              <a:rPr lang="en-US" sz="2200" dirty="0">
                <a:solidFill>
                  <a:srgbClr val="FFFF00"/>
                </a:solidFill>
                <a:latin typeface="Times New Roman" pitchFamily="18" charset="0"/>
                <a:cs typeface="Times New Roman" pitchFamily="18" charset="0"/>
              </a:rPr>
              <a:t>: </a:t>
            </a:r>
            <a:r>
              <a:rPr lang="en-US" sz="2200" u="sng" dirty="0">
                <a:solidFill>
                  <a:srgbClr val="FFFF00"/>
                </a:solidFill>
                <a:latin typeface="Times New Roman" pitchFamily="18" charset="0"/>
                <a:cs typeface="Times New Roman" pitchFamily="18" charset="0"/>
              </a:rPr>
              <a:t>Article 8</a:t>
            </a:r>
            <a:r>
              <a:rPr lang="en-US" sz="2200" dirty="0">
                <a:solidFill>
                  <a:srgbClr val="FFFF00"/>
                </a:solidFill>
                <a:latin typeface="Times New Roman" pitchFamily="18" charset="0"/>
                <a:cs typeface="Times New Roman" pitchFamily="18" charset="0"/>
              </a:rPr>
              <a:t> of Bangladesh constitution described the fundamental principle of state policy which is Nationalism, Democracy, Socialism and Secularism. </a:t>
            </a:r>
          </a:p>
          <a:p>
            <a:pPr algn="just"/>
            <a:r>
              <a:rPr lang="en-US" sz="2200" u="sng" dirty="0">
                <a:solidFill>
                  <a:srgbClr val="FFFF00"/>
                </a:solidFill>
                <a:latin typeface="Times New Roman" pitchFamily="18" charset="0"/>
                <a:cs typeface="Times New Roman" pitchFamily="18" charset="0"/>
              </a:rPr>
              <a:t>Unicameral Legislature</a:t>
            </a:r>
            <a:r>
              <a:rPr lang="en-US" sz="2200" dirty="0">
                <a:solidFill>
                  <a:srgbClr val="FFFF00"/>
                </a:solidFill>
                <a:latin typeface="Times New Roman" pitchFamily="18" charset="0"/>
                <a:cs typeface="Times New Roman" pitchFamily="18" charset="0"/>
              </a:rPr>
              <a:t>: According to </a:t>
            </a:r>
            <a:r>
              <a:rPr lang="en-US" sz="2200" u="sng" dirty="0">
                <a:solidFill>
                  <a:srgbClr val="FFFF00"/>
                </a:solidFill>
                <a:latin typeface="Times New Roman" pitchFamily="18" charset="0"/>
                <a:cs typeface="Times New Roman" pitchFamily="18" charset="0"/>
              </a:rPr>
              <a:t>Article 65</a:t>
            </a:r>
            <a:r>
              <a:rPr lang="en-US" sz="2200" dirty="0">
                <a:solidFill>
                  <a:srgbClr val="FFFF00"/>
                </a:solidFill>
                <a:latin typeface="Times New Roman" pitchFamily="18" charset="0"/>
                <a:cs typeface="Times New Roman" pitchFamily="18" charset="0"/>
              </a:rPr>
              <a:t> of Bangladesh constitution, legislative assembly is unicameral. That means there is only one house parliament which is 'House of the nation' commonly known as '</a:t>
            </a:r>
            <a:r>
              <a:rPr lang="en-US" sz="2200" dirty="0" err="1">
                <a:solidFill>
                  <a:srgbClr val="FFFF00"/>
                </a:solidFill>
                <a:latin typeface="Times New Roman" pitchFamily="18" charset="0"/>
                <a:cs typeface="Times New Roman" pitchFamily="18" charset="0"/>
              </a:rPr>
              <a:t>Jatiya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Sangshad</a:t>
            </a:r>
            <a:r>
              <a:rPr lang="en-US" sz="2200" dirty="0">
                <a:solidFill>
                  <a:srgbClr val="FFFF00"/>
                </a:solidFill>
                <a:latin typeface="Times New Roman" pitchFamily="18" charset="0"/>
                <a:cs typeface="Times New Roman" pitchFamily="18" charset="0"/>
              </a:rPr>
              <a:t>'. </a:t>
            </a:r>
          </a:p>
          <a:p>
            <a:pPr algn="just"/>
            <a:r>
              <a:rPr lang="en-US" sz="2200" u="sng" dirty="0">
                <a:solidFill>
                  <a:srgbClr val="FFFF00"/>
                </a:solidFill>
                <a:latin typeface="Times New Roman" pitchFamily="18" charset="0"/>
                <a:cs typeface="Times New Roman" pitchFamily="18" charset="0"/>
              </a:rPr>
              <a:t>Written Document</a:t>
            </a:r>
            <a:r>
              <a:rPr lang="en-US" sz="2200" dirty="0">
                <a:solidFill>
                  <a:srgbClr val="FFFF00"/>
                </a:solidFill>
                <a:latin typeface="Times New Roman" pitchFamily="18" charset="0"/>
                <a:cs typeface="Times New Roman" pitchFamily="18" charset="0"/>
              </a:rPr>
              <a:t>: The constitution is a written document and is divided into 11 parts, which are further subdivided into 153 articles. In addition, there are 7 schedules. </a:t>
            </a:r>
          </a:p>
          <a:p>
            <a:pPr algn="just"/>
            <a:r>
              <a:rPr lang="en-US" sz="2200" u="sng" dirty="0">
                <a:solidFill>
                  <a:srgbClr val="FFFF00"/>
                </a:solidFill>
                <a:latin typeface="Times New Roman" pitchFamily="18" charset="0"/>
                <a:cs typeface="Times New Roman" pitchFamily="18" charset="0"/>
              </a:rPr>
              <a:t>Rigid Constitution</a:t>
            </a:r>
            <a:r>
              <a:rPr lang="en-US" sz="2200" dirty="0">
                <a:solidFill>
                  <a:srgbClr val="FFFF00"/>
                </a:solidFill>
                <a:latin typeface="Times New Roman" pitchFamily="18" charset="0"/>
                <a:cs typeface="Times New Roman" pitchFamily="18" charset="0"/>
              </a:rPr>
              <a:t>: Constitution of Bangladesh is inflexible. It cannot be amended without votes of two-third members in the total members of parliament. </a:t>
            </a:r>
          </a:p>
          <a:p>
            <a:pPr algn="just">
              <a:buNone/>
            </a:pPr>
            <a:r>
              <a:rPr lang="en-US" sz="2200" dirty="0">
                <a:solidFill>
                  <a:srgbClr val="FFFF0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FFFF00"/>
                </a:solidFill>
                <a:latin typeface="Algerian" pitchFamily="82" charset="0"/>
              </a:rPr>
              <a:t>Some key Articles of the Constitution of Bangladesh</a:t>
            </a: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457200" y="1524000"/>
            <a:ext cx="8229600" cy="4602163"/>
          </a:xfrm>
        </p:spPr>
        <p:txBody>
          <a:bodyPr>
            <a:noAutofit/>
          </a:bodyPr>
          <a:lstStyle/>
          <a:p>
            <a:pPr algn="just"/>
            <a:r>
              <a:rPr lang="en-US" sz="2200" dirty="0" smtClean="0">
                <a:solidFill>
                  <a:srgbClr val="FFFF00"/>
                </a:solidFill>
                <a:latin typeface="Times New Roman" pitchFamily="18" charset="0"/>
                <a:cs typeface="Times New Roman" pitchFamily="18" charset="0"/>
              </a:rPr>
              <a:t> </a:t>
            </a:r>
            <a:r>
              <a:rPr lang="en-US" sz="2200" u="sng" dirty="0" smtClean="0">
                <a:solidFill>
                  <a:srgbClr val="FFFF00"/>
                </a:solidFill>
                <a:latin typeface="Times New Roman" pitchFamily="18" charset="0"/>
                <a:cs typeface="Times New Roman" pitchFamily="18" charset="0"/>
              </a:rPr>
              <a:t>7. (1) </a:t>
            </a:r>
            <a:r>
              <a:rPr lang="en-US" sz="2200" b="1" dirty="0" smtClean="0">
                <a:solidFill>
                  <a:srgbClr val="FFFF00"/>
                </a:solidFill>
                <a:latin typeface="Times New Roman" pitchFamily="18" charset="0"/>
                <a:cs typeface="Times New Roman" pitchFamily="18" charset="0"/>
              </a:rPr>
              <a:t>All powers in the Republic belong to the people</a:t>
            </a:r>
            <a:r>
              <a:rPr lang="en-US" sz="2200" dirty="0" smtClean="0">
                <a:solidFill>
                  <a:srgbClr val="FFFF00"/>
                </a:solidFill>
                <a:latin typeface="Times New Roman" pitchFamily="18" charset="0"/>
                <a:cs typeface="Times New Roman" pitchFamily="18" charset="0"/>
              </a:rPr>
              <a:t>, and their exercise on behalf of the people shall be effected only under, and by the authority of, this Constitution.</a:t>
            </a:r>
            <a:br>
              <a:rPr lang="en-US" sz="2200" dirty="0" smtClean="0">
                <a:solidFill>
                  <a:srgbClr val="FFFF00"/>
                </a:solidFill>
                <a:latin typeface="Times New Roman" pitchFamily="18" charset="0"/>
                <a:cs typeface="Times New Roman" pitchFamily="18" charset="0"/>
              </a:rPr>
            </a:br>
            <a:r>
              <a:rPr lang="en-US" sz="2200" dirty="0" smtClean="0">
                <a:solidFill>
                  <a:srgbClr val="FFFF00"/>
                </a:solidFill>
                <a:latin typeface="Times New Roman" pitchFamily="18" charset="0"/>
                <a:cs typeface="Times New Roman" pitchFamily="18" charset="0"/>
              </a:rPr>
              <a:t/>
            </a:r>
            <a:br>
              <a:rPr lang="en-US" sz="2200" dirty="0" smtClean="0">
                <a:solidFill>
                  <a:srgbClr val="FFFF00"/>
                </a:solidFill>
                <a:latin typeface="Times New Roman" pitchFamily="18" charset="0"/>
                <a:cs typeface="Times New Roman" pitchFamily="18" charset="0"/>
              </a:rPr>
            </a:br>
            <a:r>
              <a:rPr lang="en-US" sz="2200" u="sng" dirty="0" smtClean="0">
                <a:solidFill>
                  <a:srgbClr val="FFFF00"/>
                </a:solidFill>
                <a:latin typeface="Times New Roman" pitchFamily="18" charset="0"/>
                <a:cs typeface="Times New Roman" pitchFamily="18" charset="0"/>
              </a:rPr>
              <a:t>7. (2) </a:t>
            </a:r>
            <a:r>
              <a:rPr lang="en-US" sz="2200" dirty="0" smtClean="0">
                <a:solidFill>
                  <a:srgbClr val="FFFF00"/>
                </a:solidFill>
                <a:latin typeface="Times New Roman" pitchFamily="18" charset="0"/>
                <a:cs typeface="Times New Roman" pitchFamily="18" charset="0"/>
              </a:rPr>
              <a:t>This Constitution is, as the solemn expression of the will of the people, </a:t>
            </a:r>
            <a:r>
              <a:rPr lang="en-US" sz="2200" b="1" dirty="0" smtClean="0">
                <a:solidFill>
                  <a:srgbClr val="FFFF00"/>
                </a:solidFill>
                <a:latin typeface="Times New Roman" pitchFamily="18" charset="0"/>
                <a:cs typeface="Times New Roman" pitchFamily="18" charset="0"/>
              </a:rPr>
              <a:t>the supreme law of the Republic</a:t>
            </a:r>
            <a:r>
              <a:rPr lang="en-US" sz="2200" dirty="0" smtClean="0">
                <a:solidFill>
                  <a:srgbClr val="FFFF00"/>
                </a:solidFill>
                <a:latin typeface="Times New Roman" pitchFamily="18" charset="0"/>
                <a:cs typeface="Times New Roman" pitchFamily="18" charset="0"/>
              </a:rPr>
              <a:t>, and if any other law is inconsistent with this Constitution that other law shall, to the extent of the inconsistency, be void.</a:t>
            </a:r>
          </a:p>
          <a:p>
            <a:pPr algn="just"/>
            <a:r>
              <a:rPr lang="en-US" sz="2200" dirty="0" smtClean="0">
                <a:solidFill>
                  <a:srgbClr val="FFFF00"/>
                </a:solidFill>
                <a:latin typeface="Times New Roman" pitchFamily="18" charset="0"/>
                <a:cs typeface="Times New Roman" pitchFamily="18" charset="0"/>
              </a:rPr>
              <a:t>Basic provisions of the Constitution are not amendable</a:t>
            </a:r>
          </a:p>
          <a:p>
            <a:pPr algn="just">
              <a:buNone/>
            </a:pPr>
            <a:r>
              <a:rPr lang="en-US" sz="2200" dirty="0" smtClean="0">
                <a:solidFill>
                  <a:srgbClr val="FFFF00"/>
                </a:solidFill>
                <a:latin typeface="Times New Roman" pitchFamily="18" charset="0"/>
                <a:cs typeface="Times New Roman" pitchFamily="18" charset="0"/>
              </a:rPr>
              <a:t> </a:t>
            </a: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rPr>
              <a:t>Some key Articles of the Constitution of Bangladesh</a:t>
            </a:r>
            <a:endParaRPr lang="en-US" sz="3600" dirty="0">
              <a:solidFill>
                <a:srgbClr val="FFFF00"/>
              </a:solidFill>
            </a:endParaRPr>
          </a:p>
        </p:txBody>
      </p:sp>
      <p:sp>
        <p:nvSpPr>
          <p:cNvPr id="3" name="Content Placeholder 2"/>
          <p:cNvSpPr>
            <a:spLocks noGrp="1"/>
          </p:cNvSpPr>
          <p:nvPr>
            <p:ph idx="1"/>
          </p:nvPr>
        </p:nvSpPr>
        <p:spPr/>
        <p:txBody>
          <a:bodyPr>
            <a:noAutofit/>
          </a:bodyPr>
          <a:lstStyle/>
          <a:p>
            <a:pPr algn="just"/>
            <a:r>
              <a:rPr lang="en-US" sz="2200" u="sng" dirty="0" smtClean="0">
                <a:solidFill>
                  <a:srgbClr val="FFFF00"/>
                </a:solidFill>
                <a:latin typeface="Times New Roman" pitchFamily="18" charset="0"/>
                <a:cs typeface="Times New Roman" pitchFamily="18" charset="0"/>
              </a:rPr>
              <a:t>11.</a:t>
            </a:r>
            <a:r>
              <a:rPr lang="en-US" sz="2200" dirty="0" smtClean="0">
                <a:solidFill>
                  <a:srgbClr val="FFFF00"/>
                </a:solidFill>
                <a:latin typeface="Times New Roman" pitchFamily="18" charset="0"/>
                <a:cs typeface="Times New Roman" pitchFamily="18" charset="0"/>
              </a:rPr>
              <a:t> </a:t>
            </a:r>
            <a:r>
              <a:rPr lang="en-US" sz="2200" b="1" dirty="0" smtClean="0">
                <a:solidFill>
                  <a:srgbClr val="FFFF00"/>
                </a:solidFill>
                <a:latin typeface="Times New Roman" pitchFamily="18" charset="0"/>
                <a:cs typeface="Times New Roman" pitchFamily="18" charset="0"/>
              </a:rPr>
              <a:t>The Republic shall be a democracy in which fundamental human rights and freedoms and respect for the dignity</a:t>
            </a:r>
            <a:r>
              <a:rPr lang="en-US" sz="2200" dirty="0" smtClean="0">
                <a:solidFill>
                  <a:srgbClr val="FFFF00"/>
                </a:solidFill>
                <a:latin typeface="Times New Roman" pitchFamily="18" charset="0"/>
                <a:cs typeface="Times New Roman" pitchFamily="18" charset="0"/>
              </a:rPr>
              <a:t> and worth of the human person </a:t>
            </a:r>
            <a:r>
              <a:rPr lang="en-US" sz="2200" b="1" dirty="0" smtClean="0">
                <a:solidFill>
                  <a:srgbClr val="FFFF00"/>
                </a:solidFill>
                <a:latin typeface="Times New Roman" pitchFamily="18" charset="0"/>
                <a:cs typeface="Times New Roman" pitchFamily="18" charset="0"/>
              </a:rPr>
              <a:t>shall be guaranteed </a:t>
            </a:r>
            <a:r>
              <a:rPr lang="en-US" sz="2200" dirty="0" smtClean="0">
                <a:solidFill>
                  <a:srgbClr val="FFFF00"/>
                </a:solidFill>
                <a:latin typeface="Times New Roman" pitchFamily="18" charset="0"/>
                <a:cs typeface="Times New Roman" pitchFamily="18" charset="0"/>
              </a:rPr>
              <a:t>and in which effective participation by the people through their elected representatives in administration at all levels shall be ensured.</a:t>
            </a:r>
          </a:p>
          <a:p>
            <a:pPr algn="just"/>
            <a:endParaRPr lang="en-US" sz="2200" dirty="0" smtClean="0">
              <a:solidFill>
                <a:srgbClr val="FFFF00"/>
              </a:solidFill>
              <a:latin typeface="Times New Roman" pitchFamily="18" charset="0"/>
              <a:cs typeface="Times New Roman" pitchFamily="18" charset="0"/>
            </a:endParaRPr>
          </a:p>
          <a:p>
            <a:pPr algn="just"/>
            <a:r>
              <a:rPr lang="en-US" sz="2200" u="sng" dirty="0" smtClean="0">
                <a:solidFill>
                  <a:srgbClr val="FFFF00"/>
                </a:solidFill>
                <a:latin typeface="Times New Roman" pitchFamily="18" charset="0"/>
                <a:cs typeface="Times New Roman" pitchFamily="18" charset="0"/>
              </a:rPr>
              <a:t> 12. </a:t>
            </a:r>
            <a:r>
              <a:rPr lang="en-US" sz="2200" dirty="0" smtClean="0">
                <a:solidFill>
                  <a:srgbClr val="FFFF00"/>
                </a:solidFill>
                <a:latin typeface="Times New Roman" pitchFamily="18" charset="0"/>
                <a:cs typeface="Times New Roman" pitchFamily="18" charset="0"/>
              </a:rPr>
              <a:t>The principle of secularism shall be realised </a:t>
            </a:r>
          </a:p>
          <a:p>
            <a:pPr algn="just">
              <a:buNone/>
            </a:pPr>
            <a:endParaRPr lang="en-US" sz="2200" dirty="0" smtClean="0">
              <a:solidFill>
                <a:srgbClr val="FFFF00"/>
              </a:solidFill>
              <a:latin typeface="Times New Roman" pitchFamily="18" charset="0"/>
              <a:cs typeface="Times New Roman" pitchFamily="18" charset="0"/>
            </a:endParaRPr>
          </a:p>
          <a:p>
            <a:pPr algn="just"/>
            <a:r>
              <a:rPr lang="en-US" sz="2200" u="sng" dirty="0" smtClean="0">
                <a:solidFill>
                  <a:srgbClr val="FFFF00"/>
                </a:solidFill>
                <a:latin typeface="Times New Roman" pitchFamily="18" charset="0"/>
                <a:cs typeface="Times New Roman" pitchFamily="18" charset="0"/>
              </a:rPr>
              <a:t>22. </a:t>
            </a:r>
            <a:r>
              <a:rPr lang="en-US" sz="2200" dirty="0" smtClean="0">
                <a:solidFill>
                  <a:srgbClr val="FFFF00"/>
                </a:solidFill>
                <a:latin typeface="Times New Roman" pitchFamily="18" charset="0"/>
                <a:cs typeface="Times New Roman" pitchFamily="18" charset="0"/>
              </a:rPr>
              <a:t>The State shall ensure the separation of the judiciary from the executive organs of the State.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14400"/>
          </a:xfrm>
        </p:spPr>
        <p:txBody>
          <a:bodyPr>
            <a:noAutofit/>
          </a:bodyPr>
          <a:lstStyle/>
          <a:p>
            <a:r>
              <a:rPr lang="en-US" sz="3600" dirty="0" smtClean="0">
                <a:solidFill>
                  <a:srgbClr val="FFFF00"/>
                </a:solidFill>
                <a:latin typeface="Algerian" pitchFamily="82" charset="0"/>
              </a:rPr>
              <a:t/>
            </a:r>
            <a:br>
              <a:rPr lang="en-US" sz="3600" dirty="0" smtClean="0">
                <a:solidFill>
                  <a:srgbClr val="FFFF00"/>
                </a:solidFill>
                <a:latin typeface="Algerian" pitchFamily="82" charset="0"/>
              </a:rPr>
            </a:br>
            <a:r>
              <a:rPr lang="en-US" sz="3600" dirty="0" smtClean="0">
                <a:solidFill>
                  <a:srgbClr val="FFFF00"/>
                </a:solidFill>
                <a:latin typeface="Algerian" pitchFamily="82" charset="0"/>
              </a:rPr>
              <a:t>Constitution</a:t>
            </a:r>
            <a:br>
              <a:rPr lang="en-US" sz="3600" dirty="0" smtClean="0">
                <a:solidFill>
                  <a:srgbClr val="FFFF00"/>
                </a:solidFill>
                <a:latin typeface="Algerian" pitchFamily="82" charset="0"/>
              </a:rPr>
            </a:br>
            <a:r>
              <a:rPr lang="en-US" sz="2800" dirty="0" smtClean="0">
                <a:solidFill>
                  <a:srgbClr val="FFFF00"/>
                </a:solidFill>
                <a:latin typeface="Algerian" pitchFamily="82" charset="0"/>
                <a:cs typeface="Times New Roman" pitchFamily="18" charset="0"/>
              </a:rPr>
              <a:t>Definition</a:t>
            </a:r>
            <a:r>
              <a:rPr lang="en-US" sz="3200" dirty="0" smtClean="0">
                <a:solidFill>
                  <a:srgbClr val="FFFF00"/>
                </a:solidFill>
                <a:latin typeface="Times New Roman" pitchFamily="18" charset="0"/>
                <a:cs typeface="Times New Roman" pitchFamily="18" charset="0"/>
              </a:rPr>
              <a:t/>
            </a:r>
            <a:br>
              <a:rPr lang="en-US" sz="3200" dirty="0" smtClean="0">
                <a:solidFill>
                  <a:srgbClr val="FFFF00"/>
                </a:solidFill>
                <a:latin typeface="Times New Roman" pitchFamily="18" charset="0"/>
                <a:cs typeface="Times New Roman" pitchFamily="18" charset="0"/>
              </a:rPr>
            </a:br>
            <a:endParaRPr lang="en-US" sz="3200" dirty="0">
              <a:solidFill>
                <a:srgbClr val="FFFF00"/>
              </a:solidFill>
              <a:latin typeface="Algerian" pitchFamily="82" charset="0"/>
            </a:endParaRPr>
          </a:p>
        </p:txBody>
      </p:sp>
      <p:sp>
        <p:nvSpPr>
          <p:cNvPr id="3" name="Content Placeholder 2"/>
          <p:cNvSpPr>
            <a:spLocks noGrp="1"/>
          </p:cNvSpPr>
          <p:nvPr>
            <p:ph idx="1"/>
          </p:nvPr>
        </p:nvSpPr>
        <p:spPr>
          <a:xfrm>
            <a:off x="457200" y="1524000"/>
            <a:ext cx="8229600" cy="5029200"/>
          </a:xfrm>
        </p:spPr>
        <p:txBody>
          <a:bodyPr>
            <a:noAutofit/>
          </a:bodyPr>
          <a:lstStyle/>
          <a:p>
            <a:pPr algn="just">
              <a:buFont typeface="Wingdings" pitchFamily="2" charset="2"/>
              <a:buChar char="Ø"/>
            </a:pPr>
            <a:r>
              <a:rPr lang="en-US" sz="2200" i="1" dirty="0" smtClean="0">
                <a:solidFill>
                  <a:srgbClr val="FFFF00"/>
                </a:solidFill>
                <a:latin typeface="Times New Roman" pitchFamily="18" charset="0"/>
                <a:cs typeface="Times New Roman" pitchFamily="18" charset="0"/>
              </a:rPr>
              <a:t>A working </a:t>
            </a:r>
            <a:r>
              <a:rPr lang="en-US" sz="2200" i="1" dirty="0">
                <a:solidFill>
                  <a:srgbClr val="FFFF00"/>
                </a:solidFill>
                <a:latin typeface="Times New Roman" pitchFamily="18" charset="0"/>
                <a:cs typeface="Times New Roman" pitchFamily="18" charset="0"/>
              </a:rPr>
              <a:t>definition of a C</a:t>
            </a:r>
            <a:r>
              <a:rPr lang="en-US" sz="2200" i="1" dirty="0" smtClean="0">
                <a:solidFill>
                  <a:srgbClr val="FFFF00"/>
                </a:solidFill>
                <a:latin typeface="Times New Roman" pitchFamily="18" charset="0"/>
                <a:cs typeface="Times New Roman" pitchFamily="18" charset="0"/>
              </a:rPr>
              <a:t>onstitution</a:t>
            </a:r>
            <a:endParaRPr lang="en-US" sz="2200" i="1" dirty="0">
              <a:solidFill>
                <a:srgbClr val="FFFF00"/>
              </a:solidFill>
              <a:latin typeface="Times New Roman" pitchFamily="18" charset="0"/>
              <a:cs typeface="Times New Roman" pitchFamily="18" charset="0"/>
            </a:endParaRPr>
          </a:p>
          <a:p>
            <a:pPr algn="just"/>
            <a:r>
              <a:rPr lang="en-US" sz="2200" dirty="0">
                <a:solidFill>
                  <a:srgbClr val="FFFF00"/>
                </a:solidFill>
                <a:latin typeface="Times New Roman" pitchFamily="18" charset="0"/>
                <a:cs typeface="Times New Roman" pitchFamily="18" charset="0"/>
              </a:rPr>
              <a:t>A constitution is a set of fundamental legal-political rules that: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1) are binding on everyone in the state, including ordinary lawmaking institutions;</a:t>
            </a:r>
          </a:p>
          <a:p>
            <a:pPr algn="just">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2) concern the structure and operation of the institutions of government, political </a:t>
            </a:r>
            <a:r>
              <a:rPr lang="en-US" sz="2200" dirty="0" smtClean="0">
                <a:solidFill>
                  <a:srgbClr val="FFFF00"/>
                </a:solidFill>
                <a:latin typeface="Times New Roman" pitchFamily="18" charset="0"/>
                <a:cs typeface="Times New Roman" pitchFamily="18" charset="0"/>
              </a:rPr>
              <a:t>principles </a:t>
            </a:r>
            <a:r>
              <a:rPr lang="en-US" sz="2200" dirty="0">
                <a:solidFill>
                  <a:srgbClr val="FFFF00"/>
                </a:solidFill>
                <a:latin typeface="Times New Roman" pitchFamily="18" charset="0"/>
                <a:cs typeface="Times New Roman" pitchFamily="18" charset="0"/>
              </a:rPr>
              <a:t>and the rights of citizens;</a:t>
            </a:r>
          </a:p>
          <a:p>
            <a:pPr algn="just">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3) are based on </a:t>
            </a:r>
            <a:r>
              <a:rPr lang="en-US" sz="2200" dirty="0" smtClean="0">
                <a:solidFill>
                  <a:srgbClr val="FFFF00"/>
                </a:solidFill>
                <a:latin typeface="Times New Roman" pitchFamily="18" charset="0"/>
                <a:cs typeface="Times New Roman" pitchFamily="18" charset="0"/>
              </a:rPr>
              <a:t>widespread </a:t>
            </a:r>
            <a:r>
              <a:rPr lang="en-US" sz="2200" dirty="0">
                <a:solidFill>
                  <a:srgbClr val="FFFF00"/>
                </a:solidFill>
                <a:latin typeface="Times New Roman" pitchFamily="18" charset="0"/>
                <a:cs typeface="Times New Roman" pitchFamily="18" charset="0"/>
              </a:rPr>
              <a:t>public legitimacy;</a:t>
            </a:r>
          </a:p>
          <a:p>
            <a:pPr algn="just">
              <a:buNone/>
            </a:pPr>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4) are harder to change than ordinary </a:t>
            </a:r>
            <a:r>
              <a:rPr lang="en-US" sz="2200" dirty="0" smtClean="0">
                <a:solidFill>
                  <a:srgbClr val="FFFF00"/>
                </a:solidFill>
                <a:latin typeface="Times New Roman" pitchFamily="18" charset="0"/>
                <a:cs typeface="Times New Roman" pitchFamily="18" charset="0"/>
              </a:rPr>
              <a:t>laws;</a:t>
            </a:r>
            <a:endParaRPr lang="en-US" sz="2200" dirty="0">
              <a:solidFill>
                <a:srgbClr val="FFFF00"/>
              </a:solidFill>
              <a:latin typeface="Times New Roman" pitchFamily="18" charset="0"/>
              <a:cs typeface="Times New Roman" pitchFamily="18" charset="0"/>
            </a:endParaRPr>
          </a:p>
          <a:p>
            <a:pPr algn="just">
              <a:buNone/>
            </a:pPr>
            <a:r>
              <a:rPr lang="en-US" sz="2200" dirty="0" smtClean="0">
                <a:solidFill>
                  <a:srgbClr val="FFFF00"/>
                </a:solidFill>
                <a:latin typeface="Times New Roman" pitchFamily="18" charset="0"/>
                <a:cs typeface="Times New Roman" pitchFamily="18" charset="0"/>
              </a:rPr>
              <a:t>	(5)meet </a:t>
            </a:r>
            <a:r>
              <a:rPr lang="en-US" sz="2200" dirty="0">
                <a:solidFill>
                  <a:srgbClr val="FFFF00"/>
                </a:solidFill>
                <a:latin typeface="Times New Roman" pitchFamily="18" charset="0"/>
                <a:cs typeface="Times New Roman" pitchFamily="18" charset="0"/>
              </a:rPr>
              <a:t>the internationally recognized criteria for a democratic system </a:t>
            </a:r>
            <a:r>
              <a:rPr lang="en-US" sz="2200" dirty="0" smtClean="0">
                <a:solidFill>
                  <a:srgbClr val="FFFF00"/>
                </a:solidFill>
                <a:latin typeface="Times New Roman" pitchFamily="18" charset="0"/>
                <a:cs typeface="Times New Roman" pitchFamily="18" charset="0"/>
              </a:rPr>
              <a:t>in </a:t>
            </a:r>
            <a:r>
              <a:rPr lang="en-US" sz="2200" dirty="0">
                <a:solidFill>
                  <a:srgbClr val="FFFF00"/>
                </a:solidFill>
                <a:latin typeface="Times New Roman" pitchFamily="18" charset="0"/>
                <a:cs typeface="Times New Roman" pitchFamily="18" charset="0"/>
              </a:rPr>
              <a:t>terms of </a:t>
            </a:r>
            <a:r>
              <a:rPr lang="en-US" sz="2200" dirty="0" smtClean="0">
                <a:solidFill>
                  <a:srgbClr val="FFFF00"/>
                </a:solidFill>
                <a:latin typeface="Times New Roman" pitchFamily="18" charset="0"/>
                <a:cs typeface="Times New Roman" pitchFamily="18" charset="0"/>
              </a:rPr>
              <a:t>representation </a:t>
            </a:r>
            <a:r>
              <a:rPr lang="en-US" sz="2200" dirty="0">
                <a:solidFill>
                  <a:srgbClr val="FFFF00"/>
                </a:solidFill>
                <a:latin typeface="Times New Roman" pitchFamily="18" charset="0"/>
                <a:cs typeface="Times New Roman" pitchFamily="18" charset="0"/>
              </a:rPr>
              <a:t>and human rights</a:t>
            </a:r>
            <a:r>
              <a:rPr lang="en-US" sz="2200" dirty="0" smtClean="0">
                <a:solidFill>
                  <a:srgbClr val="FFFF00"/>
                </a:solidFill>
                <a:latin typeface="Times New Roman" pitchFamily="18" charset="0"/>
                <a:cs typeface="Times New Roman" pitchFamily="18" charset="0"/>
              </a:rPr>
              <a:t>.</a:t>
            </a:r>
          </a:p>
          <a:p>
            <a:pPr algn="just">
              <a:buNone/>
            </a:pPr>
            <a:r>
              <a:rPr lang="en-US" sz="2200" dirty="0" smtClean="0">
                <a:solidFill>
                  <a:srgbClr val="FFFF00"/>
                </a:solidFill>
                <a:latin typeface="Times New Roman" pitchFamily="18" charset="0"/>
                <a:cs typeface="Times New Roman" pitchFamily="18" charset="0"/>
              </a:rPr>
              <a:t>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Algerian" pitchFamily="82" charset="0"/>
              </a:rPr>
              <a:t>Constitution</a:t>
            </a: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Almost all nations have constitutions because they operate according to some set of rules.</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 In chaotic, corrupt, or dictatorial systems, constitutions may not count for much; for instance Afghanistan. </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solidFill>
                  <a:srgbClr val="FFFF00"/>
                </a:solidFill>
              </a:rPr>
              <a:t>Fig. 1 Constitution as the intersection of  Legal, Political and Social document</a:t>
            </a:r>
            <a:br>
              <a:rPr lang="en-US" sz="3200" dirty="0" smtClean="0">
                <a:solidFill>
                  <a:srgbClr val="FFFF00"/>
                </a:solidFill>
              </a:rPr>
            </a:br>
            <a:endParaRPr lang="en-US" sz="3200" dirty="0">
              <a:solidFill>
                <a:srgbClr val="FFFF00"/>
              </a:solidFill>
            </a:endParaRPr>
          </a:p>
        </p:txBody>
      </p:sp>
      <p:sp>
        <p:nvSpPr>
          <p:cNvPr id="3" name="Content Placeholder 2"/>
          <p:cNvSpPr>
            <a:spLocks noGrp="1"/>
          </p:cNvSpPr>
          <p:nvPr>
            <p:ph idx="1"/>
          </p:nvPr>
        </p:nvSpPr>
        <p:spPr>
          <a:xfrm>
            <a:off x="457200" y="1066800"/>
            <a:ext cx="8229600" cy="5059363"/>
          </a:xfrm>
        </p:spPr>
        <p:txBody>
          <a:bodyPr/>
          <a:lstStyle/>
          <a:p>
            <a:endParaRPr lang="en-US" dirty="0"/>
          </a:p>
        </p:txBody>
      </p:sp>
      <p:sp>
        <p:nvSpPr>
          <p:cNvPr id="4" name="Oval 3"/>
          <p:cNvSpPr/>
          <p:nvPr/>
        </p:nvSpPr>
        <p:spPr>
          <a:xfrm>
            <a:off x="3276600" y="1524000"/>
            <a:ext cx="28194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Legal (Justice)</a:t>
            </a:r>
          </a:p>
          <a:p>
            <a:pPr algn="ctr"/>
            <a:r>
              <a:rPr lang="en-US" dirty="0" smtClean="0"/>
              <a:t>Foundation of Legal System and Citizen’s rights</a:t>
            </a:r>
          </a:p>
          <a:p>
            <a:pPr algn="ctr"/>
            <a:endParaRPr lang="en-US" dirty="0"/>
          </a:p>
          <a:p>
            <a:pPr algn="ctr"/>
            <a:endParaRPr lang="en-US" dirty="0" smtClean="0"/>
          </a:p>
          <a:p>
            <a:pPr algn="ctr"/>
            <a:endParaRPr lang="en-US" dirty="0"/>
          </a:p>
        </p:txBody>
      </p:sp>
      <p:sp>
        <p:nvSpPr>
          <p:cNvPr id="6" name="Oval 5"/>
          <p:cNvSpPr/>
          <p:nvPr/>
        </p:nvSpPr>
        <p:spPr>
          <a:xfrm>
            <a:off x="2286000" y="31242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Social (Cultural)</a:t>
            </a:r>
          </a:p>
          <a:p>
            <a:pPr algn="ctr"/>
            <a:r>
              <a:rPr lang="en-US" dirty="0" smtClean="0"/>
              <a:t>Reflecting and Influencing shared values and principles</a:t>
            </a:r>
            <a:endParaRPr lang="en-US" dirty="0"/>
          </a:p>
        </p:txBody>
      </p:sp>
      <p:sp>
        <p:nvSpPr>
          <p:cNvPr id="7" name="Oval 6"/>
          <p:cNvSpPr/>
          <p:nvPr/>
        </p:nvSpPr>
        <p:spPr>
          <a:xfrm>
            <a:off x="4572000" y="3048000"/>
            <a:ext cx="27432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Political (Power)</a:t>
            </a:r>
          </a:p>
          <a:p>
            <a:pPr algn="ctr"/>
            <a:r>
              <a:rPr lang="en-US" dirty="0" smtClean="0"/>
              <a:t>Power map of Institutions of Governance</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Algerian" pitchFamily="82" charset="0"/>
              </a:rPr>
              <a:t>Types of Constitution</a:t>
            </a: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533400" y="1371600"/>
            <a:ext cx="8229600" cy="5105400"/>
          </a:xfrm>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1. Written Constitution</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2. Unwritten Constitution</a:t>
            </a:r>
          </a:p>
          <a:p>
            <a:pPr algn="just">
              <a:buFont typeface="Wingdings" pitchFamily="2" charset="2"/>
              <a:buChar char="Ø"/>
            </a:pPr>
            <a:r>
              <a:rPr lang="en-US" sz="2200" b="1" dirty="0" smtClean="0">
                <a:solidFill>
                  <a:srgbClr val="FFFF00"/>
                </a:solidFill>
                <a:latin typeface="Times New Roman" pitchFamily="18" charset="0"/>
                <a:cs typeface="Times New Roman" pitchFamily="18" charset="0"/>
              </a:rPr>
              <a:t>1. Written Constitution: </a:t>
            </a:r>
            <a:r>
              <a:rPr lang="en-US" sz="2200" dirty="0" smtClean="0">
                <a:solidFill>
                  <a:srgbClr val="FFFF00"/>
                </a:solidFill>
                <a:latin typeface="Times New Roman" pitchFamily="18" charset="0"/>
                <a:cs typeface="Times New Roman" pitchFamily="18" charset="0"/>
              </a:rPr>
              <a:t>A written constitution is a formal document defining the nature of the constitutional settlement, the rules that govern the political system and the rights of citizens and governments in a codified form.</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written constitution is formulated and adopted by a deliberate creation, a constituent assembly or a convention, e.g., The constitution of United States is an example of written constitution, which was drafted by a special Convention of delegates, and signed in September 1787.</a:t>
            </a: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The Constitution of Bangladesh was framed by the first legislature and adopted in December 1972.</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dirty="0" smtClean="0">
                <a:solidFill>
                  <a:srgbClr val="FFFF00"/>
                </a:solidFill>
                <a:latin typeface="Algerian" pitchFamily="82" charset="0"/>
              </a:rPr>
              <a:t>Types of Constitution</a:t>
            </a:r>
            <a:endParaRPr lang="en-US" sz="3600" dirty="0">
              <a:solidFill>
                <a:srgbClr val="FFFF00"/>
              </a:solidFill>
              <a:latin typeface="Algerian" pitchFamily="82" charset="0"/>
            </a:endParaRPr>
          </a:p>
        </p:txBody>
      </p:sp>
      <p:sp>
        <p:nvSpPr>
          <p:cNvPr id="3" name="Content Placeholder 2"/>
          <p:cNvSpPr>
            <a:spLocks noGrp="1"/>
          </p:cNvSpPr>
          <p:nvPr>
            <p:ph idx="1"/>
          </p:nvPr>
        </p:nvSpPr>
        <p:spPr>
          <a:xfrm>
            <a:off x="533400" y="1447801"/>
            <a:ext cx="8229600" cy="5029200"/>
          </a:xfrm>
        </p:spPr>
        <p:txBody>
          <a:bodyPr>
            <a:noAutofit/>
          </a:bodyPr>
          <a:lstStyle/>
          <a:p>
            <a:pPr algn="just"/>
            <a:r>
              <a:rPr lang="en-US" sz="2200" b="1" dirty="0" smtClean="0">
                <a:solidFill>
                  <a:srgbClr val="FFFF00"/>
                </a:solidFill>
                <a:latin typeface="Times New Roman" pitchFamily="18" charset="0"/>
                <a:cs typeface="Times New Roman" pitchFamily="18" charset="0"/>
              </a:rPr>
              <a:t>Unwritten Constitution: </a:t>
            </a:r>
            <a:r>
              <a:rPr lang="en-US" sz="2200" dirty="0" smtClean="0">
                <a:solidFill>
                  <a:srgbClr val="FFFF00"/>
                </a:solidFill>
                <a:latin typeface="Times New Roman" pitchFamily="18" charset="0"/>
                <a:cs typeface="Times New Roman" pitchFamily="18" charset="0"/>
              </a:rPr>
              <a:t>An unwritten constitution is the product of history. There is a dictum: </a:t>
            </a:r>
            <a:r>
              <a:rPr lang="en-US" sz="2200" i="1" dirty="0" smtClean="0">
                <a:solidFill>
                  <a:srgbClr val="FFFF00"/>
                </a:solidFill>
                <a:latin typeface="Times New Roman" pitchFamily="18" charset="0"/>
                <a:cs typeface="Times New Roman" pitchFamily="18" charset="0"/>
              </a:rPr>
              <a:t>constitution grows instead of being made.</a:t>
            </a:r>
            <a:r>
              <a:rPr lang="en-US" sz="2200" dirty="0" smtClean="0">
                <a:solidFill>
                  <a:srgbClr val="FFFF00"/>
                </a:solidFill>
                <a:latin typeface="Times New Roman" pitchFamily="18" charset="0"/>
                <a:cs typeface="Times New Roman" pitchFamily="18" charset="0"/>
              </a:rPr>
              <a:t> </a:t>
            </a:r>
          </a:p>
          <a:p>
            <a:pPr algn="just"/>
            <a:r>
              <a:rPr lang="en-US" sz="2200" dirty="0" smtClean="0">
                <a:solidFill>
                  <a:srgbClr val="FFFF00"/>
                </a:solidFill>
                <a:latin typeface="Times New Roman" pitchFamily="18" charset="0"/>
                <a:cs typeface="Times New Roman" pitchFamily="18" charset="0"/>
              </a:rPr>
              <a:t>It is the result of a process in which many elements, like judicial decisions, precedents, usages and traditions have entered.</a:t>
            </a:r>
          </a:p>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 </a:t>
            </a:r>
            <a:r>
              <a:rPr lang="en-US" sz="2200" dirty="0">
                <a:solidFill>
                  <a:srgbClr val="FFFF00"/>
                </a:solidFill>
                <a:latin typeface="Times New Roman" pitchFamily="18" charset="0"/>
                <a:cs typeface="Times New Roman" pitchFamily="18" charset="0"/>
              </a:rPr>
              <a:t>P</a:t>
            </a:r>
            <a:r>
              <a:rPr lang="en-US" sz="2200" dirty="0" smtClean="0">
                <a:solidFill>
                  <a:srgbClr val="FFFF00"/>
                </a:solidFill>
                <a:latin typeface="Times New Roman" pitchFamily="18" charset="0"/>
                <a:cs typeface="Times New Roman" pitchFamily="18" charset="0"/>
              </a:rPr>
              <a:t>illing themselves one upon the other from age to age and shaping the political institutions of the country according to the wants of the people and needs of various  times. </a:t>
            </a:r>
          </a:p>
          <a:p>
            <a:pPr algn="just"/>
            <a:endParaRPr lang="en-US" sz="2200" dirty="0" smtClean="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Great Britain is the best example of unwritten constitution</a:t>
            </a:r>
            <a:endParaRPr lang="en-US" sz="22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FFFF00"/>
                </a:solidFill>
                <a:latin typeface="Algerian" pitchFamily="82" charset="0"/>
              </a:rPr>
              <a:t/>
            </a:r>
            <a:br>
              <a:rPr lang="en-US" sz="3200" b="1" dirty="0" smtClean="0">
                <a:solidFill>
                  <a:srgbClr val="FFFF00"/>
                </a:solidFill>
                <a:latin typeface="Algerian" pitchFamily="82" charset="0"/>
              </a:rPr>
            </a:br>
            <a:r>
              <a:rPr lang="en-US" sz="3200" dirty="0" smtClean="0">
                <a:solidFill>
                  <a:srgbClr val="FFFF00"/>
                </a:solidFill>
                <a:latin typeface="Algerian" pitchFamily="82" charset="0"/>
              </a:rPr>
              <a:t>Can Constitution be amended easily?</a:t>
            </a:r>
            <a:br>
              <a:rPr lang="en-US" sz="3200" dirty="0" smtClean="0">
                <a:solidFill>
                  <a:srgbClr val="FFFF00"/>
                </a:solidFill>
                <a:latin typeface="Algerian" pitchFamily="82" charset="0"/>
              </a:rPr>
            </a:br>
            <a:endParaRPr lang="en-US" sz="3200" dirty="0">
              <a:solidFill>
                <a:srgbClr val="FFFF00"/>
              </a:solidFill>
              <a:latin typeface="Algerian" pitchFamily="82" charset="0"/>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Nations </a:t>
            </a:r>
            <a:r>
              <a:rPr lang="en-US" sz="2200" dirty="0">
                <a:solidFill>
                  <a:srgbClr val="FFFF00"/>
                </a:solidFill>
                <a:latin typeface="Times New Roman" pitchFamily="18" charset="0"/>
                <a:cs typeface="Times New Roman" pitchFamily="18" charset="0"/>
              </a:rPr>
              <a:t>adopt constitutions for the same reason that the ancient Mesopotamian lawgiver Hammurabi codified the laws of Babylon: to establish a supreme law of the </a:t>
            </a:r>
            <a:r>
              <a:rPr lang="en-US" sz="2200" dirty="0" smtClean="0">
                <a:solidFill>
                  <a:srgbClr val="FFFF00"/>
                </a:solidFill>
                <a:latin typeface="Times New Roman" pitchFamily="18" charset="0"/>
                <a:cs typeface="Times New Roman" pitchFamily="18" charset="0"/>
              </a:rPr>
              <a:t>land.</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Constitutions </a:t>
            </a:r>
            <a:r>
              <a:rPr lang="en-US" sz="2200" dirty="0">
                <a:solidFill>
                  <a:srgbClr val="FFFF00"/>
                </a:solidFill>
                <a:latin typeface="Times New Roman" pitchFamily="18" charset="0"/>
                <a:cs typeface="Times New Roman" pitchFamily="18" charset="0"/>
              </a:rPr>
              <a:t>state the fundamental laws of society and are not meant to be easily revised. They are </a:t>
            </a:r>
            <a:r>
              <a:rPr lang="en-US" sz="2200" dirty="0" smtClean="0">
                <a:solidFill>
                  <a:srgbClr val="FFFF00"/>
                </a:solidFill>
                <a:latin typeface="Times New Roman" pitchFamily="18" charset="0"/>
                <a:cs typeface="Times New Roman" pitchFamily="18" charset="0"/>
              </a:rPr>
              <a:t>yardsticks </a:t>
            </a:r>
            <a:r>
              <a:rPr lang="en-US" sz="2200" dirty="0">
                <a:solidFill>
                  <a:srgbClr val="FFFF00"/>
                </a:solidFill>
                <a:latin typeface="Times New Roman" pitchFamily="18" charset="0"/>
                <a:cs typeface="Times New Roman" pitchFamily="18" charset="0"/>
              </a:rPr>
              <a:t>by which activities of the government or the people are measured.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 </a:t>
            </a:r>
            <a:r>
              <a:rPr lang="en-US" sz="2200" dirty="0">
                <a:solidFill>
                  <a:srgbClr val="FFFF00"/>
                </a:solidFill>
                <a:latin typeface="Times New Roman" pitchFamily="18" charset="0"/>
                <a:cs typeface="Times New Roman" pitchFamily="18" charset="0"/>
              </a:rPr>
              <a:t>legislature can pass a law one year and repeal it the next, but amending the constitution is made deliberately much harder. In Sweden, constitutional amendments must be passed by two successive legislatures with a general election in between.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latin typeface="Algerian" pitchFamily="82" charset="0"/>
              </a:rPr>
              <a:t>Constitution is the Highest Law of the Land</a:t>
            </a:r>
            <a:endParaRPr lang="en-US" sz="3600" dirty="0">
              <a:solidFill>
                <a:srgbClr val="FFFF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Amending the U.S. Constitution is even more difficult; </a:t>
            </a:r>
            <a:r>
              <a:rPr lang="en-US" sz="2200" dirty="0">
                <a:solidFill>
                  <a:srgbClr val="FFFF00"/>
                </a:solidFill>
                <a:latin typeface="Times New Roman" pitchFamily="18" charset="0"/>
                <a:cs typeface="Times New Roman" pitchFamily="18" charset="0"/>
              </a:rPr>
              <a:t>t</a:t>
            </a:r>
            <a:r>
              <a:rPr lang="en-US" sz="2200" dirty="0" smtClean="0">
                <a:solidFill>
                  <a:srgbClr val="FFFF00"/>
                </a:solidFill>
                <a:latin typeface="Times New Roman" pitchFamily="18" charset="0"/>
                <a:cs typeface="Times New Roman" pitchFamily="18" charset="0"/>
              </a:rPr>
              <a:t>he most common procedure requires the approval of </a:t>
            </a:r>
            <a:r>
              <a:rPr lang="en-US" sz="2200" i="1" dirty="0" smtClean="0">
                <a:solidFill>
                  <a:srgbClr val="FFFF00"/>
                </a:solidFill>
                <a:latin typeface="Times New Roman" pitchFamily="18" charset="0"/>
                <a:cs typeface="Times New Roman" pitchFamily="18" charset="0"/>
              </a:rPr>
              <a:t>two-thirds</a:t>
            </a:r>
            <a:r>
              <a:rPr lang="en-US" sz="2200" dirty="0" smtClean="0">
                <a:solidFill>
                  <a:srgbClr val="FFFF00"/>
                </a:solidFill>
                <a:latin typeface="Times New Roman" pitchFamily="18" charset="0"/>
                <a:cs typeface="Times New Roman" pitchFamily="18" charset="0"/>
              </a:rPr>
              <a:t> of both the Senate and the House of Representatives, then ratification by </a:t>
            </a:r>
            <a:r>
              <a:rPr lang="en-US" sz="2200" i="1" dirty="0" smtClean="0">
                <a:solidFill>
                  <a:srgbClr val="FFFF00"/>
                </a:solidFill>
                <a:latin typeface="Times New Roman" pitchFamily="18" charset="0"/>
                <a:cs typeface="Times New Roman" pitchFamily="18" charset="0"/>
              </a:rPr>
              <a:t>three-fourths </a:t>
            </a:r>
            <a:r>
              <a:rPr lang="en-US" sz="2200" dirty="0" smtClean="0">
                <a:solidFill>
                  <a:srgbClr val="FFFF00"/>
                </a:solidFill>
                <a:latin typeface="Times New Roman" pitchFamily="18" charset="0"/>
                <a:cs typeface="Times New Roman" pitchFamily="18" charset="0"/>
              </a:rPr>
              <a:t>of the state legislatures.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Ø"/>
            </a:pPr>
            <a:r>
              <a:rPr lang="en-US" sz="2200" dirty="0" smtClean="0">
                <a:solidFill>
                  <a:srgbClr val="FFFF00"/>
                </a:solidFill>
                <a:latin typeface="Times New Roman" pitchFamily="18" charset="0"/>
                <a:cs typeface="Times New Roman" pitchFamily="18" charset="0"/>
              </a:rPr>
              <a:t>American Constitution has been amended only 17 times since the adoption of the Bill of Rights in 1791 illustrates how difficult the amendment procedure is. The Equal Rights Amendment failed to pass in 1983 because fewer than three-fourths of the state legislatures voted to ratify it.</a:t>
            </a:r>
          </a:p>
          <a:p>
            <a:pPr algn="just"/>
            <a:endParaRPr lang="en-US" sz="2200"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TotalTime>
  <Words>1537</Words>
  <Application>Microsoft Office PowerPoint</Application>
  <PresentationFormat>On-screen Show (4:3)</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Agency FB</vt:lpstr>
      <vt:lpstr>Algerian</vt:lpstr>
      <vt:lpstr>Arial</vt:lpstr>
      <vt:lpstr>Calibri</vt:lpstr>
      <vt:lpstr>Times New Roman</vt:lpstr>
      <vt:lpstr>Wingdings</vt:lpstr>
      <vt:lpstr>Office Theme</vt:lpstr>
      <vt:lpstr>Constitution &amp; Human Rights</vt:lpstr>
      <vt:lpstr> Constitution  </vt:lpstr>
      <vt:lpstr> Constitution Definition </vt:lpstr>
      <vt:lpstr>Constitution</vt:lpstr>
      <vt:lpstr>Fig. 1 Constitution as the intersection of  Legal, Political and Social document </vt:lpstr>
      <vt:lpstr>Types of Constitution</vt:lpstr>
      <vt:lpstr>Types of Constitution</vt:lpstr>
      <vt:lpstr> Can Constitution be amended easily? </vt:lpstr>
      <vt:lpstr>Constitution is the Highest Law of the Land</vt:lpstr>
      <vt:lpstr> Constitutions and constitutional government  </vt:lpstr>
      <vt:lpstr> Constitutions and constitutional government  </vt:lpstr>
      <vt:lpstr>Constitutions and constitutional government</vt:lpstr>
      <vt:lpstr>The Purpose of a Constitution </vt:lpstr>
      <vt:lpstr> Importance of a constitution </vt:lpstr>
      <vt:lpstr> Importance of a constitution </vt:lpstr>
      <vt:lpstr> Can the Constitution Ensure Rights?  </vt:lpstr>
      <vt:lpstr>Minority Groups and Civil Liberties</vt:lpstr>
      <vt:lpstr>Minority Groups and Civil Liberties</vt:lpstr>
      <vt:lpstr>Freedom of expression in the US</vt:lpstr>
      <vt:lpstr> Key Features of Bangladesh Constitution </vt:lpstr>
      <vt:lpstr>Some key Articles of the Constitution of Bangladesh</vt:lpstr>
      <vt:lpstr>Some key Articles of the Constitution of Bangladesh</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Joshim</dc:creator>
  <cp:lastModifiedBy>Nirjona</cp:lastModifiedBy>
  <cp:revision>74</cp:revision>
  <dcterms:created xsi:type="dcterms:W3CDTF">2016-10-05T11:14:48Z</dcterms:created>
  <dcterms:modified xsi:type="dcterms:W3CDTF">2021-04-06T05:26:22Z</dcterms:modified>
</cp:coreProperties>
</file>