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6" r:id="rId7"/>
    <p:sldId id="287" r:id="rId8"/>
    <p:sldId id="262" r:id="rId9"/>
    <p:sldId id="263" r:id="rId10"/>
    <p:sldId id="264" r:id="rId11"/>
    <p:sldId id="265" r:id="rId12"/>
    <p:sldId id="267" r:id="rId13"/>
    <p:sldId id="274" r:id="rId14"/>
    <p:sldId id="266" r:id="rId15"/>
    <p:sldId id="273" r:id="rId16"/>
    <p:sldId id="272" r:id="rId17"/>
    <p:sldId id="285" r:id="rId18"/>
    <p:sldId id="279" r:id="rId19"/>
    <p:sldId id="289" r:id="rId20"/>
    <p:sldId id="278" r:id="rId21"/>
    <p:sldId id="282" r:id="rId22"/>
    <p:sldId id="277" r:id="rId23"/>
    <p:sldId id="276" r:id="rId24"/>
    <p:sldId id="281" r:id="rId25"/>
    <p:sldId id="268" r:id="rId26"/>
    <p:sldId id="269" r:id="rId27"/>
    <p:sldId id="270" r:id="rId28"/>
    <p:sldId id="271" r:id="rId29"/>
    <p:sldId id="280" r:id="rId30"/>
    <p:sldId id="288"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6477" autoAdjust="0"/>
  </p:normalViewPr>
  <p:slideViewPr>
    <p:cSldViewPr>
      <p:cViewPr>
        <p:scale>
          <a:sx n="60" d="100"/>
          <a:sy n="60" d="100"/>
        </p:scale>
        <p:origin x="-1422" y="-156"/>
      </p:cViewPr>
      <p:guideLst>
        <p:guide orient="horz" pos="2160"/>
        <p:guide pos="2880"/>
      </p:guideLst>
    </p:cSldViewPr>
  </p:slideViewPr>
  <p:outlineViewPr>
    <p:cViewPr>
      <p:scale>
        <a:sx n="33" d="100"/>
        <a:sy n="33" d="100"/>
      </p:scale>
      <p:origin x="0" y="12426"/>
    </p:cViewPr>
  </p:outlineViewPr>
  <p:notesTextViewPr>
    <p:cViewPr>
      <p:scale>
        <a:sx n="100" d="100"/>
        <a:sy n="100" d="100"/>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90352-02F8-45CF-8E9F-4F21BC16FBD0}" type="datetimeFigureOut">
              <a:rPr lang="en-US" smtClean="0"/>
              <a:pPr/>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4862C9-F755-4ADD-AD8E-92E836A3947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90352-02F8-45CF-8E9F-4F21BC16FBD0}" type="datetimeFigureOut">
              <a:rPr lang="en-US" smtClean="0"/>
              <a:pPr/>
              <a:t>8/18/2019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862C9-F755-4ADD-AD8E-92E836A3947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latin typeface="Algerian" pitchFamily="82" charset="0"/>
              </a:rPr>
              <a:t>Elections in U.S.</a:t>
            </a:r>
            <a:endParaRPr lang="en-US" dirty="0">
              <a:solidFill>
                <a:srgbClr val="FFFF00"/>
              </a:solidFill>
              <a:latin typeface="Algerian" pitchFamily="82" charset="0"/>
            </a:endParaRPr>
          </a:p>
        </p:txBody>
      </p:sp>
      <p:sp>
        <p:nvSpPr>
          <p:cNvPr id="3" name="Subtitle 2"/>
          <p:cNvSpPr>
            <a:spLocks noGrp="1"/>
          </p:cNvSpPr>
          <p:nvPr>
            <p:ph type="subTitle" idx="1"/>
          </p:nvPr>
        </p:nvSpPr>
        <p:spPr/>
        <p:txBody>
          <a:bodyPr/>
          <a:lstStyle/>
          <a:p>
            <a:r>
              <a:rPr lang="en-US" dirty="0" smtClean="0">
                <a:solidFill>
                  <a:srgbClr val="FFFF00"/>
                </a:solidFill>
                <a:latin typeface="Algerian" pitchFamily="82" charset="0"/>
              </a:rPr>
              <a:t>M. Jashim Uddin</a:t>
            </a:r>
          </a:p>
          <a:p>
            <a:r>
              <a:rPr lang="en-US" dirty="0" smtClean="0">
                <a:solidFill>
                  <a:srgbClr val="FFFF00"/>
                </a:solidFill>
                <a:latin typeface="Algerian" pitchFamily="82" charset="0"/>
              </a:rPr>
              <a:t>NSU</a:t>
            </a:r>
            <a:endParaRPr lang="en-US" dirty="0">
              <a:solidFill>
                <a:srgbClr val="FFFF00"/>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Elections: U.S. perspectives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1"/>
            <a:ext cx="8229600" cy="4648200"/>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Why low turnout in U.S. Elections?</a:t>
            </a:r>
          </a:p>
          <a:p>
            <a:pPr algn="just"/>
            <a:r>
              <a:rPr lang="en-US" sz="2200" dirty="0" smtClean="0">
                <a:solidFill>
                  <a:srgbClr val="FFFF00"/>
                </a:solidFill>
                <a:latin typeface="Times New Roman" pitchFamily="18" charset="0"/>
                <a:cs typeface="Times New Roman" pitchFamily="18" charset="0"/>
              </a:rPr>
              <a:t>In 2012 U.S. elections largely turned on turnout. The democrats realized that boosting the participation rates of their typical voters would bring victory, and concentrated much efforts on local organizing to get disposed people to register and vote.  </a:t>
            </a:r>
          </a:p>
          <a:p>
            <a:pPr marL="0" indent="0" algn="just">
              <a:buNone/>
            </a:pPr>
            <a:r>
              <a:rPr lang="en-US" sz="2200" dirty="0" smtClean="0">
                <a:solidFill>
                  <a:srgbClr val="FFFF00"/>
                </a:solidFill>
                <a:latin typeface="Times New Roman" pitchFamily="18" charset="0"/>
                <a:cs typeface="Times New Roman" pitchFamily="18" charset="0"/>
              </a:rPr>
              <a:t>  </a:t>
            </a:r>
          </a:p>
          <a:p>
            <a:pPr algn="just"/>
            <a:r>
              <a:rPr lang="en-US" sz="2200" dirty="0" smtClean="0">
                <a:solidFill>
                  <a:srgbClr val="FFFF00"/>
                </a:solidFill>
                <a:latin typeface="Times New Roman" pitchFamily="18" charset="0"/>
                <a:cs typeface="Times New Roman" pitchFamily="18" charset="0"/>
              </a:rPr>
              <a:t>Some Republicans accused the Democrats of unfairly boosting the turnout of their voters.  Concerning the Republican views, Authors argued that an effective election campaign is supposed to do what the Democrats have done. </a:t>
            </a:r>
          </a:p>
          <a:p>
            <a:pPr algn="just"/>
            <a:r>
              <a:rPr lang="en-US" sz="2200" dirty="0" smtClean="0">
                <a:solidFill>
                  <a:srgbClr val="FFFF00"/>
                </a:solidFill>
                <a:latin typeface="Times New Roman" pitchFamily="18" charset="0"/>
                <a:cs typeface="Times New Roman" pitchFamily="18" charset="0"/>
              </a:rPr>
              <a:t>However, in 2012, 59 percent of those eligible voted, lower than 63 percent in 2008.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Why low turnout in U.S. Elections?</a:t>
            </a:r>
            <a:br>
              <a:rPr lang="en-US" sz="3600" dirty="0" smtClean="0">
                <a:solidFill>
                  <a:srgbClr val="FFFF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914400"/>
            <a:ext cx="8229600" cy="5638800"/>
          </a:xfrm>
        </p:spPr>
        <p:txBody>
          <a:bodyPr>
            <a:noAutofit/>
          </a:bodyPr>
          <a:lstStyle/>
          <a:p>
            <a:pPr algn="just"/>
            <a:r>
              <a:rPr lang="en-US" sz="2200" dirty="0" smtClean="0">
                <a:solidFill>
                  <a:srgbClr val="FFFF00"/>
                </a:solidFill>
                <a:latin typeface="Times New Roman" pitchFamily="18" charset="0"/>
                <a:cs typeface="Times New Roman" pitchFamily="18" charset="0"/>
              </a:rPr>
              <a:t>Historically voters turnout in the U.S. was never high; In nonpresidential elections, U.S. turnout seldom exceeds 40 percent. Turnout in Sweden, Germany and Italy has occasionally reached 90 percent.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i="1" dirty="0" smtClean="0">
                <a:solidFill>
                  <a:srgbClr val="FFFF00"/>
                </a:solidFill>
                <a:latin typeface="Times New Roman" pitchFamily="18" charset="0"/>
                <a:cs typeface="Times New Roman" pitchFamily="18" charset="0"/>
              </a:rPr>
              <a:t>Why do American vote so little?</a:t>
            </a:r>
          </a:p>
          <a:p>
            <a:pPr algn="just"/>
            <a:r>
              <a:rPr lang="en-US" sz="2200" dirty="0" smtClean="0">
                <a:solidFill>
                  <a:srgbClr val="FFFF00"/>
                </a:solidFill>
                <a:latin typeface="Times New Roman" pitchFamily="18" charset="0"/>
                <a:cs typeface="Times New Roman" pitchFamily="18" charset="0"/>
              </a:rPr>
              <a:t>1. More than half of the U.S. voters said that they are uninterested in or dissatisfied with candidates. Their vote makes no difference or that none of the candidates is good.</a:t>
            </a:r>
          </a:p>
          <a:p>
            <a:pPr algn="just"/>
            <a:r>
              <a:rPr lang="en-US" sz="2200" dirty="0" smtClean="0">
                <a:solidFill>
                  <a:srgbClr val="FFFF00"/>
                </a:solidFill>
                <a:latin typeface="Times New Roman" pitchFamily="18" charset="0"/>
                <a:cs typeface="Times New Roman" pitchFamily="18" charset="0"/>
              </a:rPr>
              <a:t>2. The U.S. party system is another  reason; the two large parties may not offer or an interesting or cut-clear choice. In 2012,  both candidates sounded similar as they promised jobs, healthcare and a strong America.</a:t>
            </a:r>
          </a:p>
          <a:p>
            <a:pPr algn="just"/>
            <a:r>
              <a:rPr lang="en-US" sz="2200" dirty="0" smtClean="0">
                <a:solidFill>
                  <a:srgbClr val="FFFF00"/>
                </a:solidFill>
                <a:latin typeface="Times New Roman" pitchFamily="18" charset="0"/>
                <a:cs typeface="Times New Roman" pitchFamily="18" charset="0"/>
              </a:rPr>
              <a:t>3. Fewer than one in 20 American adults is involved enough in politics to attend a political meeting.  </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Why low turnout in U.S. Election?</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257800"/>
          </a:xfrm>
        </p:spPr>
        <p:txBody>
          <a:bodyPr>
            <a:normAutofit/>
          </a:bodyPr>
          <a:lstStyle/>
          <a:p>
            <a:pPr>
              <a:buNone/>
            </a:pPr>
            <a:r>
              <a:rPr lang="en-US" sz="2200" dirty="0" smtClean="0">
                <a:solidFill>
                  <a:srgbClr val="FFFF00"/>
                </a:solidFill>
                <a:latin typeface="Times New Roman" pitchFamily="18" charset="0"/>
                <a:cs typeface="Times New Roman" pitchFamily="18" charset="0"/>
              </a:rPr>
              <a:t>4. Two out of five Americans never vote. </a:t>
            </a:r>
          </a:p>
          <a:p>
            <a:pPr>
              <a:buNone/>
            </a:pPr>
            <a:endParaRPr lang="en-US" sz="2200" dirty="0" smtClean="0">
              <a:solidFill>
                <a:srgbClr val="FFFF00"/>
              </a:solidFill>
              <a:latin typeface="Times New Roman" pitchFamily="18" charset="0"/>
              <a:cs typeface="Times New Roman" pitchFamily="18" charset="0"/>
            </a:endParaRPr>
          </a:p>
          <a:p>
            <a:pPr>
              <a:buFont typeface="Wingdings" pitchFamily="2" charset="2"/>
              <a:buChar char="v"/>
            </a:pPr>
            <a:r>
              <a:rPr lang="en-US" sz="2200" dirty="0" smtClean="0">
                <a:solidFill>
                  <a:srgbClr val="FFFF00"/>
                </a:solidFill>
                <a:latin typeface="Times New Roman" pitchFamily="18" charset="0"/>
                <a:cs typeface="Times New Roman" pitchFamily="18" charset="0"/>
              </a:rPr>
              <a:t>Two School of thoughts concerning the low turnout</a:t>
            </a:r>
          </a:p>
          <a:p>
            <a:pPr>
              <a:buFont typeface="Wingdings" pitchFamily="2" charset="2"/>
              <a:buChar char="Ø"/>
            </a:pPr>
            <a:r>
              <a:rPr lang="en-US" sz="2200" dirty="0" smtClean="0">
                <a:solidFill>
                  <a:srgbClr val="FFFF00"/>
                </a:solidFill>
                <a:latin typeface="Times New Roman" pitchFamily="18" charset="0"/>
                <a:cs typeface="Times New Roman" pitchFamily="18" charset="0"/>
              </a:rPr>
              <a:t>One school argues that no electoral participation means that many Americans are turning away from the political system, which loses legitimacy.</a:t>
            </a:r>
          </a:p>
          <a:p>
            <a:pPr>
              <a:buFont typeface="Wingdings" pitchFamily="2" charset="2"/>
              <a:buChar char="Ø"/>
            </a:pPr>
            <a:r>
              <a:rPr lang="en-US" sz="2200" dirty="0" smtClean="0">
                <a:solidFill>
                  <a:srgbClr val="FFFF00"/>
                </a:solidFill>
                <a:latin typeface="Times New Roman" pitchFamily="18" charset="0"/>
                <a:cs typeface="Times New Roman" pitchFamily="18" charset="0"/>
              </a:rPr>
              <a:t>Another school is unworried and argue that low turnout means that many Americans are basically satisfied with the system or  not sufficiently dissatisfied to register and vote. </a:t>
            </a:r>
          </a:p>
          <a:p>
            <a:pPr>
              <a:buFont typeface="Wingdings" pitchFamily="2" charset="2"/>
              <a:buChar char="v"/>
            </a:pPr>
            <a:r>
              <a:rPr lang="en-US" sz="2200" dirty="0" smtClean="0">
                <a:solidFill>
                  <a:srgbClr val="FFFF00"/>
                </a:solidFill>
                <a:latin typeface="Times New Roman" pitchFamily="18" charset="0"/>
                <a:cs typeface="Times New Roman" pitchFamily="18" charset="0"/>
              </a:rPr>
              <a:t> Countries with very high voter turnouts may have a sort of political fever in which partisan politics has become too tense. </a:t>
            </a:r>
          </a:p>
          <a:p>
            <a:pPr>
              <a:buFont typeface="Wingdings" pitchFamily="2" charset="2"/>
              <a:buChar char="v"/>
            </a:pPr>
            <a:r>
              <a:rPr lang="en-US" sz="2200" dirty="0" smtClean="0">
                <a:solidFill>
                  <a:srgbClr val="FFFF00"/>
                </a:solidFill>
                <a:latin typeface="Times New Roman" pitchFamily="18" charset="0"/>
                <a:cs typeface="Times New Roman" pitchFamily="18" charset="0"/>
              </a:rPr>
              <a:t>Starting in 2008, many states now allow early voting, which boosts turnout.    </a:t>
            </a:r>
          </a:p>
          <a:p>
            <a:endParaRPr lang="en-US" sz="2200" dirty="0">
              <a:solidFill>
                <a:srgbClr val="FFFF00"/>
              </a:solidFill>
              <a:latin typeface="Times New Roman" pitchFamily="18" charset="0"/>
              <a:cs typeface="Times New Roman" pitchFamily="18" charset="0"/>
            </a:endParaRPr>
          </a:p>
        </p:txBody>
      </p:sp>
      <p:sp>
        <p:nvSpPr>
          <p:cNvPr id="4" name="Title 1"/>
          <p:cNvSpPr txBox="1">
            <a:spLocks/>
          </p:cNvSpPr>
          <p:nvPr/>
        </p:nvSpPr>
        <p:spPr>
          <a:xfrm>
            <a:off x="457200" y="274638"/>
            <a:ext cx="8229600" cy="9445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t/>
            </a:r>
            <a:br>
              <a:rPr kumimoji="0" lang="en-US" sz="3600" b="0" i="0" u="none" strike="noStrike" kern="1200" cap="none" spc="0" normalizeH="0" baseline="0" noProof="0" dirty="0" smtClean="0">
                <a:ln>
                  <a:noFill/>
                </a:ln>
                <a:solidFill>
                  <a:srgbClr val="FFFF00"/>
                </a:solidFill>
                <a:effectLst/>
                <a:uLnTx/>
                <a:uFillTx/>
                <a:latin typeface="Times New Roman" pitchFamily="18" charset="0"/>
                <a:ea typeface="+mj-ea"/>
                <a:cs typeface="Times New Roman" pitchFamily="18" charset="0"/>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4950999"/>
              </p:ext>
            </p:extLst>
          </p:nvPr>
        </p:nvGraphicFramePr>
        <p:xfrm>
          <a:off x="609600" y="1828800"/>
          <a:ext cx="7924800" cy="2743200"/>
        </p:xfrm>
        <a:graphic>
          <a:graphicData uri="http://schemas.openxmlformats.org/drawingml/2006/table">
            <a:tbl>
              <a:tblPr firstRow="1" bandRow="1">
                <a:tableStyleId>{5C22544A-7EE6-4342-B048-85BDC9FD1C3A}</a:tableStyleId>
              </a:tblPr>
              <a:tblGrid>
                <a:gridCol w="3962400"/>
                <a:gridCol w="3962400"/>
              </a:tblGrid>
              <a:tr h="180340">
                <a:tc>
                  <a:txBody>
                    <a:bodyPr/>
                    <a:lstStyle/>
                    <a:p>
                      <a:r>
                        <a:rPr lang="en-US" sz="2400" dirty="0" smtClean="0">
                          <a:solidFill>
                            <a:srgbClr val="FFFF00"/>
                          </a:solidFill>
                          <a:latin typeface="Times New Roman" pitchFamily="18" charset="0"/>
                          <a:cs typeface="Times New Roman" pitchFamily="18" charset="0"/>
                        </a:rPr>
                        <a:t>Voters</a:t>
                      </a:r>
                      <a:endParaRPr lang="en-US" sz="2400" dirty="0">
                        <a:solidFill>
                          <a:srgbClr val="FFFF00"/>
                        </a:solidFill>
                        <a:latin typeface="Times New Roman" pitchFamily="18" charset="0"/>
                        <a:cs typeface="Times New Roman" pitchFamily="18" charset="0"/>
                      </a:endParaRPr>
                    </a:p>
                  </a:txBody>
                  <a:tcPr/>
                </a:tc>
                <a:tc>
                  <a:txBody>
                    <a:bodyPr/>
                    <a:lstStyle/>
                    <a:p>
                      <a:r>
                        <a:rPr lang="en-US" sz="2400" dirty="0" smtClean="0">
                          <a:solidFill>
                            <a:srgbClr val="FFFF00"/>
                          </a:solidFill>
                          <a:latin typeface="Times New Roman" pitchFamily="18" charset="0"/>
                          <a:cs typeface="Times New Roman" pitchFamily="18" charset="0"/>
                        </a:rPr>
                        <a:t>Non Voters</a:t>
                      </a:r>
                      <a:endParaRPr lang="en-US" sz="2400" dirty="0">
                        <a:solidFill>
                          <a:srgbClr val="FFFF00"/>
                        </a:solidFill>
                        <a:latin typeface="Times New Roman" pitchFamily="18" charset="0"/>
                        <a:cs typeface="Times New Roman" pitchFamily="18" charset="0"/>
                      </a:endParaRPr>
                    </a:p>
                  </a:txBody>
                  <a:tcPr/>
                </a:tc>
              </a:tr>
              <a:tr h="180340">
                <a:tc>
                  <a:txBody>
                    <a:bodyPr/>
                    <a:lstStyle/>
                    <a:p>
                      <a:r>
                        <a:rPr lang="en-US" sz="2400" dirty="0" smtClean="0">
                          <a:solidFill>
                            <a:srgbClr val="002060"/>
                          </a:solidFill>
                          <a:latin typeface="Times New Roman" pitchFamily="18" charset="0"/>
                          <a:cs typeface="Times New Roman" pitchFamily="18" charset="0"/>
                        </a:rPr>
                        <a:t>Middle-aged/old</a:t>
                      </a:r>
                      <a:r>
                        <a:rPr lang="en-US" sz="2400" baseline="0" dirty="0" smtClean="0">
                          <a:solidFill>
                            <a:srgbClr val="002060"/>
                          </a:solidFill>
                          <a:latin typeface="Times New Roman" pitchFamily="18" charset="0"/>
                          <a:cs typeface="Times New Roman" pitchFamily="18" charset="0"/>
                        </a:rPr>
                        <a:t> people</a:t>
                      </a:r>
                      <a:endParaRPr lang="en-US" sz="2400" dirty="0">
                        <a:solidFill>
                          <a:srgbClr val="002060"/>
                        </a:solidFill>
                        <a:latin typeface="Times New Roman" pitchFamily="18" charset="0"/>
                        <a:cs typeface="Times New Roman" pitchFamily="18" charset="0"/>
                      </a:endParaRPr>
                    </a:p>
                  </a:txBody>
                  <a:tcPr/>
                </a:tc>
                <a:tc>
                  <a:txBody>
                    <a:bodyPr/>
                    <a:lstStyle/>
                    <a:p>
                      <a:r>
                        <a:rPr lang="en-US" sz="2400" dirty="0" smtClean="0">
                          <a:solidFill>
                            <a:srgbClr val="002060"/>
                          </a:solidFill>
                          <a:latin typeface="Times New Roman" pitchFamily="18" charset="0"/>
                          <a:cs typeface="Times New Roman" pitchFamily="18" charset="0"/>
                        </a:rPr>
                        <a:t>Young</a:t>
                      </a:r>
                      <a:endParaRPr lang="en-US" sz="2400" dirty="0">
                        <a:solidFill>
                          <a:srgbClr val="002060"/>
                        </a:solidFill>
                        <a:latin typeface="Times New Roman" pitchFamily="18" charset="0"/>
                        <a:cs typeface="Times New Roman" pitchFamily="18" charset="0"/>
                      </a:endParaRPr>
                    </a:p>
                  </a:txBody>
                  <a:tcPr/>
                </a:tc>
              </a:tr>
              <a:tr h="180340">
                <a:tc>
                  <a:txBody>
                    <a:bodyPr/>
                    <a:lstStyle/>
                    <a:p>
                      <a:r>
                        <a:rPr lang="en-US" sz="2400" dirty="0" smtClean="0">
                          <a:solidFill>
                            <a:srgbClr val="002060"/>
                          </a:solidFill>
                          <a:latin typeface="Times New Roman" pitchFamily="18" charset="0"/>
                          <a:cs typeface="Times New Roman" pitchFamily="18" charset="0"/>
                        </a:rPr>
                        <a:t>Better</a:t>
                      </a:r>
                      <a:r>
                        <a:rPr lang="en-US" sz="2400" baseline="0" dirty="0" smtClean="0">
                          <a:solidFill>
                            <a:srgbClr val="002060"/>
                          </a:solidFill>
                          <a:latin typeface="Times New Roman" pitchFamily="18" charset="0"/>
                          <a:cs typeface="Times New Roman" pitchFamily="18" charset="0"/>
                        </a:rPr>
                        <a:t> educated</a:t>
                      </a:r>
                      <a:endParaRPr lang="en-US" sz="2400" dirty="0">
                        <a:solidFill>
                          <a:srgbClr val="002060"/>
                        </a:solidFill>
                        <a:latin typeface="Times New Roman" pitchFamily="18" charset="0"/>
                        <a:cs typeface="Times New Roman" pitchFamily="18" charset="0"/>
                      </a:endParaRPr>
                    </a:p>
                  </a:txBody>
                  <a:tcPr/>
                </a:tc>
                <a:tc>
                  <a:txBody>
                    <a:bodyPr/>
                    <a:lstStyle/>
                    <a:p>
                      <a:r>
                        <a:rPr lang="en-US" sz="2400" dirty="0" smtClean="0">
                          <a:solidFill>
                            <a:srgbClr val="002060"/>
                          </a:solidFill>
                          <a:latin typeface="Times New Roman" pitchFamily="18" charset="0"/>
                          <a:cs typeface="Times New Roman" pitchFamily="18" charset="0"/>
                        </a:rPr>
                        <a:t>Less educated</a:t>
                      </a:r>
                      <a:endParaRPr lang="en-US" sz="2400" dirty="0">
                        <a:solidFill>
                          <a:srgbClr val="002060"/>
                        </a:solidFill>
                        <a:latin typeface="Times New Roman" pitchFamily="18" charset="0"/>
                        <a:cs typeface="Times New Roman" pitchFamily="18" charset="0"/>
                      </a:endParaRPr>
                    </a:p>
                  </a:txBody>
                  <a:tcPr/>
                </a:tc>
              </a:tr>
              <a:tr h="180340">
                <a:tc>
                  <a:txBody>
                    <a:bodyPr/>
                    <a:lstStyle/>
                    <a:p>
                      <a:r>
                        <a:rPr lang="en-US" sz="2400" dirty="0" smtClean="0">
                          <a:solidFill>
                            <a:srgbClr val="002060"/>
                          </a:solidFill>
                          <a:latin typeface="Times New Roman" pitchFamily="18" charset="0"/>
                          <a:cs typeface="Times New Roman" pitchFamily="18" charset="0"/>
                        </a:rPr>
                        <a:t>Urban people</a:t>
                      </a:r>
                      <a:endParaRPr lang="en-US" sz="2400" dirty="0">
                        <a:solidFill>
                          <a:srgbClr val="002060"/>
                        </a:solidFill>
                        <a:latin typeface="Times New Roman" pitchFamily="18" charset="0"/>
                        <a:cs typeface="Times New Roman" pitchFamily="18" charset="0"/>
                      </a:endParaRPr>
                    </a:p>
                  </a:txBody>
                  <a:tcPr/>
                </a:tc>
                <a:tc>
                  <a:txBody>
                    <a:bodyPr/>
                    <a:lstStyle/>
                    <a:p>
                      <a:r>
                        <a:rPr lang="en-US" sz="2400" dirty="0" smtClean="0">
                          <a:solidFill>
                            <a:srgbClr val="002060"/>
                          </a:solidFill>
                          <a:latin typeface="Times New Roman" pitchFamily="18" charset="0"/>
                          <a:cs typeface="Times New Roman" pitchFamily="18" charset="0"/>
                        </a:rPr>
                        <a:t>Rural people</a:t>
                      </a:r>
                      <a:endParaRPr lang="en-US" sz="2400" dirty="0">
                        <a:solidFill>
                          <a:srgbClr val="002060"/>
                        </a:solidFill>
                        <a:latin typeface="Times New Roman" pitchFamily="18" charset="0"/>
                        <a:cs typeface="Times New Roman" pitchFamily="18" charset="0"/>
                      </a:endParaRPr>
                    </a:p>
                  </a:txBody>
                  <a:tcPr/>
                </a:tc>
              </a:tr>
              <a:tr h="180340">
                <a:tc>
                  <a:txBody>
                    <a:bodyPr/>
                    <a:lstStyle/>
                    <a:p>
                      <a:r>
                        <a:rPr lang="en-US" sz="2400" dirty="0" smtClean="0">
                          <a:solidFill>
                            <a:srgbClr val="002060"/>
                          </a:solidFill>
                          <a:latin typeface="Times New Roman" pitchFamily="18" charset="0"/>
                          <a:cs typeface="Times New Roman" pitchFamily="18" charset="0"/>
                        </a:rPr>
                        <a:t>White-collar jobs</a:t>
                      </a:r>
                      <a:endParaRPr lang="en-US" sz="2400" dirty="0">
                        <a:solidFill>
                          <a:srgbClr val="002060"/>
                        </a:solidFill>
                        <a:latin typeface="Times New Roman" pitchFamily="18" charset="0"/>
                        <a:cs typeface="Times New Roman" pitchFamily="18" charset="0"/>
                      </a:endParaRPr>
                    </a:p>
                  </a:txBody>
                  <a:tcPr/>
                </a:tc>
                <a:tc>
                  <a:txBody>
                    <a:bodyPr/>
                    <a:lstStyle/>
                    <a:p>
                      <a:r>
                        <a:rPr lang="en-US" sz="2400" dirty="0" smtClean="0">
                          <a:solidFill>
                            <a:srgbClr val="002060"/>
                          </a:solidFill>
                          <a:latin typeface="Times New Roman" pitchFamily="18" charset="0"/>
                          <a:cs typeface="Times New Roman" pitchFamily="18" charset="0"/>
                        </a:rPr>
                        <a:t>Blue-collar jobs</a:t>
                      </a:r>
                      <a:endParaRPr lang="en-US" sz="2400" dirty="0">
                        <a:solidFill>
                          <a:srgbClr val="002060"/>
                        </a:solidFill>
                        <a:latin typeface="Times New Roman" pitchFamily="18" charset="0"/>
                        <a:cs typeface="Times New Roman" pitchFamily="18" charset="0"/>
                      </a:endParaRPr>
                    </a:p>
                  </a:txBody>
                  <a:tcPr/>
                </a:tc>
              </a:tr>
              <a:tr h="180340">
                <a:tc>
                  <a:txBody>
                    <a:bodyPr/>
                    <a:lstStyle/>
                    <a:p>
                      <a:endParaRPr lang="en-US" sz="2400" dirty="0">
                        <a:solidFill>
                          <a:srgbClr val="002060"/>
                        </a:solidFill>
                        <a:latin typeface="Times New Roman" pitchFamily="18" charset="0"/>
                        <a:cs typeface="Times New Roman" pitchFamily="18" charset="0"/>
                      </a:endParaRPr>
                    </a:p>
                  </a:txBody>
                  <a:tcPr/>
                </a:tc>
                <a:tc>
                  <a:txBody>
                    <a:bodyPr/>
                    <a:lstStyle/>
                    <a:p>
                      <a:endParaRPr lang="en-US" sz="2400" dirty="0">
                        <a:solidFill>
                          <a:srgbClr val="002060"/>
                        </a:solidFill>
                        <a:latin typeface="Times New Roman" pitchFamily="18" charset="0"/>
                        <a:cs typeface="Times New Roman" pitchFamily="18" charset="0"/>
                      </a:endParaRPr>
                    </a:p>
                  </a:txBody>
                  <a:tcPr/>
                </a:tc>
              </a:tr>
            </a:tbl>
          </a:graphicData>
        </a:graphic>
      </p:graphicFrame>
      <p:sp>
        <p:nvSpPr>
          <p:cNvPr id="5"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Who Votes Whom and Why?</a:t>
            </a:r>
            <a:endParaRPr lang="en-US" sz="36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Who Votes and Why?</a:t>
            </a:r>
            <a:br>
              <a:rPr lang="en-US" sz="3600" dirty="0" smtClean="0">
                <a:solidFill>
                  <a:srgbClr val="FFFF00"/>
                </a:solidFill>
                <a:latin typeface="Times New Roman" pitchFamily="18" charset="0"/>
                <a:cs typeface="Times New Roman" pitchFamily="18" charset="0"/>
              </a:rPr>
            </a:b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pPr algn="just"/>
            <a:r>
              <a:rPr lang="en-US" sz="2200" dirty="0" smtClean="0">
                <a:solidFill>
                  <a:srgbClr val="FFFF00"/>
                </a:solidFill>
                <a:latin typeface="Times New Roman" pitchFamily="18" charset="0"/>
                <a:cs typeface="Times New Roman" pitchFamily="18" charset="0"/>
              </a:rPr>
              <a:t>Income, education, race, age, gender etc are key factors in who votes. </a:t>
            </a:r>
          </a:p>
          <a:p>
            <a:pPr algn="just">
              <a:buNone/>
            </a:pPr>
            <a:r>
              <a:rPr lang="en-US" sz="2200" b="1" i="1" dirty="0" smtClean="0">
                <a:solidFill>
                  <a:srgbClr val="FFFF00"/>
                </a:solidFill>
                <a:latin typeface="Times New Roman" pitchFamily="18" charset="0"/>
                <a:cs typeface="Times New Roman" pitchFamily="18" charset="0"/>
              </a:rPr>
              <a:t>1. Income and Education: </a:t>
            </a:r>
          </a:p>
          <a:p>
            <a:pPr algn="just"/>
            <a:r>
              <a:rPr lang="en-US" sz="2200" dirty="0" smtClean="0">
                <a:solidFill>
                  <a:srgbClr val="FFFF00"/>
                </a:solidFill>
                <a:latin typeface="Times New Roman" pitchFamily="18" charset="0"/>
                <a:cs typeface="Times New Roman" pitchFamily="18" charset="0"/>
              </a:rPr>
              <a:t>High income people vote more than the less affluent, well educated more than the high school dropouts. These two features often come together (good education leads to good incomes) and reinforce each other. </a:t>
            </a:r>
          </a:p>
          <a:p>
            <a:pPr algn="just"/>
            <a:r>
              <a:rPr lang="en-US" sz="2200" dirty="0" smtClean="0">
                <a:solidFill>
                  <a:srgbClr val="FFFF00"/>
                </a:solidFill>
                <a:latin typeface="Times New Roman" pitchFamily="18" charset="0"/>
                <a:cs typeface="Times New Roman" pitchFamily="18" charset="0"/>
              </a:rPr>
              <a:t>Factory workers may see little difference between candidates, but executives see a direct relationship between who wins and their personal interests. </a:t>
            </a:r>
          </a:p>
          <a:p>
            <a:pPr algn="just"/>
            <a:r>
              <a:rPr lang="en-US" sz="2200" dirty="0" smtClean="0">
                <a:solidFill>
                  <a:srgbClr val="FFFF00"/>
                </a:solidFill>
                <a:latin typeface="Times New Roman" pitchFamily="18" charset="0"/>
                <a:cs typeface="Times New Roman" pitchFamily="18" charset="0"/>
              </a:rPr>
              <a:t>Education is the strongest determinant of who votes, but this leads to a puzzle, as U.S. turnout declined precisely as educational level increased. Why?  Quality of education; people are more self-centric</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a:bodyPr>
          <a:lstStyle/>
          <a:p>
            <a:pPr algn="just">
              <a:buNone/>
            </a:pPr>
            <a:r>
              <a:rPr lang="en-US" sz="2200" b="1" i="1" dirty="0" smtClean="0">
                <a:solidFill>
                  <a:srgbClr val="FFFF00"/>
                </a:solidFill>
                <a:latin typeface="Times New Roman" pitchFamily="18" charset="0"/>
                <a:cs typeface="Times New Roman" pitchFamily="18" charset="0"/>
              </a:rPr>
              <a:t>2. Race</a:t>
            </a:r>
          </a:p>
          <a:p>
            <a:pPr algn="just">
              <a:buNone/>
            </a:pPr>
            <a:r>
              <a:rPr lang="en-US" sz="2200" b="1" i="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African-American voting rates until recently have been lower than white voting rates. However, the gap is being filled in as black income and education levels rose. Several surveys found that black turnout actually edged white turnout in 2012. Many blacks have learned the value of participation and voting, a trend accelerated by a Black President. Some previously racist white politicians became respectful toward their black constituents. Latinos have also participated more.</a:t>
            </a:r>
          </a:p>
          <a:p>
            <a:pPr algn="just">
              <a:buNone/>
            </a:pPr>
            <a:endParaRPr lang="en-US" sz="2200" dirty="0" smtClean="0">
              <a:solidFill>
                <a:srgbClr val="FFFF00"/>
              </a:solidFill>
              <a:latin typeface="Times New Roman" pitchFamily="18" charset="0"/>
              <a:cs typeface="Times New Roman" pitchFamily="18" charset="0"/>
            </a:endParaRPr>
          </a:p>
          <a:p>
            <a:pPr lvl="0" algn="just">
              <a:buNone/>
            </a:pPr>
            <a:r>
              <a:rPr lang="en-US" sz="2200" dirty="0" smtClean="0">
                <a:solidFill>
                  <a:srgbClr val="FFFF00"/>
                </a:solidFill>
                <a:latin typeface="Times New Roman" pitchFamily="18" charset="0"/>
                <a:cs typeface="Times New Roman" pitchFamily="18" charset="0"/>
              </a:rPr>
              <a:t> </a:t>
            </a:r>
            <a:r>
              <a:rPr lang="en-US" sz="2200" b="1" i="1" dirty="0">
                <a:solidFill>
                  <a:srgbClr val="FFFF00"/>
                </a:solidFill>
                <a:latin typeface="Times New Roman" pitchFamily="18" charset="0"/>
                <a:cs typeface="Times New Roman" pitchFamily="18" charset="0"/>
              </a:rPr>
              <a:t>3. Age</a:t>
            </a:r>
          </a:p>
          <a:p>
            <a:pPr lvl="0" algn="just"/>
            <a:r>
              <a:rPr lang="en-US" sz="2200" dirty="0">
                <a:solidFill>
                  <a:srgbClr val="FFFF00"/>
                </a:solidFill>
                <a:latin typeface="Times New Roman" pitchFamily="18" charset="0"/>
                <a:cs typeface="Times New Roman" pitchFamily="18" charset="0"/>
              </a:rPr>
              <a:t> Young people under 25 feel less politically involved and vote less. About half of the U.S. citizens age 18 to 25 and not registered to vote. Young people with little income fell economically uninvolved with election outcomes. When they start paying taxes, their interests grows. </a:t>
            </a:r>
            <a:r>
              <a:rPr lang="en-US" sz="2200" dirty="0" smtClean="0">
                <a:solidFill>
                  <a:srgbClr val="FFFF00"/>
                </a:solidFill>
                <a:latin typeface="Times New Roman" pitchFamily="18" charset="0"/>
                <a:cs typeface="Times New Roman" pitchFamily="18" charset="0"/>
              </a:rPr>
              <a:t> </a:t>
            </a:r>
            <a:endParaRPr lang="en-US" sz="2200" dirty="0">
              <a:solidFill>
                <a:srgbClr val="FFFF00"/>
              </a:solidFill>
              <a:latin typeface="Times New Roman" pitchFamily="18" charset="0"/>
              <a:cs typeface="Times New Roman" pitchFamily="18" charset="0"/>
            </a:endParaRPr>
          </a:p>
          <a:p>
            <a:pPr algn="just">
              <a:buNone/>
            </a:pPr>
            <a:endParaRPr lang="en-US" sz="2200" b="1" i="1"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639762"/>
          </a:xfrm>
        </p:spPr>
        <p:txBody>
          <a:bodyPr>
            <a:normAutofit fontScale="90000"/>
          </a:bodyPr>
          <a:lstStyle/>
          <a:p>
            <a:r>
              <a:rPr lang="en-US" sz="3600" dirty="0" smtClean="0">
                <a:solidFill>
                  <a:srgbClr val="FFFF00"/>
                </a:solidFill>
                <a:latin typeface="Times New Roman" pitchFamily="18" charset="0"/>
                <a:cs typeface="Times New Roman" pitchFamily="18" charset="0"/>
              </a:rPr>
              <a:t>Who Votes and Why?</a:t>
            </a:r>
            <a:endParaRPr lang="en-US" sz="36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solidFill>
                  <a:srgbClr val="FFFF00"/>
                </a:solidFill>
                <a:latin typeface="Times New Roman" pitchFamily="18" charset="0"/>
                <a:cs typeface="Times New Roman" pitchFamily="18" charset="0"/>
              </a:rPr>
              <a:t>Who Votes and Why?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Autofit/>
          </a:bodyPr>
          <a:lstStyle/>
          <a:p>
            <a:pPr algn="just">
              <a:buNone/>
            </a:pPr>
            <a:r>
              <a:rPr lang="en-US" sz="2200" b="1" i="1" dirty="0" smtClean="0">
                <a:solidFill>
                  <a:srgbClr val="FFFF00"/>
                </a:solidFill>
                <a:latin typeface="Times New Roman" pitchFamily="18" charset="0"/>
                <a:cs typeface="Times New Roman" pitchFamily="18" charset="0"/>
              </a:rPr>
              <a:t>	4. Gender</a:t>
            </a:r>
          </a:p>
          <a:p>
            <a:pPr lvl="0" algn="just"/>
            <a:r>
              <a:rPr lang="en-US" sz="2200" dirty="0" smtClean="0">
                <a:solidFill>
                  <a:srgbClr val="FFFF00"/>
                </a:solidFill>
                <a:latin typeface="Times New Roman" pitchFamily="18" charset="0"/>
                <a:cs typeface="Times New Roman" pitchFamily="18" charset="0"/>
              </a:rPr>
              <a:t>Traditionally men were more likely to vote than women in almost every society. Women had only comparatively recently won the right to vote. (Switzerland enfranchised women only in 1971). Since 1920, when female suffrage was granted in the U.S., the gap between men’s and women’s voter turnout narrowed and then reversed. In recent American elections, women have voted more than men. </a:t>
            </a:r>
          </a:p>
          <a:p>
            <a:pPr marL="0" lvl="0" indent="0" algn="just">
              <a:buNone/>
            </a:pPr>
            <a:endParaRPr lang="en-US" sz="2200" dirty="0" smtClean="0">
              <a:solidFill>
                <a:srgbClr val="FFFF00"/>
              </a:solidFill>
              <a:latin typeface="Times New Roman" pitchFamily="18" charset="0"/>
              <a:cs typeface="Times New Roman" pitchFamily="18" charset="0"/>
            </a:endParaRPr>
          </a:p>
          <a:p>
            <a:pPr lvl="0" algn="just"/>
            <a:r>
              <a:rPr lang="en-US" sz="2200" b="1" i="1" dirty="0" smtClean="0">
                <a:solidFill>
                  <a:srgbClr val="FFFF00"/>
                </a:solidFill>
                <a:latin typeface="Times New Roman" pitchFamily="18" charset="0"/>
                <a:cs typeface="Times New Roman" pitchFamily="18" charset="0"/>
              </a:rPr>
              <a:t>5</a:t>
            </a:r>
            <a:r>
              <a:rPr lang="en-US" sz="2200" b="1" i="1" dirty="0">
                <a:solidFill>
                  <a:srgbClr val="FFFF00"/>
                </a:solidFill>
                <a:latin typeface="Times New Roman" pitchFamily="18" charset="0"/>
                <a:cs typeface="Times New Roman" pitchFamily="18" charset="0"/>
              </a:rPr>
              <a:t>. Place of Residence</a:t>
            </a:r>
          </a:p>
          <a:p>
            <a:pPr lvl="0" algn="just"/>
            <a:r>
              <a:rPr lang="en-US" sz="2200" dirty="0">
                <a:solidFill>
                  <a:srgbClr val="FFFF00"/>
                </a:solidFill>
                <a:latin typeface="Times New Roman" pitchFamily="18" charset="0"/>
                <a:cs typeface="Times New Roman" pitchFamily="18" charset="0"/>
              </a:rPr>
              <a:t>Voter turnout in the U.S. South is somewhat lighter than in the North and West, a reflection of lower living standards and a lack of party competition. </a:t>
            </a:r>
          </a:p>
          <a:p>
            <a:pPr algn="just"/>
            <a:endParaRPr lang="en-US" sz="2200" dirty="0" smtClean="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44562"/>
          </a:xfrm>
        </p:spPr>
        <p:txBody>
          <a:bodyPr>
            <a:normAutofit/>
          </a:bodyPr>
          <a:lstStyle/>
          <a:p>
            <a:r>
              <a:rPr lang="en-US" sz="3600" dirty="0" smtClean="0">
                <a:solidFill>
                  <a:srgbClr val="FFFF00"/>
                </a:solidFill>
                <a:latin typeface="Times New Roman" pitchFamily="18" charset="0"/>
                <a:cs typeface="Times New Roman" pitchFamily="18" charset="0"/>
              </a:rPr>
              <a:t>Who Votes Whom and How?</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Autofit/>
          </a:bodyPr>
          <a:lstStyle/>
          <a:p>
            <a:pPr algn="just"/>
            <a:r>
              <a:rPr lang="en-US" sz="2200" dirty="0" smtClean="0">
                <a:solidFill>
                  <a:srgbClr val="FFFF00"/>
                </a:solidFill>
                <a:latin typeface="Times New Roman" pitchFamily="18" charset="0"/>
                <a:cs typeface="Times New Roman" pitchFamily="18" charset="0"/>
              </a:rPr>
              <a:t>The factors can be divided into long-term and short-term variables. Loyalty to a political party is a long-term influence. Here the Authors review the variables that predict who votes how and whom. </a:t>
            </a:r>
          </a:p>
          <a:p>
            <a:pPr marL="0" indent="0" algn="just">
              <a:buNone/>
            </a:pPr>
            <a:endParaRPr lang="en-US" sz="2200" b="1" i="1" dirty="0" smtClean="0">
              <a:solidFill>
                <a:srgbClr val="FFFF00"/>
              </a:solidFill>
              <a:latin typeface="Times New Roman" pitchFamily="18" charset="0"/>
              <a:cs typeface="Times New Roman" pitchFamily="18" charset="0"/>
            </a:endParaRPr>
          </a:p>
          <a:p>
            <a:pPr algn="just"/>
            <a:r>
              <a:rPr lang="en-US" sz="2200" b="1" i="1" dirty="0" smtClean="0">
                <a:solidFill>
                  <a:srgbClr val="FFFF00"/>
                </a:solidFill>
                <a:latin typeface="Times New Roman" pitchFamily="18" charset="0"/>
                <a:cs typeface="Times New Roman" pitchFamily="18" charset="0"/>
              </a:rPr>
              <a:t>Party Identification</a:t>
            </a:r>
          </a:p>
          <a:p>
            <a:pPr algn="just"/>
            <a:r>
              <a:rPr lang="en-US" sz="2200" dirty="0" smtClean="0">
                <a:solidFill>
                  <a:srgbClr val="FFFF00"/>
                </a:solidFill>
                <a:latin typeface="Times New Roman" pitchFamily="18" charset="0"/>
                <a:cs typeface="Times New Roman" pitchFamily="18" charset="0"/>
              </a:rPr>
              <a:t>Party ID is an attachment many feel toward one party for a long time, sometimes all their lives. Strong party identifiers habitually vote for that party; weak identifiers can be swayed to vote for another party. People with no party ID may shift their votes every election.</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Party ID is heavily influenced by parents early in life. Party ID is important to electoral stability. Typically, the swing from one major party to another ranged from only about 1 percent to 5 percent. </a:t>
            </a:r>
            <a:endParaRPr lang="en-US" sz="2200" dirty="0">
              <a:solidFill>
                <a:srgbClr val="FFFF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latin typeface="Times New Roman" pitchFamily="18" charset="0"/>
                <a:cs typeface="Times New Roman" pitchFamily="18" charset="0"/>
              </a:rPr>
              <a:t>Who Votes How?</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r>
              <a:rPr lang="en-US" sz="2400" b="1" i="1" dirty="0" smtClean="0">
                <a:solidFill>
                  <a:srgbClr val="FFFF00"/>
                </a:solidFill>
                <a:latin typeface="Times New Roman" pitchFamily="18" charset="0"/>
                <a:cs typeface="Times New Roman" pitchFamily="18" charset="0"/>
              </a:rPr>
              <a:t>Class Voting</a:t>
            </a:r>
          </a:p>
          <a:p>
            <a:pPr algn="just"/>
            <a:r>
              <a:rPr lang="en-US" sz="2400" dirty="0" smtClean="0">
                <a:solidFill>
                  <a:srgbClr val="FFFF00"/>
                </a:solidFill>
                <a:latin typeface="Times New Roman" pitchFamily="18" charset="0"/>
                <a:cs typeface="Times New Roman" pitchFamily="18" charset="0"/>
              </a:rPr>
              <a:t>Social class is one determinant of party identification and voting behavior. Wage workers tend to register and vote Democrat, especially in families where breadwinners are union members. In 2012, a majority of voters from families earning under $50,000 a year voted for Obama. However, many well-off professional people went for Obama as well, suggesting he enjoyed bimodal support.</a:t>
            </a:r>
          </a:p>
          <a:p>
            <a:pPr marL="0" indent="0" algn="just">
              <a:buNone/>
            </a:pPr>
            <a:endParaRPr lang="en-US" sz="2400" dirty="0" smtClean="0">
              <a:solidFill>
                <a:srgbClr val="FFFF00"/>
              </a:solidFill>
              <a:latin typeface="Times New Roman" pitchFamily="18" charset="0"/>
              <a:cs typeface="Times New Roman" pitchFamily="18" charset="0"/>
            </a:endParaRPr>
          </a:p>
          <a:p>
            <a:pPr algn="just"/>
            <a:r>
              <a:rPr lang="en-US" sz="2400" b="1" i="1" dirty="0" smtClean="0">
                <a:solidFill>
                  <a:srgbClr val="FFFF00"/>
                </a:solidFill>
                <a:latin typeface="Times New Roman" pitchFamily="18" charset="0"/>
                <a:cs typeface="Times New Roman" pitchFamily="18" charset="0"/>
              </a:rPr>
              <a:t>Regional Voting</a:t>
            </a:r>
          </a:p>
          <a:p>
            <a:pPr algn="just"/>
            <a:r>
              <a:rPr lang="en-US" sz="2400" dirty="0" smtClean="0">
                <a:solidFill>
                  <a:srgbClr val="FFFF00"/>
                </a:solidFill>
                <a:latin typeface="Times New Roman" pitchFamily="18" charset="0"/>
                <a:cs typeface="Times New Roman" pitchFamily="18" charset="0"/>
              </a:rPr>
              <a:t>Some regions identity strongly with certain parties. For examples, California with Democrats and Texas with Republicans. </a:t>
            </a:r>
          </a:p>
          <a:p>
            <a:pPr algn="just"/>
            <a:r>
              <a:rPr lang="en-US" sz="2400" b="1" i="1" dirty="0" smtClean="0">
                <a:solidFill>
                  <a:srgbClr val="FFFF00"/>
                </a:solidFill>
                <a:latin typeface="Times New Roman" pitchFamily="18" charset="0"/>
                <a:cs typeface="Times New Roman" pitchFamily="18" charset="0"/>
              </a:rPr>
              <a:t>Religious Blocks</a:t>
            </a:r>
          </a:p>
          <a:p>
            <a:pPr algn="just"/>
            <a:r>
              <a:rPr lang="en-US" sz="2400" dirty="0" smtClean="0">
                <a:solidFill>
                  <a:srgbClr val="FFFF00"/>
                </a:solidFill>
                <a:latin typeface="Times New Roman" pitchFamily="18" charset="0"/>
                <a:cs typeface="Times New Roman" pitchFamily="18" charset="0"/>
              </a:rPr>
              <a:t>Religious versus secular is the single stronger predicator in U.S. voting. In 2012, Romney won most white Protestant; Obama won most secular, Catholics and Jews</a:t>
            </a:r>
            <a:endParaRPr lang="en-US" sz="2400" dirty="0">
              <a:solidFill>
                <a:srgbClr val="FFFF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FF00"/>
                </a:solidFill>
                <a:latin typeface="Times New Roman" pitchFamily="18" charset="0"/>
                <a:cs typeface="Times New Roman" pitchFamily="18" charset="0"/>
              </a:rPr>
              <a:t>Who Votes How?</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85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latin typeface="Times New Roman" pitchFamily="18" charset="0"/>
                <a:cs typeface="Times New Roman" pitchFamily="18" charset="0"/>
              </a:rPr>
              <a:t>Sequence of the Lecture</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buFont typeface="Wingdings" pitchFamily="2" charset="2"/>
              <a:buChar char="Ø"/>
            </a:pPr>
            <a:r>
              <a:rPr lang="en-US" sz="2200" dirty="0" smtClean="0">
                <a:solidFill>
                  <a:srgbClr val="FFFF00"/>
                </a:solidFill>
                <a:latin typeface="Times New Roman" pitchFamily="18" charset="0"/>
                <a:cs typeface="Times New Roman" pitchFamily="18" charset="0"/>
              </a:rPr>
              <a:t>What is Election?</a:t>
            </a:r>
          </a:p>
          <a:p>
            <a:pPr>
              <a:buFont typeface="Wingdings" pitchFamily="2" charset="2"/>
              <a:buChar char="Ø"/>
            </a:pPr>
            <a:r>
              <a:rPr lang="en-US" sz="2200" dirty="0" smtClean="0">
                <a:solidFill>
                  <a:srgbClr val="FFFF00"/>
                </a:solidFill>
                <a:latin typeface="Times New Roman" pitchFamily="18" charset="0"/>
                <a:cs typeface="Times New Roman" pitchFamily="18" charset="0"/>
              </a:rPr>
              <a:t>Significance of Elections</a:t>
            </a:r>
          </a:p>
          <a:p>
            <a:pPr>
              <a:buFont typeface="Wingdings" pitchFamily="2" charset="2"/>
              <a:buChar char="Ø"/>
            </a:pPr>
            <a:r>
              <a:rPr lang="en-US" sz="2200" dirty="0" smtClean="0">
                <a:solidFill>
                  <a:srgbClr val="FFFF00"/>
                </a:solidFill>
                <a:latin typeface="Times New Roman" pitchFamily="18" charset="0"/>
                <a:cs typeface="Times New Roman" pitchFamily="18" charset="0"/>
              </a:rPr>
              <a:t>Elections: U.S. Perspectives</a:t>
            </a:r>
          </a:p>
          <a:p>
            <a:r>
              <a:rPr lang="en-US" sz="2200" dirty="0" smtClean="0">
                <a:solidFill>
                  <a:srgbClr val="FFFF00"/>
                </a:solidFill>
                <a:latin typeface="Times New Roman" pitchFamily="18" charset="0"/>
                <a:cs typeface="Times New Roman" pitchFamily="18" charset="0"/>
              </a:rPr>
              <a:t>Questions raised by Prof. Roskins regarding elections:</a:t>
            </a:r>
          </a:p>
          <a:p>
            <a:r>
              <a:rPr lang="en-US" sz="2200" dirty="0" smtClean="0">
                <a:solidFill>
                  <a:srgbClr val="FFFF00"/>
                </a:solidFill>
                <a:latin typeface="Times New Roman" pitchFamily="18" charset="0"/>
                <a:cs typeface="Times New Roman" pitchFamily="18" charset="0"/>
              </a:rPr>
              <a:t>Why do People Vote?</a:t>
            </a:r>
          </a:p>
          <a:p>
            <a:r>
              <a:rPr lang="en-US" sz="2200" dirty="0" smtClean="0">
                <a:solidFill>
                  <a:srgbClr val="FFFF00"/>
                </a:solidFill>
                <a:latin typeface="Times New Roman" pitchFamily="18" charset="0"/>
                <a:cs typeface="Times New Roman" pitchFamily="18" charset="0"/>
              </a:rPr>
              <a:t>Why low turnout in U.S. Elections?</a:t>
            </a:r>
          </a:p>
          <a:p>
            <a:r>
              <a:rPr lang="en-US" sz="2200" dirty="0" smtClean="0">
                <a:solidFill>
                  <a:srgbClr val="FFFF00"/>
                </a:solidFill>
                <a:latin typeface="Times New Roman" pitchFamily="18" charset="0"/>
                <a:cs typeface="Times New Roman" pitchFamily="18" charset="0"/>
              </a:rPr>
              <a:t>Who Votes?</a:t>
            </a:r>
          </a:p>
          <a:p>
            <a:r>
              <a:rPr lang="en-US" sz="2200" dirty="0" smtClean="0">
                <a:solidFill>
                  <a:srgbClr val="FFFF00"/>
                </a:solidFill>
                <a:latin typeface="Times New Roman" pitchFamily="18" charset="0"/>
                <a:cs typeface="Times New Roman" pitchFamily="18" charset="0"/>
              </a:rPr>
              <a:t>Who Votes </a:t>
            </a:r>
            <a:r>
              <a:rPr lang="en-US" sz="2200" dirty="0">
                <a:solidFill>
                  <a:srgbClr val="FFFF00"/>
                </a:solidFill>
                <a:latin typeface="Times New Roman" pitchFamily="18" charset="0"/>
                <a:cs typeface="Times New Roman" pitchFamily="18" charset="0"/>
              </a:rPr>
              <a:t>H</a:t>
            </a:r>
            <a:r>
              <a:rPr lang="en-US" sz="2200" dirty="0" smtClean="0">
                <a:solidFill>
                  <a:srgbClr val="FFFF00"/>
                </a:solidFill>
                <a:latin typeface="Times New Roman" pitchFamily="18" charset="0"/>
                <a:cs typeface="Times New Roman" pitchFamily="18" charset="0"/>
              </a:rPr>
              <a:t>ow?</a:t>
            </a:r>
          </a:p>
          <a:p>
            <a:r>
              <a:rPr lang="en-US" sz="2200" dirty="0" smtClean="0">
                <a:solidFill>
                  <a:srgbClr val="FFFF00"/>
                </a:solidFill>
                <a:latin typeface="Times New Roman" pitchFamily="18" charset="0"/>
                <a:cs typeface="Times New Roman" pitchFamily="18" charset="0"/>
              </a:rPr>
              <a:t>What Wins Elections?</a:t>
            </a:r>
          </a:p>
          <a:p>
            <a:pPr>
              <a:buNone/>
            </a:pPr>
            <a:endParaRPr lang="en-US" sz="2200" dirty="0" smtClean="0">
              <a:solidFill>
                <a:srgbClr val="FFFF00"/>
              </a:solidFill>
              <a:latin typeface="Times New Roman" pitchFamily="18" charset="0"/>
              <a:cs typeface="Times New Roman" pitchFamily="18" charset="0"/>
            </a:endParaRPr>
          </a:p>
          <a:p>
            <a:pPr>
              <a:buNone/>
            </a:pP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Who votes How?</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200" b="1" i="1" dirty="0" smtClean="0">
                <a:solidFill>
                  <a:srgbClr val="FFFF00"/>
                </a:solidFill>
                <a:latin typeface="Times New Roman" pitchFamily="18" charset="0"/>
                <a:cs typeface="Times New Roman" pitchFamily="18" charset="0"/>
              </a:rPr>
              <a:t>Age Groups</a:t>
            </a:r>
          </a:p>
          <a:p>
            <a:pPr algn="just"/>
            <a:r>
              <a:rPr lang="en-US" sz="2200" dirty="0" smtClean="0">
                <a:solidFill>
                  <a:srgbClr val="FFFF00"/>
                </a:solidFill>
                <a:latin typeface="Times New Roman" pitchFamily="18" charset="0"/>
                <a:cs typeface="Times New Roman" pitchFamily="18" charset="0"/>
              </a:rPr>
              <a:t>Younger people are not necessarily more radical than their elders. Rather they tend to catch the tide that is flowing in their youth. In 2008 and 2012, most 18-to29-old voters went for Obama, partly because they were more open on race and worried about their jobs during the financial crisis. Older voters were less open on race question. </a:t>
            </a:r>
          </a:p>
          <a:p>
            <a:pPr marL="0" indent="0" algn="just">
              <a:buNone/>
            </a:pPr>
            <a:endParaRPr lang="en-US" sz="2200" b="1" i="1" dirty="0" smtClean="0">
              <a:solidFill>
                <a:srgbClr val="FFFF00"/>
              </a:solidFill>
              <a:latin typeface="Times New Roman" pitchFamily="18" charset="0"/>
              <a:cs typeface="Times New Roman" pitchFamily="18" charset="0"/>
            </a:endParaRPr>
          </a:p>
          <a:p>
            <a:pPr algn="just"/>
            <a:r>
              <a:rPr lang="en-US" sz="2200" b="1" i="1" dirty="0" smtClean="0">
                <a:solidFill>
                  <a:srgbClr val="FFFF00"/>
                </a:solidFill>
                <a:latin typeface="Times New Roman" pitchFamily="18" charset="0"/>
                <a:cs typeface="Times New Roman" pitchFamily="18" charset="0"/>
              </a:rPr>
              <a:t>Gender Gap</a:t>
            </a:r>
          </a:p>
          <a:p>
            <a:pPr algn="just"/>
            <a:r>
              <a:rPr lang="en-US" sz="2200" dirty="0" smtClean="0">
                <a:solidFill>
                  <a:srgbClr val="FFFF00"/>
                </a:solidFill>
                <a:latin typeface="Times New Roman" pitchFamily="18" charset="0"/>
                <a:cs typeface="Times New Roman" pitchFamily="18" charset="0"/>
              </a:rPr>
              <a:t>Women vote for democrats by several percentage points more than men. Women tend to like the Democrats’ support for welfare measures and abortion rights, and to dislike Republicans opposition to such views and their vows to increase defense spending.</a:t>
            </a:r>
            <a:endParaRPr lang="en-US" sz="2200" dirty="0">
              <a:solidFill>
                <a:srgbClr val="FFFF0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Votes by Gender</a:t>
            </a:r>
            <a:endParaRPr lang="en-US" dirty="0">
              <a:solidFill>
                <a:srgbClr val="FFFF00"/>
              </a:solidFill>
            </a:endParaRPr>
          </a:p>
        </p:txBody>
      </p:sp>
      <p:pic>
        <p:nvPicPr>
          <p:cNvPr id="4" name="Content Placeholder 3" descr="vote by Gender.png"/>
          <p:cNvPicPr>
            <a:picLocks noGrp="1" noChangeAspect="1"/>
          </p:cNvPicPr>
          <p:nvPr>
            <p:ph idx="1"/>
          </p:nvPr>
        </p:nvPicPr>
        <p:blipFill>
          <a:blip r:embed="rId2"/>
          <a:stretch>
            <a:fillRect/>
          </a:stretch>
        </p:blipFill>
        <p:spPr>
          <a:xfrm>
            <a:off x="2819400" y="2176397"/>
            <a:ext cx="5029200" cy="399580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Autofit/>
          </a:bodyPr>
          <a:lstStyle/>
          <a:p>
            <a:pPr algn="just">
              <a:buNone/>
            </a:pPr>
            <a:r>
              <a:rPr lang="en-US" sz="2200" b="1" i="1" dirty="0" smtClean="0">
                <a:solidFill>
                  <a:srgbClr val="FFFF00"/>
                </a:solidFill>
                <a:latin typeface="Times New Roman" pitchFamily="18" charset="0"/>
                <a:cs typeface="Times New Roman" pitchFamily="18" charset="0"/>
              </a:rPr>
              <a:t>Marriage Gap</a:t>
            </a:r>
          </a:p>
          <a:p>
            <a:pPr algn="just"/>
            <a:r>
              <a:rPr lang="en-US" sz="2200" dirty="0" smtClean="0">
                <a:solidFill>
                  <a:srgbClr val="FFFF00"/>
                </a:solidFill>
                <a:latin typeface="Times New Roman" pitchFamily="18" charset="0"/>
                <a:cs typeface="Times New Roman" pitchFamily="18" charset="0"/>
              </a:rPr>
              <a:t>Unmarried people are several percentage points more Democrat than are married. The responsibilities of raising a family make voters conservative, and Republicans focus on “family values”. Romney won among married, Obama among single. A problem for Republicans is that fewer Americans marry!</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b="1" i="1" dirty="0" smtClean="0">
                <a:solidFill>
                  <a:srgbClr val="FFFF00"/>
                </a:solidFill>
                <a:latin typeface="Times New Roman" pitchFamily="18" charset="0"/>
                <a:cs typeface="Times New Roman" pitchFamily="18" charset="0"/>
              </a:rPr>
              <a:t>Gay Group</a:t>
            </a:r>
          </a:p>
          <a:p>
            <a:pPr algn="just"/>
            <a:r>
              <a:rPr lang="en-US" sz="2200" dirty="0" smtClean="0">
                <a:solidFill>
                  <a:srgbClr val="FFFF00"/>
                </a:solidFill>
                <a:latin typeface="Times New Roman" pitchFamily="18" charset="0"/>
                <a:cs typeface="Times New Roman" pitchFamily="18" charset="0"/>
              </a:rPr>
              <a:t>In 2012, for the first time, exit polls asked voters their sexual orientation. 5 percent identified as gay, and of them ¾ voted for Obama. Ironically, Obama has shield away from the issue of same sex. But vice president pushed him into supporting. The author views that Obama’s narrow margin of victory may have come from gays.  </a:t>
            </a:r>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715962"/>
          </a:xfrm>
        </p:spPr>
        <p:txBody>
          <a:bodyPr>
            <a:normAutofit/>
          </a:bodyPr>
          <a:lstStyle/>
          <a:p>
            <a:r>
              <a:rPr lang="en-US" sz="3600" dirty="0" smtClean="0">
                <a:solidFill>
                  <a:srgbClr val="FFFF00"/>
                </a:solidFill>
                <a:latin typeface="Times New Roman" pitchFamily="18" charset="0"/>
                <a:cs typeface="Times New Roman" pitchFamily="18" charset="0"/>
              </a:rPr>
              <a:t>Who Votes How?</a:t>
            </a:r>
            <a:endParaRPr lang="en-US" sz="3600" dirty="0">
              <a:solidFill>
                <a:srgbClr val="FFFF0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solidFill>
                  <a:srgbClr val="FFFF00"/>
                </a:solidFill>
                <a:latin typeface="Times New Roman" pitchFamily="18" charset="0"/>
                <a:cs typeface="Times New Roman" pitchFamily="18" charset="0"/>
              </a:rPr>
              <a:t>Who Votes and How?</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Autofit/>
          </a:bodyPr>
          <a:lstStyle/>
          <a:p>
            <a:pPr algn="just"/>
            <a:r>
              <a:rPr lang="en-US" sz="2200" b="1" i="1" dirty="0" smtClean="0">
                <a:solidFill>
                  <a:srgbClr val="FFFF00"/>
                </a:solidFill>
                <a:latin typeface="Times New Roman" pitchFamily="18" charset="0"/>
                <a:cs typeface="Times New Roman" pitchFamily="18" charset="0"/>
              </a:rPr>
              <a:t>Race</a:t>
            </a:r>
          </a:p>
          <a:p>
            <a:pPr algn="just"/>
            <a:r>
              <a:rPr lang="en-US" sz="2200" dirty="0" smtClean="0">
                <a:solidFill>
                  <a:srgbClr val="FFFF00"/>
                </a:solidFill>
                <a:latin typeface="Times New Roman" pitchFamily="18" charset="0"/>
                <a:cs typeface="Times New Roman" pitchFamily="18" charset="0"/>
              </a:rPr>
              <a:t>Non-white are growing electoral force. A few study found that racial minorities formed 28 percent of electorate in 2012, up from 26 percent in 2008. So, this demographic shifts work against republican; more than 80% African-American vote for Democrat and more than two-third Hispanic vote for Democrat.</a:t>
            </a:r>
          </a:p>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On the other hand, several states’ tough laws against illegal immigrants, passed by Republican state legislatures and signed by Republican governors, drew strong white support.</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b="1" i="1" dirty="0" smtClean="0">
                <a:solidFill>
                  <a:srgbClr val="FFFF00"/>
                </a:solidFill>
                <a:latin typeface="Times New Roman" pitchFamily="18" charset="0"/>
                <a:cs typeface="Times New Roman" pitchFamily="18" charset="0"/>
              </a:rPr>
              <a:t>Urban Voting</a:t>
            </a:r>
          </a:p>
          <a:p>
            <a:pPr algn="just"/>
            <a:r>
              <a:rPr lang="en-US" sz="2200" dirty="0" smtClean="0">
                <a:solidFill>
                  <a:srgbClr val="FFFF00"/>
                </a:solidFill>
                <a:latin typeface="Times New Roman" pitchFamily="18" charset="0"/>
                <a:cs typeface="Times New Roman" pitchFamily="18" charset="0"/>
              </a:rPr>
              <a:t>Big cities worldwide tend strongly to vote liberal or left. The working-class vote is concentrated in cities. A map of U.S. elections shows a major urban-rural split. Cities went strongly for Obama in 2012 but Republican candidate won small towns and rural areas. </a:t>
            </a:r>
            <a:endParaRPr lang="en-US" sz="2200" dirty="0">
              <a:solidFill>
                <a:srgbClr val="FFFF0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Vote by race and ethnicity</a:t>
            </a:r>
            <a:endParaRPr lang="en-US" sz="3600" dirty="0">
              <a:solidFill>
                <a:srgbClr val="FFFF00"/>
              </a:solidFill>
              <a:latin typeface="Times New Roman" pitchFamily="18" charset="0"/>
              <a:cs typeface="Times New Roman" pitchFamily="18" charset="0"/>
            </a:endParaRPr>
          </a:p>
        </p:txBody>
      </p:sp>
      <p:pic>
        <p:nvPicPr>
          <p:cNvPr id="4" name="Content Placeholder 3" descr="Votes by Race 2012.png"/>
          <p:cNvPicPr>
            <a:picLocks noGrp="1" noChangeAspect="1"/>
          </p:cNvPicPr>
          <p:nvPr>
            <p:ph idx="1"/>
          </p:nvPr>
        </p:nvPicPr>
        <p:blipFill>
          <a:blip r:embed="rId2"/>
          <a:stretch>
            <a:fillRect/>
          </a:stretch>
        </p:blipFill>
        <p:spPr>
          <a:xfrm>
            <a:off x="457200" y="1600200"/>
            <a:ext cx="8686800" cy="452596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What Wins Elections?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4724400"/>
          </a:xfrm>
        </p:spPr>
        <p:txBody>
          <a:bodyPr>
            <a:noAutofit/>
          </a:bodyPr>
          <a:lstStyle/>
          <a:p>
            <a:pPr algn="just"/>
            <a:r>
              <a:rPr lang="en-US" sz="2200" dirty="0" smtClean="0">
                <a:solidFill>
                  <a:srgbClr val="FFFF00"/>
                </a:solidFill>
                <a:latin typeface="Times New Roman" pitchFamily="18" charset="0"/>
                <a:cs typeface="Times New Roman" pitchFamily="18" charset="0"/>
              </a:rPr>
              <a:t>In theories, elections enable citizen to choose their government. However, in modern elections, the element of rational choice is heavily manipulated by the twin factors:</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i="1" dirty="0" smtClean="0">
                <a:solidFill>
                  <a:srgbClr val="FFFF00"/>
                </a:solidFill>
                <a:latin typeface="Times New Roman" pitchFamily="18" charset="0"/>
                <a:cs typeface="Times New Roman" pitchFamily="18" charset="0"/>
              </a:rPr>
              <a:t>Personality of the candidates</a:t>
            </a:r>
          </a:p>
          <a:p>
            <a:pPr algn="just"/>
            <a:r>
              <a:rPr lang="en-US" sz="2200" dirty="0" smtClean="0">
                <a:solidFill>
                  <a:srgbClr val="FFFF00"/>
                </a:solidFill>
                <a:latin typeface="Times New Roman" pitchFamily="18" charset="0"/>
                <a:cs typeface="Times New Roman" pitchFamily="18" charset="0"/>
              </a:rPr>
              <a:t>Modern parties showcase their leaders’ personalities. Ads and TV spots feature the leaders’ images, sometimes without even mentioning their parties. The leader is presented as charismatic and decisive but calm and caring. Ronald Reagan and Barack Obama were excellent examples of winning political personalities.</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i="1" dirty="0" smtClean="0">
                <a:solidFill>
                  <a:srgbClr val="FFFF00"/>
                </a:solidFill>
                <a:latin typeface="Times New Roman" pitchFamily="18" charset="0"/>
                <a:cs typeface="Times New Roman" pitchFamily="18" charset="0"/>
              </a:rPr>
              <a:t> </a:t>
            </a:r>
            <a:r>
              <a:rPr lang="en-US" sz="2200" i="1" dirty="0">
                <a:solidFill>
                  <a:srgbClr val="FFFF00"/>
                </a:solidFill>
                <a:latin typeface="Times New Roman" pitchFamily="18" charset="0"/>
                <a:cs typeface="Times New Roman" pitchFamily="18" charset="0"/>
              </a:rPr>
              <a:t>Role of Mass </a:t>
            </a:r>
            <a:r>
              <a:rPr lang="en-US" sz="2200" i="1" dirty="0" smtClean="0">
                <a:solidFill>
                  <a:srgbClr val="FFFF00"/>
                </a:solidFill>
                <a:latin typeface="Times New Roman" pitchFamily="18" charset="0"/>
                <a:cs typeface="Times New Roman" pitchFamily="18" charset="0"/>
              </a:rPr>
              <a:t>media; TV debate</a:t>
            </a:r>
            <a:endParaRPr lang="en-US" sz="2200" i="1" dirty="0">
              <a:solidFill>
                <a:srgbClr val="FFFF00"/>
              </a:solidFill>
              <a:latin typeface="Times New Roman" pitchFamily="18" charset="0"/>
              <a:cs typeface="Times New Roman" pitchFamily="18" charset="0"/>
            </a:endParaRPr>
          </a:p>
          <a:p>
            <a:pPr algn="just"/>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latin typeface="Times New Roman" pitchFamily="18" charset="0"/>
                <a:cs typeface="Times New Roman" pitchFamily="18" charset="0"/>
              </a:rPr>
              <a:t>What Wins Elections?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53000"/>
          </a:xfrm>
        </p:spPr>
        <p:txBody>
          <a:bodyPr>
            <a:noAutofit/>
          </a:bodyPr>
          <a:lstStyle/>
          <a:p>
            <a:pPr marL="0" indent="0" algn="just">
              <a:buNone/>
            </a:pPr>
            <a:endParaRPr lang="en-US" sz="2200" b="1" i="1" dirty="0" smtClean="0">
              <a:solidFill>
                <a:srgbClr val="FFFF00"/>
              </a:solidFill>
              <a:latin typeface="Times New Roman" pitchFamily="18" charset="0"/>
              <a:cs typeface="Times New Roman" pitchFamily="18" charset="0"/>
            </a:endParaRPr>
          </a:p>
          <a:p>
            <a:pPr algn="just"/>
            <a:r>
              <a:rPr lang="en-US" sz="2200" b="1" i="1" dirty="0" smtClean="0">
                <a:solidFill>
                  <a:srgbClr val="FFFF00"/>
                </a:solidFill>
                <a:latin typeface="Times New Roman" pitchFamily="18" charset="0"/>
                <a:cs typeface="Times New Roman" pitchFamily="18" charset="0"/>
              </a:rPr>
              <a:t>Retrospective Voting</a:t>
            </a:r>
          </a:p>
          <a:p>
            <a:pPr algn="just"/>
            <a:r>
              <a:rPr lang="en-US" sz="2200" dirty="0" smtClean="0">
                <a:solidFill>
                  <a:srgbClr val="FFFF00"/>
                </a:solidFill>
                <a:latin typeface="Times New Roman" pitchFamily="18" charset="0"/>
                <a:cs typeface="Times New Roman" pitchFamily="18" charset="0"/>
              </a:rPr>
              <a:t>Few voters carefully evaluate issues in a presidential election, but they do form an overall evaluation of the performance of an incumbent president. </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President’s 4 year performance is evaluated as a whole in particular whether he has done a good job or poor one on the economy.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When Americans feel good about the economy, they generally vote for the incumbent’s party; they </a:t>
            </a:r>
            <a:r>
              <a:rPr lang="en-US" sz="2200" dirty="0">
                <a:solidFill>
                  <a:srgbClr val="FFFF00"/>
                </a:solidFill>
                <a:latin typeface="Times New Roman" pitchFamily="18" charset="0"/>
                <a:cs typeface="Times New Roman" pitchFamily="18" charset="0"/>
              </a:rPr>
              <a:t>reward the incumbent’s party: Reagan in 1984, Clinton in 1996.  </a:t>
            </a:r>
            <a:r>
              <a:rPr lang="en-US" sz="2200" dirty="0" smtClean="0">
                <a:solidFill>
                  <a:srgbClr val="FFFF00"/>
                </a:solidFill>
                <a:latin typeface="Times New Roman" pitchFamily="18" charset="0"/>
                <a:cs typeface="Times New Roman" pitchFamily="18" charset="0"/>
              </a:rPr>
              <a:t>The financial meltdown of 2008 turned the election decisively to Obama.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76800"/>
          </a:xfrm>
        </p:spPr>
        <p:txBody>
          <a:bodyPr>
            <a:noAutofit/>
          </a:bodyPr>
          <a:lstStyle/>
          <a:p>
            <a:pPr algn="just"/>
            <a:r>
              <a:rPr lang="en-US" sz="2200" b="1" i="1" dirty="0" smtClean="0">
                <a:solidFill>
                  <a:srgbClr val="FFFF00"/>
                </a:solidFill>
                <a:latin typeface="Times New Roman" pitchFamily="18" charset="0"/>
                <a:cs typeface="Times New Roman" pitchFamily="18" charset="0"/>
              </a:rPr>
              <a:t>Candidate Strategies and Voter Groups</a:t>
            </a:r>
          </a:p>
          <a:p>
            <a:pPr algn="just"/>
            <a:r>
              <a:rPr lang="en-US" sz="2200" dirty="0" smtClean="0">
                <a:solidFill>
                  <a:srgbClr val="FFFF00"/>
                </a:solidFill>
                <a:latin typeface="Times New Roman" pitchFamily="18" charset="0"/>
                <a:cs typeface="Times New Roman" pitchFamily="18" charset="0"/>
              </a:rPr>
              <a:t>The campaigns try to boost turnout among those who favor them but often do not vote. The Democrats’ emphasis on neighborhood turnout operations gave them their 2012 victory.</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Presidential candidates focus on states with </a:t>
            </a:r>
          </a:p>
          <a:p>
            <a:pPr algn="just"/>
            <a:r>
              <a:rPr lang="en-US" sz="2200" dirty="0" smtClean="0">
                <a:solidFill>
                  <a:srgbClr val="FFFF00"/>
                </a:solidFill>
                <a:latin typeface="Times New Roman" pitchFamily="18" charset="0"/>
                <a:cs typeface="Times New Roman" pitchFamily="18" charset="0"/>
              </a:rPr>
              <a:t>1) more electoral votes and </a:t>
            </a:r>
          </a:p>
          <a:p>
            <a:pPr algn="just"/>
            <a:r>
              <a:rPr lang="en-US" sz="2200" dirty="0" smtClean="0">
                <a:solidFill>
                  <a:srgbClr val="FFFF00"/>
                </a:solidFill>
                <a:latin typeface="Times New Roman" pitchFamily="18" charset="0"/>
                <a:cs typeface="Times New Roman" pitchFamily="18" charset="0"/>
              </a:rPr>
              <a:t>2) close to 50-50 voting, or swing states, concentrating on such “battleground” states as Florida, Ohio etc. </a:t>
            </a:r>
          </a:p>
          <a:p>
            <a:pPr algn="just"/>
            <a:r>
              <a:rPr lang="en-US" sz="2200" dirty="0" smtClean="0">
                <a:solidFill>
                  <a:srgbClr val="FFFF00"/>
                </a:solidFill>
                <a:latin typeface="Times New Roman" pitchFamily="18" charset="0"/>
                <a:cs typeface="Times New Roman" pitchFamily="18" charset="0"/>
              </a:rPr>
              <a:t>States such as California (Democrat) and Texas (Republican) get little time and money. </a:t>
            </a:r>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latin typeface="Times New Roman" pitchFamily="18" charset="0"/>
                <a:cs typeface="Times New Roman" pitchFamily="18" charset="0"/>
              </a:rPr>
              <a:t>What Wins Elections?</a:t>
            </a:r>
            <a:endParaRPr lang="en-US" sz="3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The U.S. Electoral System Defective?</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a:solidFill>
                  <a:srgbClr val="FFFF00"/>
                </a:solidFill>
                <a:latin typeface="Times New Roman" pitchFamily="18" charset="0"/>
                <a:cs typeface="Times New Roman" pitchFamily="18" charset="0"/>
              </a:rPr>
              <a:t>The Electoral College consists of 538 electors. A majority of 270 electoral votes is required to elect the </a:t>
            </a:r>
            <a:r>
              <a:rPr lang="en-US" sz="2200" dirty="0" smtClean="0">
                <a:solidFill>
                  <a:srgbClr val="FFFF00"/>
                </a:solidFill>
                <a:latin typeface="Times New Roman" pitchFamily="18" charset="0"/>
                <a:cs typeface="Times New Roman" pitchFamily="18" charset="0"/>
              </a:rPr>
              <a:t>President. (Senate 100+ representatives 435+ 3 for district of Columbia= 538)</a:t>
            </a:r>
          </a:p>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Electoral College is widely considered to be an undemocratic. It breaks the connections between popular will and electoral result but can not be seriously reformed because 17 small states with five or fewer representatives  like being overrepresented.</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These states can block any constitutional change, which requires two-thirds of each house plus three-fourths o the state legislatures.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Electoral College 2012</a:t>
            </a:r>
            <a:endParaRPr lang="en-US" dirty="0">
              <a:solidFill>
                <a:srgbClr val="FFFF00"/>
              </a:solidFill>
            </a:endParaRPr>
          </a:p>
        </p:txBody>
      </p:sp>
      <p:sp>
        <p:nvSpPr>
          <p:cNvPr id="3" name="Content Placeholder 2"/>
          <p:cNvSpPr>
            <a:spLocks noGrp="1"/>
          </p:cNvSpPr>
          <p:nvPr>
            <p:ph idx="1"/>
          </p:nvPr>
        </p:nvSpPr>
        <p:spPr/>
        <p:txBody>
          <a:bodyPr/>
          <a:lstStyle/>
          <a:p>
            <a:endParaRPr lang="en-US" dirty="0"/>
          </a:p>
        </p:txBody>
      </p:sp>
      <p:graphicFrame>
        <p:nvGraphicFramePr>
          <p:cNvPr id="1026" name="Object 2"/>
          <p:cNvGraphicFramePr>
            <a:graphicFrameLocks noChangeAspect="1"/>
          </p:cNvGraphicFramePr>
          <p:nvPr/>
        </p:nvGraphicFramePr>
        <p:xfrm>
          <a:off x="457200" y="1676400"/>
          <a:ext cx="8153400" cy="4648200"/>
        </p:xfrm>
        <a:graphic>
          <a:graphicData uri="http://schemas.openxmlformats.org/presentationml/2006/ole">
            <mc:AlternateContent xmlns:mc="http://schemas.openxmlformats.org/markup-compatibility/2006">
              <mc:Choice xmlns:v="urn:schemas-microsoft-com:vml" Requires="v">
                <p:oleObj spid="_x0000_s1056" name="Document" r:id="rId4" imgW="5980415" imgH="3903074" progId="Word.Document.12">
                  <p:embed/>
                </p:oleObj>
              </mc:Choice>
              <mc:Fallback>
                <p:oleObj name="Document" r:id="rId4" imgW="5980415" imgH="3903074"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8153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latin typeface="Times New Roman" pitchFamily="18" charset="0"/>
                <a:cs typeface="Times New Roman" pitchFamily="18" charset="0"/>
              </a:rPr>
              <a:t>What is Election?</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9530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An election is a formal decision-making process by which a population chooses an individual to hold public office. Elections have been the usual mechanism by which modern representative democracy has operated since the 17th century.</a:t>
            </a:r>
          </a:p>
          <a:p>
            <a:pPr algn="just">
              <a:buNone/>
            </a:pPr>
            <a:r>
              <a:rPr lang="en-US" sz="2200" dirty="0" smtClean="0">
                <a:solidFill>
                  <a:srgbClr val="FFFF00"/>
                </a:solidFill>
                <a:latin typeface="Times New Roman" pitchFamily="18" charset="0"/>
                <a:cs typeface="Times New Roman" pitchFamily="18" charset="0"/>
              </a:rPr>
              <a:t>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 is important to distinguish between the ‘form’ and the ‘substance’ of elections. In some cases, electoral forms are present but the substance of an election is missing, as when voters do not have ‘a free and genuine choice’ between at least two alternatives. </a:t>
            </a:r>
          </a:p>
          <a:p>
            <a:pPr algn="just">
              <a:buNone/>
            </a:pPr>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U.S. Election 2016</a:t>
            </a:r>
            <a:endParaRPr lang="en-US" dirty="0">
              <a:solidFill>
                <a:srgbClr val="FFFF00"/>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62227" y="1600200"/>
            <a:ext cx="601954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68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A Comparison percentage of eligible voters</a:t>
            </a:r>
            <a:endParaRPr lang="en-US" sz="3600" dirty="0">
              <a:solidFill>
                <a:srgbClr val="FFFF00"/>
              </a:solidFill>
              <a:latin typeface="Times New Roman" pitchFamily="18" charset="0"/>
              <a:cs typeface="Times New Roman" pitchFamily="18" charset="0"/>
            </a:endParaRPr>
          </a:p>
        </p:txBody>
      </p:sp>
      <p:pic>
        <p:nvPicPr>
          <p:cNvPr id="4" name="Content Placeholder 3" descr="elegible voters.png"/>
          <p:cNvPicPr>
            <a:picLocks noGrp="1" noChangeAspect="1"/>
          </p:cNvPicPr>
          <p:nvPr>
            <p:ph idx="1"/>
          </p:nvPr>
        </p:nvPicPr>
        <p:blipFill>
          <a:blip r:embed="rId2"/>
          <a:stretch>
            <a:fillRect/>
          </a:stretch>
        </p:blipFill>
        <p:spPr>
          <a:xfrm>
            <a:off x="457200" y="1600200"/>
            <a:ext cx="8229600"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FFFF00"/>
                </a:solidFill>
                <a:latin typeface="Times New Roman" pitchFamily="18" charset="0"/>
                <a:cs typeface="Times New Roman" pitchFamily="18" charset="0"/>
              </a:rPr>
              <a:t>Significance of Election</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Autofit/>
          </a:bodyPr>
          <a:lstStyle/>
          <a:p>
            <a:pPr algn="just"/>
            <a:r>
              <a:rPr lang="en-US" sz="2200" dirty="0" smtClean="0">
                <a:solidFill>
                  <a:srgbClr val="FFFF00"/>
                </a:solidFill>
                <a:latin typeface="Times New Roman" pitchFamily="18" charset="0"/>
                <a:cs typeface="Times New Roman" pitchFamily="18" charset="0"/>
              </a:rPr>
              <a:t>Elections enable the people to choose their leaders who make decisions on their behalf. Other forms of government like dictatorships do not have this option.</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Democracy is based on all people having the same rights. </a:t>
            </a:r>
          </a:p>
          <a:p>
            <a:pPr algn="just"/>
            <a:r>
              <a:rPr lang="en-US" sz="2200" dirty="0" smtClean="0">
                <a:solidFill>
                  <a:srgbClr val="FFFF00"/>
                </a:solidFill>
                <a:latin typeface="Times New Roman" pitchFamily="18" charset="0"/>
                <a:cs typeface="Times New Roman" pitchFamily="18" charset="0"/>
              </a:rPr>
              <a:t>Without elections, democracy isn't based on “the wants and needs of the people.” It turns into another type of government where decisions are made by one person or a group of person based on their own motivating factors.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smtClean="0">
                <a:solidFill>
                  <a:srgbClr val="FFFF00"/>
                </a:solidFill>
                <a:latin typeface="Times New Roman" pitchFamily="18" charset="0"/>
                <a:cs typeface="Times New Roman" pitchFamily="18" charset="0"/>
              </a:rPr>
              <a:t>Significance of Elections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6096000"/>
          </a:xfrm>
        </p:spPr>
        <p:txBody>
          <a:bodyPr>
            <a:noAutofit/>
          </a:bodyPr>
          <a:lstStyle/>
          <a:p>
            <a:pPr algn="just">
              <a:buFont typeface="Wingdings" pitchFamily="2" charset="2"/>
              <a:buChar char="v"/>
            </a:pPr>
            <a:r>
              <a:rPr lang="en-US" sz="2200" dirty="0" smtClean="0">
                <a:solidFill>
                  <a:srgbClr val="FFFF00"/>
                </a:solidFill>
                <a:latin typeface="Times New Roman" pitchFamily="18" charset="0"/>
                <a:cs typeface="Times New Roman" pitchFamily="18" charset="0"/>
              </a:rPr>
              <a:t>  </a:t>
            </a:r>
            <a:r>
              <a:rPr lang="en-US" sz="2200" b="1" i="1" dirty="0" smtClean="0">
                <a:solidFill>
                  <a:srgbClr val="FFFF00"/>
                </a:solidFill>
                <a:latin typeface="Times New Roman" pitchFamily="18" charset="0"/>
                <a:cs typeface="Times New Roman" pitchFamily="18" charset="0"/>
              </a:rPr>
              <a:t>What are the key components of  democracy?</a:t>
            </a:r>
            <a:endParaRPr lang="en-US" sz="2200" b="1" i="1" dirty="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 	They are </a:t>
            </a:r>
            <a:r>
              <a:rPr lang="en-US" sz="2200" b="1" dirty="0" smtClean="0">
                <a:solidFill>
                  <a:srgbClr val="FFFF00"/>
                </a:solidFill>
                <a:latin typeface="Times New Roman" pitchFamily="18" charset="0"/>
                <a:cs typeface="Times New Roman" pitchFamily="18" charset="0"/>
              </a:rPr>
              <a:t>free and fair elections</a:t>
            </a:r>
            <a:r>
              <a:rPr lang="en-US" sz="2200" dirty="0" smtClean="0">
                <a:solidFill>
                  <a:srgbClr val="FFFF00"/>
                </a:solidFill>
                <a:latin typeface="Times New Roman" pitchFamily="18" charset="0"/>
                <a:cs typeface="Times New Roman" pitchFamily="18" charset="0"/>
              </a:rPr>
              <a:t>, the active participation of citizens in the government, protection of human rights for citizens.</a:t>
            </a:r>
            <a:endParaRPr lang="en-US" sz="2200" dirty="0">
              <a:solidFill>
                <a:srgbClr val="FFFF00"/>
              </a:solidFill>
              <a:latin typeface="Times New Roman" pitchFamily="18" charset="0"/>
              <a:cs typeface="Times New Roman" pitchFamily="18" charset="0"/>
            </a:endParaRPr>
          </a:p>
          <a:p>
            <a:pPr algn="just">
              <a:buFont typeface="Wingdings" pitchFamily="2" charset="2"/>
              <a:buChar char="v"/>
            </a:pPr>
            <a:r>
              <a:rPr lang="en-US" sz="2200" b="1" i="1" dirty="0" smtClean="0">
                <a:solidFill>
                  <a:srgbClr val="FFFF00"/>
                </a:solidFill>
                <a:latin typeface="Times New Roman" pitchFamily="18" charset="0"/>
                <a:cs typeface="Times New Roman" pitchFamily="18" charset="0"/>
              </a:rPr>
              <a:t>Who </a:t>
            </a:r>
            <a:r>
              <a:rPr lang="en-US" sz="2200" b="1" i="1" dirty="0">
                <a:solidFill>
                  <a:srgbClr val="FFFF00"/>
                </a:solidFill>
                <a:latin typeface="Times New Roman" pitchFamily="18" charset="0"/>
                <a:cs typeface="Times New Roman" pitchFamily="18" charset="0"/>
              </a:rPr>
              <a:t>holds political power in a democracy?</a:t>
            </a:r>
          </a:p>
          <a:p>
            <a:pPr algn="just">
              <a:buNone/>
            </a:pPr>
            <a:r>
              <a:rPr lang="en-US" sz="2200" dirty="0" smtClean="0">
                <a:solidFill>
                  <a:srgbClr val="FFFF00"/>
                </a:solidFill>
                <a:latin typeface="Times New Roman" pitchFamily="18" charset="0"/>
                <a:cs typeface="Times New Roman" pitchFamily="18" charset="0"/>
              </a:rPr>
              <a:t>	The </a:t>
            </a:r>
            <a:r>
              <a:rPr lang="en-US" sz="2200" dirty="0">
                <a:solidFill>
                  <a:srgbClr val="FFFF00"/>
                </a:solidFill>
                <a:latin typeface="Times New Roman" pitchFamily="18" charset="0"/>
                <a:cs typeface="Times New Roman" pitchFamily="18" charset="0"/>
              </a:rPr>
              <a:t>people hold political power in a democracy. The system lets </a:t>
            </a:r>
            <a:r>
              <a:rPr lang="en-US" sz="2200" b="1" dirty="0">
                <a:solidFill>
                  <a:srgbClr val="FFFF00"/>
                </a:solidFill>
                <a:latin typeface="Times New Roman" pitchFamily="18" charset="0"/>
                <a:cs typeface="Times New Roman" pitchFamily="18" charset="0"/>
              </a:rPr>
              <a:t>people choose their leaders</a:t>
            </a:r>
            <a:r>
              <a:rPr lang="en-US" sz="2200" dirty="0">
                <a:solidFill>
                  <a:srgbClr val="FFFF00"/>
                </a:solidFill>
                <a:latin typeface="Times New Roman" pitchFamily="18" charset="0"/>
                <a:cs typeface="Times New Roman" pitchFamily="18" charset="0"/>
              </a:rPr>
              <a:t> through a competitive process and hold them accountable </a:t>
            </a:r>
            <a:r>
              <a:rPr lang="en-US" sz="2200" dirty="0" smtClean="0">
                <a:solidFill>
                  <a:srgbClr val="FFFF00"/>
                </a:solidFill>
                <a:latin typeface="Times New Roman" pitchFamily="18" charset="0"/>
                <a:cs typeface="Times New Roman" pitchFamily="18" charset="0"/>
              </a:rPr>
              <a:t>.</a:t>
            </a:r>
            <a:endParaRPr lang="en-US" sz="2200" dirty="0">
              <a:solidFill>
                <a:srgbClr val="FFFF00"/>
              </a:solidFill>
              <a:latin typeface="Times New Roman" pitchFamily="18" charset="0"/>
              <a:cs typeface="Times New Roman" pitchFamily="18" charset="0"/>
            </a:endParaRPr>
          </a:p>
          <a:p>
            <a:pPr algn="just">
              <a:buFont typeface="Wingdings" pitchFamily="2" charset="2"/>
              <a:buChar char="v"/>
            </a:pPr>
            <a:r>
              <a:rPr lang="en-US" sz="2200" b="1" i="1" dirty="0">
                <a:solidFill>
                  <a:srgbClr val="FFFF00"/>
                </a:solidFill>
                <a:latin typeface="Times New Roman" pitchFamily="18" charset="0"/>
                <a:cs typeface="Times New Roman" pitchFamily="18" charset="0"/>
              </a:rPr>
              <a:t>How are differences usually settled in a democracy?</a:t>
            </a:r>
          </a:p>
          <a:p>
            <a:pPr algn="just">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P</a:t>
            </a:r>
            <a:r>
              <a:rPr lang="en-US" sz="2200" dirty="0" smtClean="0">
                <a:solidFill>
                  <a:srgbClr val="FFFF00"/>
                </a:solidFill>
                <a:latin typeface="Times New Roman" pitchFamily="18" charset="0"/>
                <a:cs typeface="Times New Roman" pitchFamily="18" charset="0"/>
              </a:rPr>
              <a:t>articipants settle </a:t>
            </a:r>
            <a:r>
              <a:rPr lang="en-US" sz="2200" dirty="0">
                <a:solidFill>
                  <a:srgbClr val="FFFF00"/>
                </a:solidFill>
                <a:latin typeface="Times New Roman" pitchFamily="18" charset="0"/>
                <a:cs typeface="Times New Roman" pitchFamily="18" charset="0"/>
              </a:rPr>
              <a:t>differences through </a:t>
            </a:r>
            <a:r>
              <a:rPr lang="en-US" sz="2200" b="1" dirty="0" smtClean="0">
                <a:solidFill>
                  <a:srgbClr val="FFFF00"/>
                </a:solidFill>
                <a:latin typeface="Times New Roman" pitchFamily="18" charset="0"/>
                <a:cs typeface="Times New Roman" pitchFamily="18" charset="0"/>
              </a:rPr>
              <a:t>elections</a:t>
            </a: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v"/>
            </a:pPr>
            <a:r>
              <a:rPr lang="en-US" sz="2200" b="1" i="1" dirty="0" smtClean="0">
                <a:solidFill>
                  <a:srgbClr val="FFFF00"/>
                </a:solidFill>
                <a:latin typeface="Times New Roman" pitchFamily="18" charset="0"/>
                <a:cs typeface="Times New Roman" pitchFamily="18" charset="0"/>
              </a:rPr>
              <a:t>What's the definition of "representative democracy"?</a:t>
            </a:r>
          </a:p>
          <a:p>
            <a:pPr algn="just">
              <a:buNone/>
            </a:pPr>
            <a:r>
              <a:rPr lang="en-US" sz="2200" dirty="0" smtClean="0">
                <a:solidFill>
                  <a:srgbClr val="FFFF00"/>
                </a:solidFill>
                <a:latin typeface="Times New Roman" pitchFamily="18" charset="0"/>
                <a:cs typeface="Times New Roman" pitchFamily="18" charset="0"/>
              </a:rPr>
              <a:t>	Representative democracy is a governmental structure based upon citizens </a:t>
            </a:r>
            <a:r>
              <a:rPr lang="en-US" sz="2200" b="1" dirty="0" smtClean="0">
                <a:solidFill>
                  <a:srgbClr val="FFFF00"/>
                </a:solidFill>
                <a:latin typeface="Times New Roman" pitchFamily="18" charset="0"/>
                <a:cs typeface="Times New Roman" pitchFamily="18" charset="0"/>
              </a:rPr>
              <a:t>electing representatives </a:t>
            </a:r>
            <a:r>
              <a:rPr lang="en-US" sz="2200" dirty="0" smtClean="0">
                <a:solidFill>
                  <a:srgbClr val="FFFF00"/>
                </a:solidFill>
                <a:latin typeface="Times New Roman" pitchFamily="18" charset="0"/>
                <a:cs typeface="Times New Roman" pitchFamily="18" charset="0"/>
              </a:rPr>
              <a:t>to serve on their behalf</a:t>
            </a:r>
            <a:endParaRPr lang="en-US" sz="2200" i="1" dirty="0" smtClean="0">
              <a:solidFill>
                <a:srgbClr val="FFFF00"/>
              </a:solidFill>
              <a:latin typeface="Times New Roman" pitchFamily="18" charset="0"/>
              <a:cs typeface="Times New Roman" pitchFamily="18" charset="0"/>
            </a:endParaRPr>
          </a:p>
          <a:p>
            <a:pPr algn="just">
              <a:buNone/>
            </a:pPr>
            <a:endParaRPr lang="en-US" sz="2200" dirty="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solidFill>
                  <a:srgbClr val="FFFF00"/>
                </a:solidFill>
                <a:latin typeface="Times New Roman" pitchFamily="18" charset="0"/>
                <a:cs typeface="Times New Roman" pitchFamily="18" charset="0"/>
              </a:rPr>
              <a:t>U.S. Elections</a:t>
            </a:r>
            <a:endParaRPr lang="en-US" sz="3600" dirty="0"/>
          </a:p>
        </p:txBody>
      </p:sp>
      <p:sp>
        <p:nvSpPr>
          <p:cNvPr id="3" name="Content Placeholder 2"/>
          <p:cNvSpPr>
            <a:spLocks noGrp="1"/>
          </p:cNvSpPr>
          <p:nvPr>
            <p:ph idx="1"/>
          </p:nvPr>
        </p:nvSpPr>
        <p:spPr>
          <a:xfrm>
            <a:off x="457200" y="990600"/>
            <a:ext cx="8229600" cy="5638800"/>
          </a:xfrm>
        </p:spPr>
        <p:txBody>
          <a:bodyPr>
            <a:noAutofit/>
          </a:bodyPr>
          <a:lstStyle/>
          <a:p>
            <a:pPr algn="just"/>
            <a:r>
              <a:rPr lang="en-US" sz="2200" b="1" i="1" dirty="0" smtClean="0">
                <a:solidFill>
                  <a:srgbClr val="FFFF00"/>
                </a:solidFill>
                <a:latin typeface="Times New Roman" pitchFamily="18" charset="0"/>
                <a:cs typeface="Times New Roman" pitchFamily="18" charset="0"/>
              </a:rPr>
              <a:t>Presidential Elections </a:t>
            </a:r>
          </a:p>
          <a:p>
            <a:pPr algn="just"/>
            <a:r>
              <a:rPr lang="en-US" sz="2200" dirty="0" smtClean="0">
                <a:solidFill>
                  <a:srgbClr val="FFFF00"/>
                </a:solidFill>
                <a:latin typeface="Times New Roman" pitchFamily="18" charset="0"/>
                <a:cs typeface="Times New Roman" pitchFamily="18" charset="0"/>
              </a:rPr>
              <a:t>The U.S. holds national elections every 2 years, but Presidents are only up for election every 4 years. The President is elected by electors of the Electoral College. The winner of the election is the candidate with at least 270 Electoral College votes. </a:t>
            </a:r>
          </a:p>
          <a:p>
            <a:pPr marL="0" indent="0"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To nominate the president candidate, the parties hold a series of primary elections in every state starting in February, which determine who becomes as the official presidential candidate. </a:t>
            </a:r>
          </a:p>
          <a:p>
            <a:pPr algn="just"/>
            <a:r>
              <a:rPr lang="en-US" sz="2200" dirty="0" smtClean="0">
                <a:solidFill>
                  <a:srgbClr val="FFFF00"/>
                </a:solidFill>
                <a:latin typeface="Times New Roman" pitchFamily="18" charset="0"/>
                <a:cs typeface="Times New Roman" pitchFamily="18" charset="0"/>
              </a:rPr>
              <a:t>At the party conventions held in July, where candidates are formally confirmed, e.g., Democrat Hillary Clinton and Republican Donald Trump were officially nominated at their party's conventions in July 2016.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FFFF00"/>
                </a:solidFill>
                <a:latin typeface="Times New Roman" pitchFamily="18" charset="0"/>
                <a:cs typeface="Times New Roman" pitchFamily="18" charset="0"/>
              </a:rPr>
              <a:t>U.S. Elections</a:t>
            </a:r>
            <a:endParaRPr lang="en-US" sz="3600"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200" b="1" dirty="0" smtClean="0">
                <a:solidFill>
                  <a:srgbClr val="FFFF00"/>
                </a:solidFill>
                <a:latin typeface="Times New Roman" pitchFamily="18" charset="0"/>
                <a:cs typeface="Times New Roman" pitchFamily="18" charset="0"/>
              </a:rPr>
              <a:t>Congressional Elections</a:t>
            </a:r>
          </a:p>
          <a:p>
            <a:pPr algn="just"/>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Congress has two chambers: the Senate and the House of Representatives.</a:t>
            </a:r>
          </a:p>
          <a:p>
            <a:pPr algn="just"/>
            <a:r>
              <a:rPr lang="en-US" sz="2200" b="1" dirty="0" smtClean="0">
                <a:solidFill>
                  <a:srgbClr val="FFFF00"/>
                </a:solidFill>
                <a:latin typeface="Times New Roman" pitchFamily="18" charset="0"/>
                <a:cs typeface="Times New Roman" pitchFamily="18" charset="0"/>
              </a:rPr>
              <a:t>Senate Elections: </a:t>
            </a:r>
            <a:r>
              <a:rPr lang="en-US" sz="2200" dirty="0" smtClean="0">
                <a:solidFill>
                  <a:srgbClr val="FFFF00"/>
                </a:solidFill>
                <a:latin typeface="Times New Roman" pitchFamily="18" charset="0"/>
                <a:cs typeface="Times New Roman" pitchFamily="18" charset="0"/>
              </a:rPr>
              <a:t>The Senate has 100 members, elected for a six-year term in dual-seat constituencies (2 from each state), with one-third being renewed every two years</a:t>
            </a:r>
          </a:p>
          <a:p>
            <a:pPr algn="just"/>
            <a:r>
              <a:rPr lang="en-US" sz="2200" b="1" dirty="0" smtClean="0">
                <a:solidFill>
                  <a:srgbClr val="FFFF00"/>
                </a:solidFill>
                <a:latin typeface="Times New Roman" pitchFamily="18" charset="0"/>
                <a:cs typeface="Times New Roman" pitchFamily="18" charset="0"/>
              </a:rPr>
              <a:t>House of Representatives Elections: </a:t>
            </a:r>
            <a:r>
              <a:rPr lang="en-US" sz="2200" dirty="0" smtClean="0">
                <a:solidFill>
                  <a:srgbClr val="FFFF00"/>
                </a:solidFill>
                <a:latin typeface="Times New Roman" pitchFamily="18" charset="0"/>
                <a:cs typeface="Times New Roman" pitchFamily="18" charset="0"/>
              </a:rPr>
              <a:t>The House of Representatives has 435 members, elected for a two-year term in single-seat constituencies. House of Representatives elections are held every two years</a:t>
            </a:r>
          </a:p>
          <a:p>
            <a:pPr algn="just"/>
            <a:endParaRPr lang="en-US" sz="2200" dirty="0" smtClean="0">
              <a:solidFill>
                <a:srgbClr val="FFFF00"/>
              </a:solidFill>
              <a:latin typeface="Times New Roman" pitchFamily="18" charset="0"/>
              <a:cs typeface="Times New Roman" pitchFamily="18" charset="0"/>
            </a:endParaRPr>
          </a:p>
          <a:p>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FFFF00"/>
                </a:solidFill>
                <a:latin typeface="Times New Roman" pitchFamily="18" charset="0"/>
                <a:cs typeface="Times New Roman" pitchFamily="18" charset="0"/>
              </a:rPr>
              <a:t>Elections: U.S. Perspectives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1"/>
            <a:ext cx="8229600" cy="4495800"/>
          </a:xfrm>
        </p:spPr>
        <p:txBody>
          <a:bodyPr>
            <a:normAutofit/>
          </a:bodyPr>
          <a:lstStyle/>
          <a:p>
            <a:pPr algn="just"/>
            <a:r>
              <a:rPr lang="en-US" sz="2200" dirty="0" smtClean="0">
                <a:solidFill>
                  <a:srgbClr val="FFFF00"/>
                </a:solidFill>
                <a:latin typeface="Times New Roman" pitchFamily="18" charset="0"/>
                <a:cs typeface="Times New Roman" pitchFamily="18" charset="0"/>
              </a:rPr>
              <a:t>Prof Roskins and others raised some important questions:</a:t>
            </a:r>
          </a:p>
          <a:p>
            <a:pPr algn="just"/>
            <a:r>
              <a:rPr lang="en-US" sz="2200" dirty="0" smtClean="0">
                <a:solidFill>
                  <a:srgbClr val="FFFF00"/>
                </a:solidFill>
                <a:latin typeface="Times New Roman" pitchFamily="18" charset="0"/>
                <a:cs typeface="Times New Roman" pitchFamily="18" charset="0"/>
              </a:rPr>
              <a:t>Why do People Vote?</a:t>
            </a:r>
          </a:p>
          <a:p>
            <a:pPr algn="just"/>
            <a:r>
              <a:rPr lang="en-US" sz="2200" dirty="0" smtClean="0">
                <a:solidFill>
                  <a:srgbClr val="FFFF00"/>
                </a:solidFill>
                <a:latin typeface="Times New Roman" pitchFamily="18" charset="0"/>
                <a:cs typeface="Times New Roman" pitchFamily="18" charset="0"/>
              </a:rPr>
              <a:t>Why voting turnout is low in the U.S.?</a:t>
            </a:r>
          </a:p>
          <a:p>
            <a:pPr algn="just"/>
            <a:r>
              <a:rPr lang="en-US" sz="2200" dirty="0" smtClean="0">
                <a:solidFill>
                  <a:srgbClr val="FFFF00"/>
                </a:solidFill>
                <a:latin typeface="Times New Roman" pitchFamily="18" charset="0"/>
                <a:cs typeface="Times New Roman" pitchFamily="18" charset="0"/>
              </a:rPr>
              <a:t>Who Votes? </a:t>
            </a:r>
          </a:p>
          <a:p>
            <a:pPr algn="just"/>
            <a:r>
              <a:rPr lang="en-US" sz="2200" dirty="0" smtClean="0">
                <a:solidFill>
                  <a:srgbClr val="FFFF00"/>
                </a:solidFill>
                <a:latin typeface="Times New Roman" pitchFamily="18" charset="0"/>
                <a:cs typeface="Times New Roman" pitchFamily="18" charset="0"/>
              </a:rPr>
              <a:t>Who Votes Whom and How?</a:t>
            </a:r>
          </a:p>
          <a:p>
            <a:pPr algn="just"/>
            <a:r>
              <a:rPr lang="en-US" sz="2200" dirty="0" smtClean="0">
                <a:solidFill>
                  <a:srgbClr val="FFFF00"/>
                </a:solidFill>
                <a:latin typeface="Times New Roman" pitchFamily="18" charset="0"/>
                <a:cs typeface="Times New Roman" pitchFamily="18" charset="0"/>
              </a:rPr>
              <a:t>What Wins Elections?</a:t>
            </a:r>
          </a:p>
          <a:p>
            <a:pPr marL="514350" indent="-514350" algn="just">
              <a:buNone/>
            </a:pP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FFFF00"/>
                </a:solidFill>
                <a:latin typeface="Times New Roman" pitchFamily="18" charset="0"/>
                <a:cs typeface="Times New Roman" pitchFamily="18" charset="0"/>
              </a:rPr>
              <a:t>Why do People Vote?</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200" dirty="0" smtClean="0">
                <a:solidFill>
                  <a:srgbClr val="FFFF00"/>
                </a:solidFill>
                <a:latin typeface="Times New Roman" pitchFamily="18" charset="0"/>
                <a:cs typeface="Times New Roman" pitchFamily="18" charset="0"/>
              </a:rPr>
              <a:t>Anthony Down’s landmark contribution in 1957, </a:t>
            </a:r>
            <a:r>
              <a:rPr lang="en-US" sz="2200" b="1" i="1" dirty="0" smtClean="0">
                <a:solidFill>
                  <a:srgbClr val="FFFF00"/>
                </a:solidFill>
                <a:latin typeface="Times New Roman" pitchFamily="18" charset="0"/>
                <a:cs typeface="Times New Roman" pitchFamily="18" charset="0"/>
              </a:rPr>
              <a:t>An Economic theory of Democracy</a:t>
            </a:r>
            <a:r>
              <a:rPr lang="en-US" sz="2200" b="1" i="1"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 argued that “people vote if the returns outweigh the costs.” If the stakes seems important, citizens will go to the trouble of voting.  </a:t>
            </a:r>
          </a:p>
          <a:p>
            <a:pPr algn="just"/>
            <a:r>
              <a:rPr lang="en-US" sz="2200" dirty="0" smtClean="0">
                <a:solidFill>
                  <a:srgbClr val="FFFF00"/>
                </a:solidFill>
                <a:latin typeface="Times New Roman" pitchFamily="18" charset="0"/>
                <a:cs typeface="Times New Roman" pitchFamily="18" charset="0"/>
              </a:rPr>
              <a:t>Property owners fearing tax hikes are more likely to vote than renters not immediately hurt by the tax. </a:t>
            </a:r>
          </a:p>
          <a:p>
            <a:pPr algn="just"/>
            <a:r>
              <a:rPr lang="en-US" sz="2200" dirty="0" smtClean="0">
                <a:solidFill>
                  <a:srgbClr val="FFFF00"/>
                </a:solidFill>
                <a:latin typeface="Times New Roman" pitchFamily="18" charset="0"/>
                <a:cs typeface="Times New Roman" pitchFamily="18" charset="0"/>
              </a:rPr>
              <a:t>Accordingly, the poor and uneducated in most cities are the least likely to vote. For instances, India.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4544</TotalTime>
  <Words>2155</Words>
  <Application>Microsoft Office PowerPoint</Application>
  <PresentationFormat>On-screen Show (4:3)</PresentationFormat>
  <Paragraphs>174</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Document</vt:lpstr>
      <vt:lpstr>Elections in U.S.</vt:lpstr>
      <vt:lpstr>Sequence of the Lecture</vt:lpstr>
      <vt:lpstr>What is Election?</vt:lpstr>
      <vt:lpstr>Significance of Election</vt:lpstr>
      <vt:lpstr>Significance of Elections</vt:lpstr>
      <vt:lpstr>U.S. Elections</vt:lpstr>
      <vt:lpstr>U.S. Elections</vt:lpstr>
      <vt:lpstr>Elections: U.S. Perspectives</vt:lpstr>
      <vt:lpstr>Why do People Vote?</vt:lpstr>
      <vt:lpstr>Elections: U.S. perspectives</vt:lpstr>
      <vt:lpstr> Why low turnout in U.S. Elections? </vt:lpstr>
      <vt:lpstr>Why low turnout in U.S. Election?</vt:lpstr>
      <vt:lpstr>Who Votes Whom and Why?</vt:lpstr>
      <vt:lpstr> Who Votes and Why? </vt:lpstr>
      <vt:lpstr>Who Votes and Why?</vt:lpstr>
      <vt:lpstr>Who Votes and Why?</vt:lpstr>
      <vt:lpstr>Who Votes Whom and How?</vt:lpstr>
      <vt:lpstr>Who Votes How?</vt:lpstr>
      <vt:lpstr>Who Votes How?</vt:lpstr>
      <vt:lpstr>Who votes How?</vt:lpstr>
      <vt:lpstr>Votes by Gender</vt:lpstr>
      <vt:lpstr>Who Votes How?</vt:lpstr>
      <vt:lpstr>Who Votes and How?</vt:lpstr>
      <vt:lpstr>Vote by race and ethnicity</vt:lpstr>
      <vt:lpstr>What Wins Elections?</vt:lpstr>
      <vt:lpstr>What Wins Elections?</vt:lpstr>
      <vt:lpstr>What Wins Elections?</vt:lpstr>
      <vt:lpstr>The U.S. Electoral System Defective?</vt:lpstr>
      <vt:lpstr>Electoral College 2012</vt:lpstr>
      <vt:lpstr>U.S. Election 2016</vt:lpstr>
      <vt:lpstr>A Comparison percentage of eligible voters</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Elections</dc:title>
  <dc:creator>Dr. Joshim</dc:creator>
  <cp:lastModifiedBy>ismail - [2010]</cp:lastModifiedBy>
  <cp:revision>197</cp:revision>
  <dcterms:created xsi:type="dcterms:W3CDTF">2016-11-22T03:17:22Z</dcterms:created>
  <dcterms:modified xsi:type="dcterms:W3CDTF">2019-08-18T04:42:21Z</dcterms:modified>
</cp:coreProperties>
</file>