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6"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673CA4-C2C1-4BA2-B8A3-24FA6752F7AE}" type="datetimeFigureOut">
              <a:rPr lang="en-US" smtClean="0"/>
              <a:pPr/>
              <a:t>11/17/2020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2B0FA8-FAB5-4F94-8B41-E9B770569A4B}" type="slidenum">
              <a:rPr lang="en-US" smtClean="0"/>
              <a:pPr/>
              <a:t>‹#›</a:t>
            </a:fld>
            <a:endParaRPr lang="en-US"/>
          </a:p>
        </p:txBody>
      </p:sp>
    </p:spTree>
    <p:extLst>
      <p:ext uri="{BB962C8B-B14F-4D97-AF65-F5344CB8AC3E}">
        <p14:creationId xmlns:p14="http://schemas.microsoft.com/office/powerpoint/2010/main" val="1873184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67C956-7A98-4B8D-B517-3CBF25BF2D21}"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CD83434-0DB4-4E60-956E-F2DD18A64601}" type="datetimeFigureOut">
              <a:rPr lang="en-US" smtClean="0"/>
              <a:pPr/>
              <a:t>11/17/2020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ED73BC3-A42C-477E-8701-8B8FA0ADE1C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D83434-0DB4-4E60-956E-F2DD18A64601}"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3BC3-A42C-477E-8701-8B8FA0ADE1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D83434-0DB4-4E60-956E-F2DD18A64601}"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3BC3-A42C-477E-8701-8B8FA0ADE1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D83434-0DB4-4E60-956E-F2DD18A64601}"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3BC3-A42C-477E-8701-8B8FA0ADE1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D83434-0DB4-4E60-956E-F2DD18A64601}"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3BC3-A42C-477E-8701-8B8FA0ADE1C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D83434-0DB4-4E60-956E-F2DD18A64601}" type="datetimeFigureOut">
              <a:rPr lang="en-US" smtClean="0"/>
              <a:pPr/>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3BC3-A42C-477E-8701-8B8FA0ADE1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CD83434-0DB4-4E60-956E-F2DD18A64601}" type="datetimeFigureOut">
              <a:rPr lang="en-US" smtClean="0"/>
              <a:pPr/>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73BC3-A42C-477E-8701-8B8FA0ADE1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D83434-0DB4-4E60-956E-F2DD18A64601}" type="datetimeFigureOut">
              <a:rPr lang="en-US" smtClean="0"/>
              <a:pPr/>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3BC3-A42C-477E-8701-8B8FA0ADE1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D83434-0DB4-4E60-956E-F2DD18A64601}" type="datetimeFigureOut">
              <a:rPr lang="en-US" smtClean="0"/>
              <a:pPr/>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73BC3-A42C-477E-8701-8B8FA0ADE1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D83434-0DB4-4E60-956E-F2DD18A64601}" type="datetimeFigureOut">
              <a:rPr lang="en-US" smtClean="0"/>
              <a:pPr/>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3BC3-A42C-477E-8701-8B8FA0ADE1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D83434-0DB4-4E60-956E-F2DD18A64601}" type="datetimeFigureOut">
              <a:rPr lang="en-US" smtClean="0"/>
              <a:pPr/>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ED73BC3-A42C-477E-8701-8B8FA0ADE1C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D83434-0DB4-4E60-956E-F2DD18A64601}" type="datetimeFigureOut">
              <a:rPr lang="en-US" smtClean="0"/>
              <a:pPr/>
              <a:t>11/17/2020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ED73BC3-A42C-477E-8701-8B8FA0ADE1C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lgerian" pitchFamily="82" charset="0"/>
              </a:rPr>
              <a:t>Elements of the State</a:t>
            </a:r>
            <a:endParaRPr lang="en-US" dirty="0">
              <a:latin typeface="Algerian" pitchFamily="82" charset="0"/>
            </a:endParaRPr>
          </a:p>
        </p:txBody>
      </p:sp>
      <p:sp>
        <p:nvSpPr>
          <p:cNvPr id="3" name="Subtitle 2"/>
          <p:cNvSpPr>
            <a:spLocks noGrp="1"/>
          </p:cNvSpPr>
          <p:nvPr>
            <p:ph type="subTitle" idx="1"/>
          </p:nvPr>
        </p:nvSpPr>
        <p:spPr/>
        <p:txBody>
          <a:bodyPr/>
          <a:lstStyle/>
          <a:p>
            <a:r>
              <a:rPr lang="en-US" dirty="0" smtClean="0"/>
              <a:t>Dr. M </a:t>
            </a:r>
            <a:r>
              <a:rPr lang="en-US" dirty="0" err="1" smtClean="0"/>
              <a:t>Jashim</a:t>
            </a:r>
            <a:r>
              <a:rPr lang="en-US" dirty="0" smtClean="0"/>
              <a:t> </a:t>
            </a:r>
            <a:r>
              <a:rPr lang="en-US" dirty="0" err="1" smtClean="0"/>
              <a:t>Uddin</a:t>
            </a:r>
            <a:endParaRPr lang="en-US" dirty="0" smtClean="0"/>
          </a:p>
          <a:p>
            <a:r>
              <a:rPr lang="en-US" dirty="0" smtClean="0"/>
              <a:t>NSU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Population</a:t>
            </a:r>
            <a:br>
              <a:rPr lang="en-US" dirty="0" smtClean="0"/>
            </a:br>
            <a:r>
              <a:rPr lang="en-US" sz="3600" dirty="0" smtClean="0">
                <a:latin typeface="Times New Roman" pitchFamily="18" charset="0"/>
                <a:cs typeface="Times New Roman" pitchFamily="18" charset="0"/>
              </a:rPr>
              <a:t>Nationalism</a:t>
            </a:r>
            <a:endParaRPr lang="en-US" sz="36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lgn="just"/>
            <a:r>
              <a:rPr lang="en-US" sz="2200" dirty="0" smtClean="0">
                <a:latin typeface="Times New Roman" pitchFamily="18" charset="0"/>
                <a:cs typeface="Times New Roman" pitchFamily="18" charset="0"/>
              </a:rPr>
              <a:t>What are the factors of the new sense of nationalism?</a:t>
            </a:r>
          </a:p>
          <a:p>
            <a:pPr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The invention of the printing press, the development of native languages, wars to secure or maintain the nation’s independence, the building up of a common history and tradition— all these and many other forces combined to produce this modern attitude or spirit called “nationalism.”</a:t>
            </a:r>
          </a:p>
          <a:p>
            <a:pPr algn="just">
              <a:buNone/>
            </a:pPr>
            <a:endParaRPr lang="en-US" sz="2200" dirty="0" smtClean="0">
              <a:latin typeface="Times New Roman" pitchFamily="18" charset="0"/>
              <a:cs typeface="Times New Roman" pitchFamily="18" charset="0"/>
            </a:endParaRPr>
          </a:p>
          <a:p>
            <a:pPr algn="just">
              <a:buNone/>
            </a:pPr>
            <a:endParaRPr lang="en-US"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Territory</a:t>
            </a:r>
            <a:endParaRPr lang="en-US" dirty="0"/>
          </a:p>
        </p:txBody>
      </p:sp>
      <p:sp>
        <p:nvSpPr>
          <p:cNvPr id="2" name="Content Placeholder 1"/>
          <p:cNvSpPr>
            <a:spLocks noGrp="1"/>
          </p:cNvSpPr>
          <p:nvPr>
            <p:ph idx="1"/>
          </p:nvPr>
        </p:nvSpPr>
        <p:spPr/>
        <p:txBody>
          <a:bodyPr>
            <a:normAutofit/>
          </a:bodyPr>
          <a:lstStyle/>
          <a:p>
            <a:pPr algn="just"/>
            <a:r>
              <a:rPr lang="en-US" sz="2200" dirty="0" smtClean="0">
                <a:latin typeface="Times New Roman" pitchFamily="18" charset="0"/>
                <a:cs typeface="Times New Roman" pitchFamily="18" charset="0"/>
              </a:rPr>
              <a:t>How much territory is necessary for the maintenance of the state? </a:t>
            </a:r>
          </a:p>
          <a:p>
            <a:pPr marL="0" indent="0"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Existence of different size of independent states ranging from Russia to Mal Dives. According to international law, independent states are equal in rights and status, regardless of inequalities in area and population. </a:t>
            </a:r>
          </a:p>
          <a:p>
            <a:pPr marL="0" indent="0"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Nevertheless, a tiny country find itself in a risky position, and must seek protection from one or more of the great powers.</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44562"/>
          </a:xfrm>
        </p:spPr>
        <p:txBody>
          <a:bodyPr/>
          <a:lstStyle/>
          <a:p>
            <a:r>
              <a:rPr lang="en-US" dirty="0" smtClean="0">
                <a:latin typeface="Times New Roman" pitchFamily="18" charset="0"/>
                <a:cs typeface="Times New Roman" pitchFamily="18" charset="0"/>
              </a:rPr>
              <a:t>Territory</a:t>
            </a:r>
            <a:endParaRPr lang="en-US" dirty="0"/>
          </a:p>
        </p:txBody>
      </p:sp>
      <p:sp>
        <p:nvSpPr>
          <p:cNvPr id="2" name="Content Placeholder 1"/>
          <p:cNvSpPr>
            <a:spLocks noGrp="1"/>
          </p:cNvSpPr>
          <p:nvPr>
            <p:ph idx="1"/>
          </p:nvPr>
        </p:nvSpPr>
        <p:spPr>
          <a:xfrm>
            <a:off x="457200" y="1219200"/>
            <a:ext cx="8229600" cy="5486400"/>
          </a:xfrm>
        </p:spPr>
        <p:txBody>
          <a:bodyPr>
            <a:noAutofit/>
          </a:bodyPr>
          <a:lstStyle/>
          <a:p>
            <a:pPr algn="just"/>
            <a:r>
              <a:rPr lang="en-US" sz="2200" i="1" dirty="0" smtClean="0">
                <a:latin typeface="Times New Roman" pitchFamily="18" charset="0"/>
                <a:cs typeface="Times New Roman" pitchFamily="18" charset="0"/>
              </a:rPr>
              <a:t>Resources, Technologies and Climate:</a:t>
            </a:r>
          </a:p>
          <a:p>
            <a:pPr algn="just"/>
            <a:r>
              <a:rPr lang="en-US" sz="2200" dirty="0" smtClean="0">
                <a:latin typeface="Times New Roman" pitchFamily="18" charset="0"/>
                <a:cs typeface="Times New Roman" pitchFamily="18" charset="0"/>
              </a:rPr>
              <a:t>Little England became a Great power because of its industrial development, which was possible because of rich natural resources to which technology could be applied. But exceptions are there, e.g., Japan.</a:t>
            </a:r>
          </a:p>
          <a:p>
            <a:pPr marL="0" indent="0"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People living in the temperate areas are likely to be healthier than those living in the tropics. </a:t>
            </a:r>
          </a:p>
          <a:p>
            <a:pPr marL="0" indent="0" algn="just">
              <a:buNone/>
            </a:pPr>
            <a:endParaRPr lang="en-US" sz="2200" dirty="0" smtClean="0">
              <a:latin typeface="Times New Roman" pitchFamily="18" charset="0"/>
              <a:cs typeface="Times New Roman" pitchFamily="18" charset="0"/>
            </a:endParaRPr>
          </a:p>
          <a:p>
            <a:pPr algn="just"/>
            <a:r>
              <a:rPr lang="en-US" sz="2200" dirty="0" err="1" smtClean="0">
                <a:latin typeface="Times New Roman" pitchFamily="18" charset="0"/>
                <a:cs typeface="Times New Roman" pitchFamily="18" charset="0"/>
              </a:rPr>
              <a:t>Rodee</a:t>
            </a:r>
            <a:r>
              <a:rPr lang="en-US" sz="2200" dirty="0" smtClean="0">
                <a:latin typeface="Times New Roman" pitchFamily="18" charset="0"/>
                <a:cs typeface="Times New Roman" pitchFamily="18" charset="0"/>
              </a:rPr>
              <a:t> argued, it is natural that people living under favorable climatic conditions (Greeks, Romans, English, French etc) have left a deep imprint on world history. What is your view?</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300" dirty="0" smtClean="0"/>
              <a:t>        Temperate areas (Dark green)</a:t>
            </a:r>
            <a:endParaRPr lang="en-US" sz="4300" dirty="0"/>
          </a:p>
        </p:txBody>
      </p:sp>
      <p:pic>
        <p:nvPicPr>
          <p:cNvPr id="1026" name="Picture 2" descr="C:\Users\Dell\Desktop\worldmap.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6926" y="1935163"/>
            <a:ext cx="8150147" cy="438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431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04088"/>
            <a:ext cx="8229600" cy="667512"/>
          </a:xfrm>
        </p:spPr>
        <p:txBody>
          <a:bodyPr>
            <a:normAutofit fontScale="90000"/>
          </a:bodyPr>
          <a:lstStyle/>
          <a:p>
            <a:r>
              <a:rPr lang="en-US" dirty="0" smtClean="0">
                <a:latin typeface="Times New Roman" pitchFamily="18" charset="0"/>
                <a:cs typeface="Times New Roman" pitchFamily="18" charset="0"/>
              </a:rPr>
              <a:t>Territory</a:t>
            </a:r>
            <a:endParaRPr lang="en-US" dirty="0"/>
          </a:p>
        </p:txBody>
      </p:sp>
      <p:sp>
        <p:nvSpPr>
          <p:cNvPr id="2" name="Content Placeholder 1"/>
          <p:cNvSpPr>
            <a:spLocks noGrp="1"/>
          </p:cNvSpPr>
          <p:nvPr>
            <p:ph idx="1"/>
          </p:nvPr>
        </p:nvSpPr>
        <p:spPr>
          <a:xfrm>
            <a:off x="457200" y="1447800"/>
            <a:ext cx="8229600" cy="4800600"/>
          </a:xfrm>
        </p:spPr>
        <p:txBody>
          <a:bodyPr>
            <a:noAutofit/>
          </a:bodyPr>
          <a:lstStyle/>
          <a:p>
            <a:pPr algn="just">
              <a:buNone/>
            </a:pPr>
            <a:r>
              <a:rPr lang="en-US" sz="2200" i="1" dirty="0" smtClean="0">
                <a:latin typeface="Times New Roman" pitchFamily="18" charset="0"/>
                <a:cs typeface="Times New Roman" pitchFamily="18" charset="0"/>
              </a:rPr>
              <a:t>Geography</a:t>
            </a:r>
          </a:p>
          <a:p>
            <a:pPr algn="just"/>
            <a:r>
              <a:rPr lang="en-US" sz="2200" dirty="0" smtClean="0">
                <a:latin typeface="Times New Roman" pitchFamily="18" charset="0"/>
                <a:cs typeface="Times New Roman" pitchFamily="18" charset="0"/>
              </a:rPr>
              <a:t>location is also an important factor in a state’s survival and growth; whether a state occupies an island, a peninsula, or an entire continent or whether it has access to sea or is land- locked. Whether it is protected by natural barriers such as oceans, mountains or deserts; or it has powerful and aggressive neighbor states.</a:t>
            </a:r>
          </a:p>
          <a:p>
            <a:pPr marL="0" indent="0"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Island powers like Great Britain and Japan developed strong navies, whereas continental powers like Russia </a:t>
            </a:r>
            <a:r>
              <a:rPr lang="en-US" sz="2200" dirty="0">
                <a:latin typeface="Times New Roman" pitchFamily="18" charset="0"/>
                <a:cs typeface="Times New Roman" pitchFamily="18" charset="0"/>
              </a:rPr>
              <a:t>and Germany </a:t>
            </a:r>
            <a:r>
              <a:rPr lang="en-US" sz="2200" dirty="0" smtClean="0">
                <a:latin typeface="Times New Roman" pitchFamily="18" charset="0"/>
                <a:cs typeface="Times New Roman" pitchFamily="18" charset="0"/>
              </a:rPr>
              <a:t>typically depends on the military strength of their land armies.  </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Government</a:t>
            </a:r>
            <a:endParaRPr lang="en-US" dirty="0"/>
          </a:p>
        </p:txBody>
      </p:sp>
      <p:sp>
        <p:nvSpPr>
          <p:cNvPr id="2" name="Content Placeholder 1"/>
          <p:cNvSpPr>
            <a:spLocks noGrp="1"/>
          </p:cNvSpPr>
          <p:nvPr>
            <p:ph idx="1"/>
          </p:nvPr>
        </p:nvSpPr>
        <p:spPr>
          <a:xfrm>
            <a:off x="457200" y="1752600"/>
            <a:ext cx="8229600" cy="4724400"/>
          </a:xfrm>
        </p:spPr>
        <p:txBody>
          <a:bodyPr>
            <a:noAutofit/>
          </a:bodyPr>
          <a:lstStyle/>
          <a:p>
            <a:pPr algn="just">
              <a:buFont typeface="Arial" pitchFamily="34" charset="0"/>
              <a:buChar char="•"/>
            </a:pPr>
            <a:r>
              <a:rPr lang="en-US" sz="2200" dirty="0" smtClean="0">
                <a:latin typeface="Times New Roman" pitchFamily="18" charset="0"/>
                <a:cs typeface="Times New Roman" pitchFamily="18" charset="0"/>
              </a:rPr>
              <a:t>What’s government?</a:t>
            </a:r>
          </a:p>
          <a:p>
            <a:pPr algn="just">
              <a:buFont typeface="Arial" pitchFamily="34" charset="0"/>
              <a:buChar char="•"/>
            </a:pPr>
            <a:r>
              <a:rPr lang="en-US" sz="2200" dirty="0" smtClean="0">
                <a:latin typeface="Times New Roman" pitchFamily="18" charset="0"/>
                <a:cs typeface="Times New Roman" pitchFamily="18" charset="0"/>
              </a:rPr>
              <a:t>It is the important machinery by  means of which the state maintains its existence, carries on its functions, and realizes its policies and objectives. </a:t>
            </a:r>
          </a:p>
          <a:p>
            <a:pPr algn="just">
              <a:buFont typeface="Arial" pitchFamily="34" charset="0"/>
              <a:buChar char="•"/>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Government is never identical with the state because the latter is the entire community of persons, whereas the government includes only a small proportion of population.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people occupying a definite territory cannot form a state unless they are politically organized; i.e., unless they posses a government.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Government</a:t>
            </a:r>
            <a:endParaRPr lang="en-US" dirty="0"/>
          </a:p>
        </p:txBody>
      </p:sp>
      <p:sp>
        <p:nvSpPr>
          <p:cNvPr id="2" name="Content Placeholder 1"/>
          <p:cNvSpPr>
            <a:spLocks noGrp="1"/>
          </p:cNvSpPr>
          <p:nvPr>
            <p:ph idx="1"/>
          </p:nvPr>
        </p:nvSpPr>
        <p:spPr/>
        <p:txBody>
          <a:bodyPr>
            <a:normAutofit/>
          </a:bodyPr>
          <a:lstStyle/>
          <a:p>
            <a:pPr algn="just"/>
            <a:r>
              <a:rPr lang="en-US" sz="2200" dirty="0" smtClean="0">
                <a:latin typeface="Times New Roman" pitchFamily="18" charset="0"/>
                <a:cs typeface="Times New Roman" pitchFamily="18" charset="0"/>
              </a:rPr>
              <a:t>Government must be effective; without a government there would be lawlessness and anarchy and ultimately the state would be dissolved; e.g., Iraq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Government consists of three organs, namely, Legislative, Executive an Judiciary. </a:t>
            </a:r>
          </a:p>
          <a:p>
            <a:pPr marL="0" indent="0"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There are different types of governments in different states, e.g., monarchy, democracy, dictatorship. Whatever the form of government, there can be no state without government.</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Sovereignty</a:t>
            </a:r>
            <a:br>
              <a:rPr lang="en-US" dirty="0" smtClean="0">
                <a:latin typeface="Times New Roman" pitchFamily="18" charset="0"/>
                <a:cs typeface="Times New Roman" pitchFamily="18" charset="0"/>
              </a:rPr>
            </a:br>
            <a:endParaRPr lang="en-US" dirty="0"/>
          </a:p>
        </p:txBody>
      </p:sp>
      <p:sp>
        <p:nvSpPr>
          <p:cNvPr id="2" name="Content Placeholder 1"/>
          <p:cNvSpPr>
            <a:spLocks noGrp="1"/>
          </p:cNvSpPr>
          <p:nvPr>
            <p:ph idx="1"/>
          </p:nvPr>
        </p:nvSpPr>
        <p:spPr>
          <a:xfrm>
            <a:off x="457200" y="1371600"/>
            <a:ext cx="8229600" cy="4343400"/>
          </a:xfrm>
        </p:spPr>
        <p:txBody>
          <a:bodyPr>
            <a:noAutofit/>
          </a:bodyPr>
          <a:lstStyle/>
          <a:p>
            <a:pPr algn="just"/>
            <a:r>
              <a:rPr lang="en-US" sz="2200" dirty="0">
                <a:latin typeface="Times New Roman" pitchFamily="18" charset="0"/>
                <a:cs typeface="Times New Roman" pitchFamily="18" charset="0"/>
              </a:rPr>
              <a:t>What’s Sovereignty?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It is a useful concept of political science; distinguished the state from all other associations. </a:t>
            </a:r>
          </a:p>
          <a:p>
            <a:pPr marL="0" indent="0"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Sovereignty denotes the supreme power and final legal power, above and beyond which no further legal power exists in a state.  </a:t>
            </a:r>
          </a:p>
          <a:p>
            <a:pPr marL="0" indent="0" algn="just">
              <a:buNone/>
            </a:pPr>
            <a:endParaRPr lang="en-US" sz="2200" dirty="0" smtClean="0">
              <a:solidFill>
                <a:srgbClr val="FF0000"/>
              </a:solidFill>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Jean </a:t>
            </a:r>
            <a:r>
              <a:rPr lang="en-US" sz="2200" dirty="0" err="1" smtClean="0">
                <a:latin typeface="Times New Roman" pitchFamily="18" charset="0"/>
                <a:cs typeface="Times New Roman" pitchFamily="18" charset="0"/>
              </a:rPr>
              <a:t>Bodin</a:t>
            </a:r>
            <a:r>
              <a:rPr lang="en-US" sz="2200" dirty="0" smtClean="0">
                <a:latin typeface="Times New Roman" pitchFamily="18" charset="0"/>
                <a:cs typeface="Times New Roman" pitchFamily="18" charset="0"/>
              </a:rPr>
              <a:t>, a French political thinker, defined sovereignty as perpetual, indivisible, and absolute; meaning that the sovereign authority cannot surrender or delegate any of its powers.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04088"/>
            <a:ext cx="8229600" cy="515112"/>
          </a:xfrm>
        </p:spPr>
        <p:txBody>
          <a:bodyPr>
            <a:normAutofit fontScale="90000"/>
          </a:bodyPr>
          <a:lstStyle/>
          <a:p>
            <a:r>
              <a:rPr lang="en-US" dirty="0" smtClean="0">
                <a:latin typeface="Times New Roman" pitchFamily="18" charset="0"/>
                <a:cs typeface="Times New Roman" pitchFamily="18" charset="0"/>
              </a:rPr>
              <a:t>Sovereignty</a:t>
            </a:r>
            <a:endParaRPr lang="en-US" dirty="0"/>
          </a:p>
        </p:txBody>
      </p:sp>
      <p:sp>
        <p:nvSpPr>
          <p:cNvPr id="2" name="Content Placeholder 1"/>
          <p:cNvSpPr>
            <a:spLocks noGrp="1"/>
          </p:cNvSpPr>
          <p:nvPr>
            <p:ph idx="1"/>
          </p:nvPr>
        </p:nvSpPr>
        <p:spPr>
          <a:xfrm>
            <a:off x="457200" y="1295400"/>
            <a:ext cx="8229600" cy="5334000"/>
          </a:xfrm>
        </p:spPr>
        <p:txBody>
          <a:bodyPr>
            <a:noAutofit/>
          </a:bodyPr>
          <a:lstStyle/>
          <a:p>
            <a:pPr algn="just">
              <a:buFont typeface="Courier New" panose="02070309020205020404" pitchFamily="49" charset="0"/>
              <a:buChar char="o"/>
            </a:pPr>
            <a:r>
              <a:rPr lang="en-US" sz="2200" dirty="0" smtClean="0">
                <a:latin typeface="Times New Roman" pitchFamily="18" charset="0"/>
                <a:cs typeface="Times New Roman" pitchFamily="18" charset="0"/>
              </a:rPr>
              <a:t>Two dimensions of Sovereignty: Internal Sovereignty and External Sovereignty</a:t>
            </a:r>
          </a:p>
          <a:p>
            <a:pPr marL="0" indent="0"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Internal Sovereignty means some persons, or group of persons in every independent state have the final legal authority to command and enforce obedience.</a:t>
            </a:r>
          </a:p>
          <a:p>
            <a:pPr marL="0" indent="0"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sovereign power has the absolute authority over all individuals or associations within the state. Professor Laski has very aptly remarked in this regard: </a:t>
            </a:r>
            <a:r>
              <a:rPr lang="en-US" sz="2200" i="1" dirty="0" smtClean="0">
                <a:latin typeface="Times New Roman" pitchFamily="18" charset="0"/>
                <a:cs typeface="Times New Roman" pitchFamily="18" charset="0"/>
              </a:rPr>
              <a:t>“It issues orders to all men and all associations within that area; it receives orders from none of them.” </a:t>
            </a:r>
          </a:p>
          <a:p>
            <a:pPr algn="just"/>
            <a:endParaRPr lang="en-US" sz="2200" i="1"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Sovereignty</a:t>
            </a:r>
            <a:endParaRPr lang="en-US" dirty="0"/>
          </a:p>
        </p:txBody>
      </p:sp>
      <p:sp>
        <p:nvSpPr>
          <p:cNvPr id="3" name="Content Placeholder 2"/>
          <p:cNvSpPr>
            <a:spLocks noGrp="1"/>
          </p:cNvSpPr>
          <p:nvPr>
            <p:ph idx="1"/>
          </p:nvPr>
        </p:nvSpPr>
        <p:spPr/>
        <p:txBody>
          <a:bodyPr>
            <a:noAutofit/>
          </a:bodyPr>
          <a:lstStyle/>
          <a:p>
            <a:pPr algn="just"/>
            <a:r>
              <a:rPr lang="en-US" sz="2200" dirty="0" smtClean="0">
                <a:latin typeface="Times New Roman" pitchFamily="18" charset="0"/>
                <a:cs typeface="Times New Roman" pitchFamily="18" charset="0"/>
              </a:rPr>
              <a:t>External Sovereignty means, on the other hand, the state is subject to no other authority and is independent of any compulsion on the part of other states. </a:t>
            </a:r>
          </a:p>
          <a:p>
            <a:pPr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Every independent state reserves the authority to renounce trade treaties and to enter into military agreements. Each state is independent of other states or any other political authority.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Elements of the State</a:t>
            </a:r>
            <a:endParaRPr lang="en-US" sz="36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buFont typeface="Wingdings" pitchFamily="2" charset="2"/>
              <a:buChar char="Ø"/>
            </a:pPr>
            <a:r>
              <a:rPr lang="en-US" sz="2200" dirty="0" smtClean="0">
                <a:latin typeface="Times New Roman" pitchFamily="18" charset="0"/>
                <a:cs typeface="Times New Roman" pitchFamily="18" charset="0"/>
              </a:rPr>
              <a:t>Population</a:t>
            </a:r>
          </a:p>
          <a:p>
            <a:pPr>
              <a:buFont typeface="Wingdings" pitchFamily="2" charset="2"/>
              <a:buChar char="Ø"/>
            </a:pPr>
            <a:r>
              <a:rPr lang="en-US" sz="2200" dirty="0" smtClean="0">
                <a:latin typeface="Times New Roman" pitchFamily="18" charset="0"/>
                <a:cs typeface="Times New Roman" pitchFamily="18" charset="0"/>
              </a:rPr>
              <a:t>Territory</a:t>
            </a:r>
          </a:p>
          <a:p>
            <a:pPr>
              <a:buFont typeface="Wingdings" pitchFamily="2" charset="2"/>
              <a:buChar char="Ø"/>
            </a:pPr>
            <a:r>
              <a:rPr lang="en-US" sz="2200" dirty="0" smtClean="0">
                <a:latin typeface="Times New Roman" pitchFamily="18" charset="0"/>
                <a:cs typeface="Times New Roman" pitchFamily="18" charset="0"/>
              </a:rPr>
              <a:t>Government</a:t>
            </a:r>
          </a:p>
          <a:p>
            <a:pPr>
              <a:buFont typeface="Wingdings" pitchFamily="2" charset="2"/>
              <a:buChar char="Ø"/>
            </a:pPr>
            <a:r>
              <a:rPr lang="en-US" sz="2200" dirty="0" smtClean="0">
                <a:latin typeface="Times New Roman" pitchFamily="18" charset="0"/>
                <a:cs typeface="Times New Roman" pitchFamily="18" charset="0"/>
              </a:rPr>
              <a:t>Sovereignty</a:t>
            </a:r>
          </a:p>
          <a:p>
            <a:endParaRPr lang="en-US"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Sovereignty</a:t>
            </a:r>
            <a:endParaRPr lang="en-US" dirty="0"/>
          </a:p>
        </p:txBody>
      </p:sp>
      <p:sp>
        <p:nvSpPr>
          <p:cNvPr id="3" name="Content Placeholder 2"/>
          <p:cNvSpPr>
            <a:spLocks noGrp="1"/>
          </p:cNvSpPr>
          <p:nvPr>
            <p:ph idx="1"/>
          </p:nvPr>
        </p:nvSpPr>
        <p:spPr/>
        <p:txBody>
          <a:bodyPr>
            <a:normAutofit/>
          </a:bodyPr>
          <a:lstStyle/>
          <a:p>
            <a:pPr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 state which does not posses adequate powers to control and regulate affairs within its borders, the sovereignty of the state  is in danger, e.g., Iraq or Afghanistan</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In international law, ‘state’ is reserved for independent, sovereign entities, and is not used with reference to colonial or dependencies; e.g., British dominions</a:t>
            </a:r>
          </a:p>
          <a:p>
            <a:endParaRPr lang="en-US" sz="2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914400"/>
          </a:xfrm>
        </p:spPr>
        <p:txBody>
          <a:bodyPr>
            <a:normAutofit/>
          </a:bodyPr>
          <a:lstStyle/>
          <a:p>
            <a:pPr algn="ctr"/>
            <a:r>
              <a:rPr lang="en-US" sz="3600" dirty="0" smtClean="0"/>
              <a:t>Population</a:t>
            </a:r>
            <a:endParaRPr lang="en-US" sz="3600" dirty="0"/>
          </a:p>
        </p:txBody>
      </p:sp>
      <p:sp>
        <p:nvSpPr>
          <p:cNvPr id="2" name="Content Placeholder 1"/>
          <p:cNvSpPr>
            <a:spLocks noGrp="1"/>
          </p:cNvSpPr>
          <p:nvPr>
            <p:ph idx="1"/>
          </p:nvPr>
        </p:nvSpPr>
        <p:spPr>
          <a:xfrm>
            <a:off x="457200" y="1143000"/>
            <a:ext cx="8229600" cy="5562600"/>
          </a:xfrm>
        </p:spPr>
        <p:txBody>
          <a:bodyPr>
            <a:noAutofit/>
          </a:bodyPr>
          <a:lstStyle/>
          <a:p>
            <a:pPr algn="just"/>
            <a:r>
              <a:rPr lang="en-US" sz="2200" dirty="0">
                <a:latin typeface="Times New Roman" pitchFamily="18" charset="0"/>
                <a:cs typeface="Times New Roman" pitchFamily="18" charset="0"/>
              </a:rPr>
              <a:t>S</a:t>
            </a:r>
            <a:r>
              <a:rPr lang="en-US" sz="2200" dirty="0" smtClean="0">
                <a:latin typeface="Times New Roman" pitchFamily="18" charset="0"/>
                <a:cs typeface="Times New Roman" pitchFamily="18" charset="0"/>
              </a:rPr>
              <a:t>tate is a human institution.</a:t>
            </a:r>
            <a:r>
              <a:rPr lang="en-US" sz="2200" dirty="0" smtClean="0">
                <a:solidFill>
                  <a:srgbClr val="FF0000"/>
                </a:solidFill>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How many people are needed to form a state? Can a state have too small or too large a population? </a:t>
            </a:r>
          </a:p>
          <a:p>
            <a:pPr algn="just"/>
            <a:r>
              <a:rPr lang="en-US" sz="2200" dirty="0" smtClean="0">
                <a:latin typeface="Times New Roman" pitchFamily="18" charset="0"/>
                <a:cs typeface="Times New Roman" pitchFamily="18" charset="0"/>
              </a:rPr>
              <a:t>According to Plato, an ideal city-state should have 5040 citizens to achieve the highest good. The number excluded women, children and slaves. Including them the number can be 50,000. </a:t>
            </a:r>
          </a:p>
          <a:p>
            <a:pPr marL="0" indent="0"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However, Aristotle claimed:</a:t>
            </a:r>
            <a:endParaRPr lang="en-US" sz="2200" dirty="0">
              <a:latin typeface="Times New Roman" pitchFamily="18" charset="0"/>
              <a:cs typeface="Times New Roman" pitchFamily="18" charset="0"/>
            </a:endParaRPr>
          </a:p>
          <a:p>
            <a:pPr marL="0" indent="0" algn="just">
              <a:buNone/>
            </a:pPr>
            <a:r>
              <a:rPr lang="en-US" sz="2200" dirty="0" smtClean="0">
                <a:latin typeface="Times New Roman" pitchFamily="18" charset="0"/>
                <a:cs typeface="Times New Roman" pitchFamily="18" charset="0"/>
              </a:rPr>
              <a:t> - the </a:t>
            </a:r>
            <a:r>
              <a:rPr lang="en-US" sz="2200" dirty="0">
                <a:latin typeface="Times New Roman" pitchFamily="18" charset="0"/>
                <a:cs typeface="Times New Roman" pitchFamily="18" charset="0"/>
              </a:rPr>
              <a:t>population should not be so small as not to become even </a:t>
            </a:r>
            <a:r>
              <a:rPr lang="en-US" sz="2200" smtClean="0">
                <a:latin typeface="Times New Roman" pitchFamily="18" charset="0"/>
                <a:cs typeface="Times New Roman" pitchFamily="18" charset="0"/>
              </a:rPr>
              <a:t>self-      sufficient; </a:t>
            </a:r>
            <a:r>
              <a:rPr lang="en-US" sz="2200" dirty="0" smtClean="0">
                <a:latin typeface="Times New Roman" pitchFamily="18" charset="0"/>
                <a:cs typeface="Times New Roman" pitchFamily="18" charset="0"/>
              </a:rPr>
              <a:t>nor </a:t>
            </a:r>
            <a:r>
              <a:rPr lang="en-US" sz="2200" dirty="0">
                <a:latin typeface="Times New Roman" pitchFamily="18" charset="0"/>
                <a:cs typeface="Times New Roman" pitchFamily="18" charset="0"/>
              </a:rPr>
              <a:t>should it be too large as to become unmanageable. </a:t>
            </a:r>
            <a:endParaRPr lang="en-US" sz="2200" dirty="0" smtClean="0">
              <a:latin typeface="Times New Roman" pitchFamily="18" charset="0"/>
              <a:cs typeface="Times New Roman" pitchFamily="18" charset="0"/>
            </a:endParaRPr>
          </a:p>
          <a:p>
            <a:pPr marL="0" indent="0" algn="just">
              <a:buNone/>
            </a:pPr>
            <a:endParaRPr lang="en-US" sz="2200" dirty="0" smtClean="0">
              <a:latin typeface="Times New Roman" pitchFamily="18" charset="0"/>
              <a:cs typeface="Times New Roman" pitchFamily="18" charset="0"/>
            </a:endParaRPr>
          </a:p>
          <a:p>
            <a:pPr algn="just">
              <a:buFontTx/>
              <a:buChar char="-"/>
            </a:pPr>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should be large enough to ensure its military and economic </a:t>
            </a:r>
            <a:r>
              <a:rPr lang="en-US" sz="2200" dirty="0" smtClean="0">
                <a:latin typeface="Times New Roman" pitchFamily="18" charset="0"/>
                <a:cs typeface="Times New Roman" pitchFamily="18" charset="0"/>
              </a:rPr>
              <a:t>independence; a </a:t>
            </a:r>
            <a:r>
              <a:rPr lang="en-US" sz="2200" dirty="0">
                <a:latin typeface="Times New Roman" pitchFamily="18" charset="0"/>
                <a:cs typeface="Times New Roman" pitchFamily="18" charset="0"/>
              </a:rPr>
              <a:t>very populous state cannot be well governed, so population growth must be checked. </a:t>
            </a:r>
            <a:endParaRPr lang="en-US"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2162"/>
          </a:xfrm>
        </p:spPr>
        <p:txBody>
          <a:bodyPr>
            <a:normAutofit fontScale="90000"/>
          </a:bodyPr>
          <a:lstStyle/>
          <a:p>
            <a:r>
              <a:rPr lang="en-US" dirty="0" smtClean="0"/>
              <a:t>Population</a:t>
            </a:r>
            <a:endParaRPr lang="en-US" dirty="0"/>
          </a:p>
        </p:txBody>
      </p:sp>
      <p:sp>
        <p:nvSpPr>
          <p:cNvPr id="2" name="Content Placeholder 1"/>
          <p:cNvSpPr>
            <a:spLocks noGrp="1"/>
          </p:cNvSpPr>
          <p:nvPr>
            <p:ph idx="1"/>
          </p:nvPr>
        </p:nvSpPr>
        <p:spPr>
          <a:xfrm>
            <a:off x="457200" y="1219200"/>
            <a:ext cx="8229600" cy="5181600"/>
          </a:xfrm>
        </p:spPr>
        <p:txBody>
          <a:bodyPr>
            <a:noAutofit/>
          </a:bodyPr>
          <a:lstStyle/>
          <a:p>
            <a:pPr algn="just"/>
            <a:r>
              <a:rPr lang="en-US" sz="2000" dirty="0">
                <a:latin typeface="Times New Roman" panose="02020603050405020304" pitchFamily="18" charset="0"/>
                <a:cs typeface="Times New Roman" pitchFamily="18" charset="0"/>
              </a:rPr>
              <a:t> Q</a:t>
            </a:r>
            <a:r>
              <a:rPr lang="en-US" sz="2000" dirty="0" smtClean="0">
                <a:latin typeface="Times New Roman" pitchFamily="18" charset="0"/>
                <a:cs typeface="Times New Roman" pitchFamily="18" charset="0"/>
              </a:rPr>
              <a:t>uestions raised; in </a:t>
            </a:r>
            <a:r>
              <a:rPr lang="en-US" sz="2000" dirty="0">
                <a:latin typeface="Times New Roman" pitchFamily="18" charset="0"/>
                <a:cs typeface="Times New Roman" pitchFamily="18" charset="0"/>
              </a:rPr>
              <a:t>any particular state, is the population increasing, decreasing or remaining stationary? </a:t>
            </a:r>
          </a:p>
          <a:p>
            <a:pPr algn="just"/>
            <a:r>
              <a:rPr lang="en-US" sz="2200" dirty="0" smtClean="0">
                <a:latin typeface="Times New Roman" pitchFamily="18" charset="0"/>
                <a:cs typeface="Times New Roman" pitchFamily="18" charset="0"/>
              </a:rPr>
              <a:t>What roles are played by food supply, technology, urbanization, religion, education, and war? Should public policy be directed toward stimulating or ignoring the rate of population change?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While some modern states such as the US, Canada are still underpopulated, some others like India and Bangladesh are confronted by population boom; e.g., </a:t>
            </a:r>
            <a:r>
              <a:rPr lang="en-US" sz="2000" dirty="0">
                <a:latin typeface="Times New Roman" panose="02020603050405020304" pitchFamily="18" charset="0"/>
                <a:cs typeface="Times New Roman" panose="02020603050405020304" pitchFamily="18" charset="0"/>
              </a:rPr>
              <a:t>unbridled population increase that has already brought down the per capita land to 24 decimals or less and cultivable land to some 11 </a:t>
            </a:r>
            <a:r>
              <a:rPr lang="en-US" sz="2000" dirty="0" smtClean="0">
                <a:latin typeface="Times New Roman" panose="02020603050405020304" pitchFamily="18" charset="0"/>
                <a:cs typeface="Times New Roman" panose="02020603050405020304" pitchFamily="18" charset="0"/>
              </a:rPr>
              <a:t>decimals, Rethinking the Population Boom, The Daily Star, 2016)</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Should the states confronting population boom encourage birth control, try to increase their food production or go to war to gain land and resources from richer neighboring states?</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04088"/>
            <a:ext cx="8229600" cy="819912"/>
          </a:xfrm>
        </p:spPr>
        <p:txBody>
          <a:bodyPr/>
          <a:lstStyle/>
          <a:p>
            <a:r>
              <a:rPr lang="en-US" dirty="0" smtClean="0"/>
              <a:t>Population</a:t>
            </a:r>
            <a:endParaRPr lang="en-US" dirty="0"/>
          </a:p>
        </p:txBody>
      </p:sp>
      <p:sp>
        <p:nvSpPr>
          <p:cNvPr id="2" name="Content Placeholder 1"/>
          <p:cNvSpPr>
            <a:spLocks noGrp="1"/>
          </p:cNvSpPr>
          <p:nvPr>
            <p:ph idx="1"/>
          </p:nvPr>
        </p:nvSpPr>
        <p:spPr>
          <a:xfrm>
            <a:off x="457200" y="1524000"/>
            <a:ext cx="8229600" cy="5181600"/>
          </a:xfrm>
        </p:spPr>
        <p:txBody>
          <a:bodyPr>
            <a:normAutofit/>
          </a:bodyPr>
          <a:lstStyle/>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 balance is desired between the size of the population and the size of the state and resources. A state with a very small population may find it difficult to maintain its independence against states with greater manpower.</a:t>
            </a:r>
          </a:p>
          <a:p>
            <a:pPr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What is the role of technology and diplomacy in this situation?</a:t>
            </a:r>
          </a:p>
          <a:p>
            <a:pPr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ideal of national self-determination poses the practical question of whether a state that is small in population and territory can make good its bid for independence against a political colossus like the former Soviet Union or China. </a:t>
            </a:r>
          </a:p>
          <a:p>
            <a:pPr algn="just">
              <a:buNone/>
            </a:pPr>
            <a:endParaRPr lang="en-US"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Maps</a:t>
            </a:r>
            <a:endParaRPr lang="en-US" dirty="0"/>
          </a:p>
        </p:txBody>
      </p:sp>
      <p:pic>
        <p:nvPicPr>
          <p:cNvPr id="4" name="Content Placeholder 3" descr="Image result for map of India and Pakistan"/>
          <p:cNvPicPr>
            <a:picLocks noGrp="1"/>
          </p:cNvPicPr>
          <p:nvPr>
            <p:ph idx="1"/>
          </p:nvPr>
        </p:nvPicPr>
        <p:blipFill>
          <a:blip r:embed="rId2"/>
          <a:srcRect/>
          <a:stretch>
            <a:fillRect/>
          </a:stretch>
        </p:blipFill>
        <p:spPr bwMode="auto">
          <a:xfrm>
            <a:off x="990600" y="2126673"/>
            <a:ext cx="3276600" cy="4267200"/>
          </a:xfrm>
          <a:prstGeom prst="rect">
            <a:avLst/>
          </a:prstGeom>
          <a:noFill/>
          <a:ln w="9525">
            <a:noFill/>
            <a:miter lim="800000"/>
            <a:headEnd/>
            <a:tailEnd/>
          </a:ln>
        </p:spPr>
      </p:pic>
      <p:pic>
        <p:nvPicPr>
          <p:cNvPr id="5" name="Picture 4" descr="Image result for map of east asia"/>
          <p:cNvPicPr/>
          <p:nvPr/>
        </p:nvPicPr>
        <p:blipFill>
          <a:blip r:embed="rId3"/>
          <a:srcRect/>
          <a:stretch>
            <a:fillRect/>
          </a:stretch>
        </p:blipFill>
        <p:spPr bwMode="auto">
          <a:xfrm>
            <a:off x="4648200" y="2133600"/>
            <a:ext cx="43434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44562"/>
          </a:xfrm>
        </p:spPr>
        <p:txBody>
          <a:bodyPr/>
          <a:lstStyle/>
          <a:p>
            <a:r>
              <a:rPr lang="en-US" dirty="0" smtClean="0"/>
              <a:t>Population</a:t>
            </a:r>
            <a:endParaRPr lang="en-US" dirty="0"/>
          </a:p>
        </p:txBody>
      </p:sp>
      <p:sp>
        <p:nvSpPr>
          <p:cNvPr id="2" name="Content Placeholder 1"/>
          <p:cNvSpPr>
            <a:spLocks noGrp="1"/>
          </p:cNvSpPr>
          <p:nvPr>
            <p:ph idx="1"/>
          </p:nvPr>
        </p:nvSpPr>
        <p:spPr>
          <a:xfrm>
            <a:off x="457200" y="1524000"/>
            <a:ext cx="8229600" cy="4953000"/>
          </a:xfrm>
        </p:spPr>
        <p:txBody>
          <a:bodyPr>
            <a:noAutofit/>
          </a:bodyPr>
          <a:lstStyle/>
          <a:p>
            <a:pPr algn="just">
              <a:buNone/>
            </a:pPr>
            <a:r>
              <a:rPr lang="en-US" sz="2200" dirty="0" smtClean="0">
                <a:latin typeface="Times New Roman" pitchFamily="18" charset="0"/>
                <a:cs typeface="Times New Roman" pitchFamily="18" charset="0"/>
              </a:rPr>
              <a:t>    Characteristic of the population: What kind of people constitute a particular state? Are they literate, well educated, and culturally an vocationally advanced? Are they skilled in modern technology? </a:t>
            </a:r>
          </a:p>
          <a:p>
            <a:pPr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Also, are they homogeneous people, made up of one rather than many nationalities? Do they speak a single language? Do they have a common religion and subscribe to the same body of cultural traditions?</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Homogeneity is an important factor in state survival.</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rot="10800000" flipV="1">
            <a:off x="457200" y="609600"/>
            <a:ext cx="8229600" cy="685800"/>
          </a:xfrm>
        </p:spPr>
        <p:txBody>
          <a:bodyPr>
            <a:noAutofit/>
          </a:bodyPr>
          <a:lstStyle/>
          <a:p>
            <a:pPr algn="ct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b="1" i="1" dirty="0" smtClean="0">
                <a:latin typeface="Times New Roman" pitchFamily="18" charset="0"/>
                <a:cs typeface="Times New Roman" pitchFamily="18" charset="0"/>
              </a:rPr>
              <a:t/>
            </a:r>
            <a:br>
              <a:rPr lang="en-US" sz="3600" b="1" i="1" dirty="0" smtClean="0">
                <a:latin typeface="Times New Roman" pitchFamily="18" charset="0"/>
                <a:cs typeface="Times New Roman" pitchFamily="18" charset="0"/>
              </a:rPr>
            </a:br>
            <a:r>
              <a:rPr lang="en-US" sz="3600" b="1" i="1" dirty="0" smtClean="0">
                <a:latin typeface="Times New Roman" pitchFamily="18" charset="0"/>
                <a:cs typeface="Times New Roman" pitchFamily="18" charset="0"/>
              </a:rPr>
              <a:t>Population</a:t>
            </a:r>
            <a:endParaRPr lang="en-US" sz="3600" dirty="0">
              <a:latin typeface="Times New Roman" pitchFamily="18" charset="0"/>
              <a:cs typeface="Times New Roman" pitchFamily="18" charset="0"/>
            </a:endParaRPr>
          </a:p>
        </p:txBody>
      </p:sp>
      <p:sp>
        <p:nvSpPr>
          <p:cNvPr id="2" name="Content Placeholder 1"/>
          <p:cNvSpPr>
            <a:spLocks noGrp="1"/>
          </p:cNvSpPr>
          <p:nvPr>
            <p:ph idx="1"/>
          </p:nvPr>
        </p:nvSpPr>
        <p:spPr>
          <a:xfrm>
            <a:off x="457200" y="1447800"/>
            <a:ext cx="8229600" cy="5029200"/>
          </a:xfrm>
        </p:spPr>
        <p:txBody>
          <a:bodyPr>
            <a:normAutofit/>
          </a:bodyPr>
          <a:lstStyle/>
          <a:p>
            <a:pPr algn="just"/>
            <a:r>
              <a:rPr lang="en-US" sz="2200" dirty="0" smtClean="0">
                <a:latin typeface="Times New Roman" pitchFamily="18" charset="0"/>
                <a:cs typeface="Times New Roman" pitchFamily="18" charset="0"/>
              </a:rPr>
              <a:t>A state, on the other hand, made up of peoples of diverse race, nationalities, religions, languages, and customs may be subjected to greater internal and external instability.</a:t>
            </a:r>
          </a:p>
          <a:p>
            <a:pPr algn="just"/>
            <a:r>
              <a:rPr lang="en-US" sz="2200" dirty="0">
                <a:latin typeface="Times New Roman" pitchFamily="18" charset="0"/>
                <a:cs typeface="Times New Roman" pitchFamily="18" charset="0"/>
              </a:rPr>
              <a:t>The basic ingredients of nationalism are common blood, language, religion, historical tradition, and above all common customs and habits</a:t>
            </a:r>
          </a:p>
          <a:p>
            <a:pPr algn="just"/>
            <a:endParaRPr lang="en-US" sz="2200" dirty="0" smtClean="0">
              <a:latin typeface="Times New Roman" pitchFamily="18" charset="0"/>
              <a:cs typeface="Times New Roman" pitchFamily="18" charset="0"/>
            </a:endParaRPr>
          </a:p>
          <a:p>
            <a:pPr algn="just"/>
            <a:r>
              <a:rPr lang="en-US" sz="2200" b="1" i="1" dirty="0" smtClean="0">
                <a:latin typeface="Times New Roman" pitchFamily="18" charset="0"/>
                <a:cs typeface="Times New Roman" pitchFamily="18" charset="0"/>
              </a:rPr>
              <a:t>Nationalism</a:t>
            </a:r>
          </a:p>
          <a:p>
            <a:pPr algn="just"/>
            <a:r>
              <a:rPr lang="en-US" sz="2200" dirty="0" smtClean="0">
                <a:latin typeface="Times New Roman" pitchFamily="18" charset="0"/>
                <a:cs typeface="Times New Roman" pitchFamily="18" charset="0"/>
              </a:rPr>
              <a:t>Since the ancient periods people have been aware of their racial or cultural differences, and each people tended to regard itself superior. E.g., The Greeks termed the Non-Greek as “barbarian”; the Jews considered themselves  a chosen people </a:t>
            </a:r>
          </a:p>
          <a:p>
            <a:pPr marL="0" indent="0" algn="just">
              <a:buNone/>
            </a:pPr>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04088"/>
            <a:ext cx="8229600" cy="743712"/>
          </a:xfrm>
        </p:spPr>
        <p:txBody>
          <a:bodyPr>
            <a:normAutofit fontScale="90000"/>
          </a:bodyPr>
          <a:lstStyle/>
          <a:p>
            <a:r>
              <a:rPr lang="en-US" dirty="0" smtClean="0"/>
              <a:t>Population</a:t>
            </a:r>
            <a:br>
              <a:rPr lang="en-US" dirty="0" smtClean="0"/>
            </a:br>
            <a:r>
              <a:rPr lang="en-US" sz="3600" dirty="0" smtClean="0"/>
              <a:t>Nationalism</a:t>
            </a:r>
            <a:endParaRPr lang="en-US" sz="3600" dirty="0"/>
          </a:p>
        </p:txBody>
      </p:sp>
      <p:sp>
        <p:nvSpPr>
          <p:cNvPr id="2" name="Content Placeholder 1"/>
          <p:cNvSpPr>
            <a:spLocks noGrp="1"/>
          </p:cNvSpPr>
          <p:nvPr>
            <p:ph idx="1"/>
          </p:nvPr>
        </p:nvSpPr>
        <p:spPr>
          <a:xfrm>
            <a:off x="457200" y="1847088"/>
            <a:ext cx="8229600" cy="4706112"/>
          </a:xfrm>
        </p:spPr>
        <p:txBody>
          <a:bodyPr>
            <a:normAutofit/>
          </a:bodyPr>
          <a:lstStyle/>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But such ethno-centric feelings were not the same as the modern spirit of nationalism, which has made its appearance concurrently with the rise of national state as a new form of political organization, e.g., India. </a:t>
            </a:r>
          </a:p>
          <a:p>
            <a:pPr marL="0" indent="0"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Another examples are that the people of Spain and England gradually came to regard themselves as Spaniards and Englishmen, rather than Andalusians</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and Yorkshire-men or other provincial inhabitants as the above countries were transformed from clusters of feudal principalities into national monarchies.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1369</TotalTime>
  <Words>1427</Words>
  <Application>Microsoft Office PowerPoint</Application>
  <PresentationFormat>On-screen Show (4:3)</PresentationFormat>
  <Paragraphs>108</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Arial</vt:lpstr>
      <vt:lpstr>Calibri</vt:lpstr>
      <vt:lpstr>Constantia</vt:lpstr>
      <vt:lpstr>Courier New</vt:lpstr>
      <vt:lpstr>Times New Roman</vt:lpstr>
      <vt:lpstr>Wingdings</vt:lpstr>
      <vt:lpstr>Wingdings 2</vt:lpstr>
      <vt:lpstr>Flow</vt:lpstr>
      <vt:lpstr>Elements of the State</vt:lpstr>
      <vt:lpstr>Elements of the State</vt:lpstr>
      <vt:lpstr>Population</vt:lpstr>
      <vt:lpstr>Population</vt:lpstr>
      <vt:lpstr>Population</vt:lpstr>
      <vt:lpstr>Maps</vt:lpstr>
      <vt:lpstr>Population</vt:lpstr>
      <vt:lpstr>  Population</vt:lpstr>
      <vt:lpstr>Population Nationalism</vt:lpstr>
      <vt:lpstr>Population Nationalism</vt:lpstr>
      <vt:lpstr>Territory</vt:lpstr>
      <vt:lpstr>Territory</vt:lpstr>
      <vt:lpstr>        Temperate areas (Dark green)</vt:lpstr>
      <vt:lpstr>Territory</vt:lpstr>
      <vt:lpstr>Government</vt:lpstr>
      <vt:lpstr>Government</vt:lpstr>
      <vt:lpstr> Sovereignty </vt:lpstr>
      <vt:lpstr>Sovereignty</vt:lpstr>
      <vt:lpstr>Sovereignty</vt:lpstr>
      <vt:lpstr>Sovereignty</vt:lpstr>
    </vt:vector>
  </TitlesOfParts>
  <Company>CtrlSoft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the State</dc:title>
  <dc:creator>Dr. Joshim</dc:creator>
  <cp:lastModifiedBy>Nirjona</cp:lastModifiedBy>
  <cp:revision>60</cp:revision>
  <dcterms:created xsi:type="dcterms:W3CDTF">2016-10-09T05:25:41Z</dcterms:created>
  <dcterms:modified xsi:type="dcterms:W3CDTF">2020-11-17T10:20:31Z</dcterms:modified>
</cp:coreProperties>
</file>