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1" r:id="rId7"/>
    <p:sldId id="260" r:id="rId8"/>
    <p:sldId id="266" r:id="rId9"/>
    <p:sldId id="265" r:id="rId10"/>
    <p:sldId id="263" r:id="rId11"/>
    <p:sldId id="264" r:id="rId12"/>
    <p:sldId id="281" r:id="rId13"/>
    <p:sldId id="269" r:id="rId14"/>
    <p:sldId id="268" r:id="rId15"/>
    <p:sldId id="267" r:id="rId16"/>
    <p:sldId id="272" r:id="rId17"/>
    <p:sldId id="271" r:id="rId18"/>
    <p:sldId id="282" r:id="rId19"/>
    <p:sldId id="270" r:id="rId20"/>
    <p:sldId id="275" r:id="rId21"/>
    <p:sldId id="274" r:id="rId22"/>
    <p:sldId id="287" r:id="rId23"/>
    <p:sldId id="286" r:id="rId24"/>
    <p:sldId id="276" r:id="rId25"/>
    <p:sldId id="283" r:id="rId26"/>
    <p:sldId id="278" r:id="rId27"/>
    <p:sldId id="280"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AC6009-8609-40AD-BC19-F1BD301F67C4}" type="datetimeFigureOut">
              <a:rPr lang="en-US" smtClean="0"/>
              <a:pPr/>
              <a:t>2/28/2021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33DCD8-E110-43C2-8FF1-B31AA8ECB0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AC6009-8609-40AD-BC19-F1BD301F67C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DCD8-E110-43C2-8FF1-B31AA8ECB0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AC6009-8609-40AD-BC19-F1BD301F67C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DCD8-E110-43C2-8FF1-B31AA8ECB0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AC6009-8609-40AD-BC19-F1BD301F67C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DCD8-E110-43C2-8FF1-B31AA8ECB048}"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AC6009-8609-40AD-BC19-F1BD301F67C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DCD8-E110-43C2-8FF1-B31AA8ECB04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AC6009-8609-40AD-BC19-F1BD301F67C4}"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DCD8-E110-43C2-8FF1-B31AA8ECB048}"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AC6009-8609-40AD-BC19-F1BD301F67C4}"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3DCD8-E110-43C2-8FF1-B31AA8ECB0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AC6009-8609-40AD-BC19-F1BD301F67C4}"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3DCD8-E110-43C2-8FF1-B31AA8ECB048}"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6009-8609-40AD-BC19-F1BD301F67C4}"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3DCD8-E110-43C2-8FF1-B31AA8ECB0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DAC6009-8609-40AD-BC19-F1BD301F67C4}"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DCD8-E110-43C2-8FF1-B31AA8ECB0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DAC6009-8609-40AD-BC19-F1BD301F67C4}" type="datetimeFigureOut">
              <a:rPr lang="en-US" smtClean="0"/>
              <a:pPr/>
              <a:t>2/28/2021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33DCD8-E110-43C2-8FF1-B31AA8ECB04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DAC6009-8609-40AD-BC19-F1BD301F67C4}" type="datetimeFigureOut">
              <a:rPr lang="en-US" smtClean="0"/>
              <a:pPr/>
              <a:t>2/28/2021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33DCD8-E110-43C2-8FF1-B31AA8ECB0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Power, Legitimacy and Authority</a:t>
            </a:r>
            <a:endParaRPr lang="en-US" dirty="0">
              <a:latin typeface="Algerian" pitchFamily="82" charset="0"/>
            </a:endParaRPr>
          </a:p>
        </p:txBody>
      </p:sp>
      <p:sp>
        <p:nvSpPr>
          <p:cNvPr id="3" name="Subtitle 2"/>
          <p:cNvSpPr>
            <a:spLocks noGrp="1"/>
          </p:cNvSpPr>
          <p:nvPr>
            <p:ph type="subTitle" idx="1"/>
          </p:nvPr>
        </p:nvSpPr>
        <p:spPr/>
        <p:txBody>
          <a:bodyPr>
            <a:normAutofit/>
          </a:bodyPr>
          <a:lstStyle/>
          <a:p>
            <a:r>
              <a:rPr lang="en-US" sz="2800" dirty="0" smtClean="0">
                <a:latin typeface="Algerian" pitchFamily="82" charset="0"/>
              </a:rPr>
              <a:t>Dr. M Jashim Uddin</a:t>
            </a:r>
          </a:p>
          <a:p>
            <a:r>
              <a:rPr lang="en-US" sz="2800" dirty="0" smtClean="0">
                <a:latin typeface="Algerian" pitchFamily="82" charset="0"/>
              </a:rPr>
              <a:t>NSU</a:t>
            </a:r>
            <a:endParaRPr lang="en-US" sz="2800"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However, changing culture is difficult, e.g., American experience in Iraq and Afghanistan. But exceptions are there; changing culture in Japan after World War II; </a:t>
            </a:r>
            <a:r>
              <a:rPr lang="en-US" sz="2200" i="1" dirty="0" smtClean="0">
                <a:latin typeface="Times New Roman" pitchFamily="18" charset="0"/>
                <a:cs typeface="Times New Roman" pitchFamily="18" charset="0"/>
              </a:rPr>
              <a:t>Religion matters</a:t>
            </a:r>
            <a:r>
              <a:rPr lang="en-US" sz="2200" dirty="0" smtClean="0">
                <a:latin typeface="Times New Roman" pitchFamily="18" charset="0"/>
                <a:cs typeface="Times New Roman" pitchFamily="18" charset="0"/>
              </a:rPr>
              <a:t>.</a:t>
            </a:r>
          </a:p>
          <a:p>
            <a:pPr algn="just">
              <a:buFont typeface="Wingdings" pitchFamily="2" charset="2"/>
              <a:buChar char="Ø"/>
            </a:pPr>
            <a:r>
              <a:rPr lang="en-US" sz="2200" dirty="0" smtClean="0">
                <a:latin typeface="Times New Roman" pitchFamily="18" charset="0"/>
                <a:cs typeface="Times New Roman" pitchFamily="18" charset="0"/>
              </a:rPr>
              <a:t>Culture contribute a lot to political behavior, e.g., comparison between Japan and Bangladesh.</a:t>
            </a:r>
          </a:p>
          <a:p>
            <a:pPr algn="just">
              <a:buFont typeface="Wingdings" pitchFamily="2" charset="2"/>
              <a:buChar char="Ø"/>
            </a:pPr>
            <a:r>
              <a:rPr lang="en-US" sz="2200" dirty="0" smtClean="0">
                <a:latin typeface="Times New Roman" pitchFamily="18" charset="0"/>
                <a:cs typeface="Times New Roman" pitchFamily="18" charset="0"/>
              </a:rPr>
              <a:t>The criticism the cultural theory: In the realm of politics, we see similar political attitudes and patterns in lands with very different cultures. </a:t>
            </a:r>
            <a:r>
              <a:rPr lang="en-US" sz="2200" i="1" dirty="0" smtClean="0">
                <a:latin typeface="Times New Roman" pitchFamily="18" charset="0"/>
                <a:cs typeface="Times New Roman" pitchFamily="18" charset="0"/>
              </a:rPr>
              <a:t>Politicians everywhere tend to become corrupt, regardless of culture</a:t>
            </a:r>
            <a:r>
              <a:rPr lang="en-US"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b="1" i="1" dirty="0" smtClean="0">
                <a:latin typeface="Times New Roman" pitchFamily="18" charset="0"/>
                <a:cs typeface="Times New Roman" pitchFamily="18" charset="0"/>
              </a:rPr>
              <a:t>Cultural Theory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Another school of thought argued politics as a rational thing; people have good reasons for doing what they do. Why do people form governments?</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Hobbes and Locke argued that humans form “civil society” because of their rational that it is much better than “anarchy”. If the governments become abusive, the people have the legitimate right to dissolve them and start anew. </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The psychological and cultural school of thoughts claimed that people are either born or conditioned to certain behavior and that individuals seldom think rationally. </a:t>
            </a:r>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868362"/>
          </a:xfrm>
        </p:spPr>
        <p:txBody>
          <a:bodyPr>
            <a:noAutofit/>
          </a:bodyPr>
          <a:lstStyle/>
          <a:p>
            <a:r>
              <a:rPr lang="en-US" sz="3600" b="1" i="1" dirty="0" smtClean="0">
                <a:latin typeface="Times New Roman" pitchFamily="18" charset="0"/>
                <a:cs typeface="Times New Roman" pitchFamily="18" charset="0"/>
              </a:rPr>
              <a:t>Rational Theory</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But rational theorist raise questions such as why people break away from group conformity and argue independently? How can we explain a change of mind? </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If political leaders believe that people obey out of biological inheritance or cultural conditioning, they will think they can get away with all manner of deception and misrule. </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In contrast, if rulers fear that people are rational, they will respect the public’s ability to discern wrongdoing. </a:t>
            </a:r>
          </a:p>
          <a:p>
            <a:pPr algn="just">
              <a:buNone/>
            </a:pPr>
            <a:endParaRPr lang="en-US" sz="2200" dirty="0" smtClean="0">
              <a:latin typeface="Times New Roman" pitchFamily="18" charset="0"/>
              <a:cs typeface="Times New Roman" pitchFamily="18" charset="0"/>
            </a:endParaRPr>
          </a:p>
          <a:p>
            <a:endParaRPr lang="en-US" sz="2200" dirty="0"/>
          </a:p>
        </p:txBody>
      </p:sp>
      <p:sp>
        <p:nvSpPr>
          <p:cNvPr id="2" name="Title 1"/>
          <p:cNvSpPr>
            <a:spLocks noGrp="1"/>
          </p:cNvSpPr>
          <p:nvPr>
            <p:ph type="title"/>
          </p:nvPr>
        </p:nvSpPr>
        <p:spPr>
          <a:xfrm>
            <a:off x="457200" y="274638"/>
            <a:ext cx="8229600" cy="944562"/>
          </a:xfrm>
        </p:spPr>
        <p:txBody>
          <a:bodyPr>
            <a:normAutofit/>
          </a:bodyPr>
          <a:lstStyle/>
          <a:p>
            <a:r>
              <a:rPr lang="en-US" sz="3600" b="1" i="1" dirty="0" smtClean="0">
                <a:latin typeface="Times New Roman" pitchFamily="18" charset="0"/>
                <a:cs typeface="Times New Roman" pitchFamily="18" charset="0"/>
              </a:rPr>
              <a:t>Rational Theory</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According to some political thinkers, People are basically irrational, especially when it comes to politics. They are emotional, dominated by myths and stereotypes.</a:t>
            </a:r>
          </a:p>
          <a:p>
            <a:pPr algn="just">
              <a:buFont typeface="Wingdings" pitchFamily="2" charset="2"/>
              <a:buChar char="Ø"/>
            </a:pPr>
            <a:r>
              <a:rPr lang="en-US" sz="2200" dirty="0" smtClean="0">
                <a:latin typeface="Times New Roman" pitchFamily="18" charset="0"/>
                <a:cs typeface="Times New Roman" pitchFamily="18" charset="0"/>
              </a:rPr>
              <a:t>A crowed is like wild beast that can be whipped up by charismatic leaders to do their bidding. What people regard as rational is really myth; just keep feeding the people myths to control them. </a:t>
            </a:r>
          </a:p>
          <a:p>
            <a:pPr algn="just">
              <a:buFont typeface="Wingdings" pitchFamily="2" charset="2"/>
              <a:buChar char="Ø"/>
            </a:pPr>
            <a:r>
              <a:rPr lang="en-US" sz="2200" dirty="0" smtClean="0">
                <a:latin typeface="Times New Roman" pitchFamily="18" charset="0"/>
                <a:cs typeface="Times New Roman" pitchFamily="18" charset="0"/>
              </a:rPr>
              <a:t>The first practitioner of this school was Mussolini. Founder of fascism in Italy, followed by </a:t>
            </a:r>
            <a:r>
              <a:rPr lang="en-US" sz="2200" dirty="0" err="1" smtClean="0">
                <a:latin typeface="Times New Roman" pitchFamily="18" charset="0"/>
                <a:cs typeface="Times New Roman" pitchFamily="18" charset="0"/>
              </a:rPr>
              <a:t>Hitlar</a:t>
            </a:r>
            <a:r>
              <a:rPr lang="en-US" sz="2200" dirty="0" smtClean="0">
                <a:latin typeface="Times New Roman" pitchFamily="18" charset="0"/>
                <a:cs typeface="Times New Roman" pitchFamily="18" charset="0"/>
              </a:rPr>
              <a:t> in Germany. A soft-spoken Muslim Fundamentalist, Osama bin Laden feeding his fanatic followers the myth that America was the enemy of Islam. </a:t>
            </a:r>
          </a:p>
          <a:p>
            <a:pPr algn="just">
              <a:buNone/>
            </a:pP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1020762"/>
          </a:xfrm>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Irrational Theory</a:t>
            </a:r>
            <a:br>
              <a:rPr lang="en-US" sz="3600" b="1" i="1" dirty="0" smtClean="0">
                <a:latin typeface="Times New Roman" pitchFamily="18" charset="0"/>
                <a:cs typeface="Times New Roman" pitchFamily="18" charset="0"/>
              </a:rPr>
            </a:br>
            <a:endParaRPr lang="en-US" sz="36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Autofit/>
          </a:bodyPr>
          <a:lstStyle/>
          <a:p>
            <a:pPr algn="just">
              <a:buFont typeface="Wingdings" pitchFamily="2" charset="2"/>
              <a:buChar char="Ø"/>
            </a:pPr>
            <a:r>
              <a:rPr lang="en-US" sz="2200" dirty="0" err="1" smtClean="0">
                <a:latin typeface="Times New Roman" pitchFamily="18" charset="0"/>
                <a:cs typeface="Times New Roman" pitchFamily="18" charset="0"/>
              </a:rPr>
              <a:t>Roskin</a:t>
            </a:r>
            <a:r>
              <a:rPr lang="en-US" sz="2200" dirty="0" smtClean="0">
                <a:latin typeface="Times New Roman" pitchFamily="18" charset="0"/>
                <a:cs typeface="Times New Roman" pitchFamily="18" charset="0"/>
              </a:rPr>
              <a:t> argued, there are elements of truth in all theories of political power and provided the example of American separation from Britain; </a:t>
            </a:r>
          </a:p>
          <a:p>
            <a:pPr algn="just">
              <a:buFont typeface="Wingdings" pitchFamily="2" charset="2"/>
              <a:buChar char="Ø"/>
            </a:pPr>
            <a:r>
              <a:rPr lang="en-US" sz="2200" dirty="0" smtClean="0">
                <a:latin typeface="Times New Roman" pitchFamily="18" charset="0"/>
                <a:cs typeface="Times New Roman" pitchFamily="18" charset="0"/>
              </a:rPr>
              <a:t>Thomas Paine’s pamphlet</a:t>
            </a:r>
            <a:r>
              <a:rPr lang="en-US" sz="2200" b="1" i="1" dirty="0" smtClean="0">
                <a:latin typeface="Times New Roman" pitchFamily="18" charset="0"/>
                <a:cs typeface="Times New Roman" pitchFamily="18" charset="0"/>
              </a:rPr>
              <a:t> Common Sense </a:t>
            </a:r>
            <a:r>
              <a:rPr lang="en-US" sz="2200" dirty="0" smtClean="0">
                <a:latin typeface="Times New Roman" pitchFamily="18" charset="0"/>
                <a:cs typeface="Times New Roman" pitchFamily="18" charset="0"/>
              </a:rPr>
              <a:t>rationally explained why America should separate from Britain; The declaration of American Independence and the American Constitution.</a:t>
            </a:r>
          </a:p>
          <a:p>
            <a:pPr marL="109728" indent="0" algn="just">
              <a:buNone/>
            </a:pP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92162"/>
          </a:xfrm>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Power as Composite</a:t>
            </a:r>
            <a:r>
              <a:rPr lang="en-US" sz="3600" i="1" dirty="0" smtClean="0">
                <a:latin typeface="Times New Roman" pitchFamily="18" charset="0"/>
                <a:cs typeface="Times New Roman" pitchFamily="18" charset="0"/>
              </a:rPr>
              <a:t/>
            </a:r>
            <a:br>
              <a:rPr lang="en-US" sz="3600" i="1" dirty="0" smtClean="0">
                <a:latin typeface="Times New Roman" pitchFamily="18" charset="0"/>
                <a:cs typeface="Times New Roman" pitchFamily="18" charset="0"/>
              </a:rPr>
            </a:br>
            <a:endParaRPr lang="en-US" sz="3600" i="1" dirty="0">
              <a:latin typeface="Times New Roman" pitchFamily="18" charset="0"/>
              <a:cs typeface="Times New Roman" pitchFamily="18" charset="0"/>
            </a:endParaRPr>
          </a:p>
        </p:txBody>
      </p:sp>
      <p:pic>
        <p:nvPicPr>
          <p:cNvPr id="4" name="Picture 2" descr="C:\Users\Dell\Desktop\cont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429000"/>
            <a:ext cx="2895600" cy="2989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But </a:t>
            </a:r>
            <a:r>
              <a:rPr lang="en-US" sz="2200" dirty="0">
                <a:latin typeface="Times New Roman" pitchFamily="18" charset="0"/>
                <a:cs typeface="Times New Roman" pitchFamily="18" charset="0"/>
              </a:rPr>
              <a:t>how truly rational were they? By the late 18th century, people of the 13 American colonies thought of themselves as American rather than as English colonists; </a:t>
            </a:r>
            <a:r>
              <a:rPr lang="en-US" sz="2200" dirty="0" smtClean="0">
                <a:latin typeface="Times New Roman" pitchFamily="18" charset="0"/>
                <a:cs typeface="Times New Roman" pitchFamily="18" charset="0"/>
              </a:rPr>
              <a:t>Perhaps </a:t>
            </a:r>
            <a:r>
              <a:rPr lang="en-US" sz="2200" dirty="0">
                <a:latin typeface="Times New Roman" pitchFamily="18" charset="0"/>
                <a:cs typeface="Times New Roman" pitchFamily="18" charset="0"/>
              </a:rPr>
              <a:t>the separation was more cultural then rational. </a:t>
            </a:r>
            <a:endParaRPr lang="en-US" sz="2200" dirty="0" smtClean="0">
              <a:latin typeface="Times New Roman" pitchFamily="18" charset="0"/>
              <a:cs typeface="Times New Roman" pitchFamily="18" charset="0"/>
            </a:endParaRP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Nor can we ignore the psychological or irrational factors contributed to American independence; Thomas Jefferson was a powerful writer and George Washington was a charismatic general.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So, the American separation from Britain was a complex mixtures of all these factors. We cannot exactly determine the weight to give any one factor. </a:t>
            </a:r>
          </a:p>
          <a:p>
            <a:pPr marL="109728" indent="0" algn="just">
              <a:buNone/>
            </a:pPr>
            <a:endParaRPr lang="en-US" sz="22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868362"/>
          </a:xfrm>
        </p:spPr>
        <p:txBody>
          <a:bodyPr>
            <a:normAutofit/>
          </a:bodyPr>
          <a:lstStyle/>
          <a:p>
            <a:r>
              <a:rPr lang="en-US" sz="3600" b="1" i="1" dirty="0" smtClean="0">
                <a:latin typeface="Times New Roman" pitchFamily="18" charset="0"/>
                <a:cs typeface="Times New Roman" pitchFamily="18" charset="0"/>
              </a:rPr>
              <a:t>Power as Composite</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Autofit/>
          </a:bodyPr>
          <a:lstStyle/>
          <a:p>
            <a:pPr algn="just">
              <a:buFont typeface="Wingdings" pitchFamily="2" charset="2"/>
              <a:buChar char="Ø"/>
            </a:pPr>
            <a:r>
              <a:rPr lang="en-US" sz="2200" dirty="0">
                <a:latin typeface="Times New Roman" pitchFamily="18" charset="0"/>
                <a:cs typeface="Times New Roman" pitchFamily="18" charset="0"/>
              </a:rPr>
              <a:t>Is power identical to politics? </a:t>
            </a:r>
          </a:p>
          <a:p>
            <a:pPr algn="just">
              <a:buFont typeface="Wingdings" pitchFamily="2" charset="2"/>
              <a:buChar char="Ø"/>
            </a:pPr>
            <a:r>
              <a:rPr lang="en-US" sz="2200" i="1" dirty="0" smtClean="0">
                <a:latin typeface="Times New Roman" pitchFamily="18" charset="0"/>
                <a:cs typeface="Times New Roman" pitchFamily="18" charset="0"/>
              </a:rPr>
              <a:t>Power is a kind of enabling device to implement policies and decisions.</a:t>
            </a:r>
          </a:p>
          <a:p>
            <a:pPr algn="just">
              <a:buFont typeface="Wingdings" pitchFamily="2" charset="2"/>
              <a:buChar char="Ø"/>
            </a:pPr>
            <a:r>
              <a:rPr lang="en-US" sz="2200" dirty="0" smtClean="0">
                <a:latin typeface="Times New Roman" pitchFamily="18" charset="0"/>
                <a:cs typeface="Times New Roman" pitchFamily="18" charset="0"/>
              </a:rPr>
              <a:t>You can have praiseworthy goals, but without power to make them real, they remain wishful thoughts.</a:t>
            </a:r>
          </a:p>
          <a:p>
            <a:pPr algn="just">
              <a:buFont typeface="Wingdings" pitchFamily="2" charset="2"/>
              <a:buChar char="Ø"/>
            </a:pPr>
            <a:r>
              <a:rPr lang="en-US" sz="2200" dirty="0" smtClean="0">
                <a:latin typeface="Times New Roman" pitchFamily="18" charset="0"/>
                <a:cs typeface="Times New Roman" pitchFamily="18" charset="0"/>
              </a:rPr>
              <a:t>From another perspective, the core of politics is the struggle of power, e.g., elections.</a:t>
            </a:r>
          </a:p>
          <a:p>
            <a:pPr algn="just">
              <a:buFont typeface="Wingdings" pitchFamily="2" charset="2"/>
              <a:buChar char="Ø"/>
            </a:pPr>
            <a:r>
              <a:rPr lang="en-US" sz="2200" dirty="0" smtClean="0">
                <a:latin typeface="Times New Roman" pitchFamily="18" charset="0"/>
                <a:cs typeface="Times New Roman" pitchFamily="18" charset="0"/>
              </a:rPr>
              <a:t>But if power becomes the goal of politics, it becomes brutal and self-destructive, e.g., the </a:t>
            </a:r>
            <a:r>
              <a:rPr lang="en-US" sz="2200" dirty="0" err="1" smtClean="0">
                <a:latin typeface="Times New Roman" pitchFamily="18" charset="0"/>
                <a:cs typeface="Times New Roman" pitchFamily="18" charset="0"/>
              </a:rPr>
              <a:t>Hitlar</a:t>
            </a:r>
            <a:r>
              <a:rPr lang="en-US" sz="2200" dirty="0" smtClean="0">
                <a:latin typeface="Times New Roman" pitchFamily="18" charset="0"/>
                <a:cs typeface="Times New Roman" pitchFamily="18" charset="0"/>
              </a:rPr>
              <a:t>  and President Nixon.</a:t>
            </a:r>
          </a:p>
          <a:p>
            <a:pPr algn="just"/>
            <a:r>
              <a:rPr lang="en-US" sz="2200" i="1" dirty="0" smtClean="0">
                <a:latin typeface="Times New Roman" pitchFamily="18" charset="0"/>
                <a:cs typeface="Times New Roman" pitchFamily="18" charset="0"/>
              </a:rPr>
              <a:t>“Power tends to corrupt; absolute power corrupts absolutely”,</a:t>
            </a:r>
            <a:r>
              <a:rPr lang="en-US" sz="2200" dirty="0" smtClean="0">
                <a:latin typeface="Times New Roman" pitchFamily="18" charset="0"/>
                <a:cs typeface="Times New Roman" pitchFamily="18" charset="0"/>
              </a:rPr>
              <a:t> British historian and Philosopher Lord Acton</a:t>
            </a:r>
          </a:p>
          <a:p>
            <a:pPr algn="just"/>
            <a:endParaRPr lang="en-US" sz="22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020762"/>
          </a:xfrm>
        </p:spPr>
        <p:txBody>
          <a:bodyPr>
            <a:normAutofit/>
          </a:bodyPr>
          <a:lstStyle/>
          <a:p>
            <a:r>
              <a:rPr lang="en-US" sz="3600" b="1" i="1" dirty="0" smtClean="0">
                <a:latin typeface="Times New Roman" pitchFamily="18" charset="0"/>
                <a:cs typeface="Times New Roman" pitchFamily="18" charset="0"/>
              </a:rPr>
              <a:t>Power as Composite</a:t>
            </a:r>
            <a:endParaRPr 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What is legitimacy? How legitimacy can be gained? </a:t>
            </a:r>
          </a:p>
          <a:p>
            <a:pPr algn="just">
              <a:buFont typeface="Wingdings" pitchFamily="2" charset="2"/>
              <a:buChar char="Ø"/>
            </a:pPr>
            <a:r>
              <a:rPr lang="en-US" sz="2200" dirty="0" smtClean="0">
                <a:solidFill>
                  <a:srgbClr val="00B050"/>
                </a:solidFill>
                <a:latin typeface="Times New Roman" pitchFamily="18" charset="0"/>
                <a:cs typeface="Times New Roman" pitchFamily="18" charset="0"/>
              </a:rPr>
              <a:t>Legitimacy is the mass feeling that the government’s rule is rightful and should be obeyed</a:t>
            </a:r>
          </a:p>
          <a:p>
            <a:pPr algn="just">
              <a:buFont typeface="Wingdings" pitchFamily="2" charset="2"/>
              <a:buChar char="Ø"/>
            </a:pPr>
            <a:r>
              <a:rPr lang="en-US" sz="2200" dirty="0" smtClean="0">
                <a:latin typeface="Times New Roman" pitchFamily="18" charset="0"/>
                <a:cs typeface="Times New Roman" pitchFamily="18" charset="0"/>
              </a:rPr>
              <a:t>Legitimacy originally meant that “the rightful king or queen was on the throne by reason of “legitimate” birth. </a:t>
            </a:r>
          </a:p>
          <a:p>
            <a:pPr algn="just">
              <a:buFont typeface="Wingdings" pitchFamily="2" charset="2"/>
              <a:buChar char="Ø"/>
            </a:pPr>
            <a:r>
              <a:rPr lang="en-US" sz="2200" dirty="0" smtClean="0">
                <a:latin typeface="Times New Roman" pitchFamily="18" charset="0"/>
                <a:cs typeface="Times New Roman" pitchFamily="18" charset="0"/>
              </a:rPr>
              <a:t>Legitimate now refers to an attitude in people’s minds that the government’s rule is rightful. For example, legitimacy in the United States is fairly high. </a:t>
            </a:r>
          </a:p>
          <a:p>
            <a:pPr algn="just">
              <a:buFont typeface="Wingdings" pitchFamily="2" charset="2"/>
              <a:buChar char="Ø"/>
            </a:pPr>
            <a:endParaRPr lang="en-US" sz="2200" dirty="0" smtClean="0">
              <a:latin typeface="Times New Roman" pitchFamily="18" charset="0"/>
              <a:cs typeface="Times New Roman" pitchFamily="18" charset="0"/>
            </a:endParaRPr>
          </a:p>
          <a:p>
            <a:pPr lvl="0">
              <a:buFont typeface="Wingdings" pitchFamily="2" charset="2"/>
              <a:buChar char="Ø"/>
            </a:pPr>
            <a:r>
              <a:rPr lang="en-US" sz="2200" dirty="0" smtClean="0">
                <a:latin typeface="Times New Roman" pitchFamily="18" charset="0"/>
                <a:cs typeface="Times New Roman" pitchFamily="18" charset="0"/>
              </a:rPr>
              <a:t>Low Legitimacy                   </a:t>
            </a:r>
            <a:r>
              <a:rPr lang="en-US" sz="2200" b="1" dirty="0" smtClean="0">
                <a:solidFill>
                  <a:srgbClr val="FF0000"/>
                </a:solidFill>
                <a:latin typeface="Times New Roman" pitchFamily="18" charset="0"/>
                <a:cs typeface="Times New Roman" pitchFamily="18" charset="0"/>
              </a:rPr>
              <a:t>High Coercion </a:t>
            </a:r>
          </a:p>
          <a:p>
            <a:endParaRPr lang="en-US" sz="2200" dirty="0" smtClean="0">
              <a:latin typeface="Times New Roman" pitchFamily="18" charset="0"/>
              <a:cs typeface="Times New Roman" pitchFamily="18" charset="0"/>
            </a:endParaRPr>
          </a:p>
          <a:p>
            <a:pPr lvl="0">
              <a:buFont typeface="Wingdings" pitchFamily="2" charset="2"/>
              <a:buChar char="Ø"/>
            </a:pPr>
            <a:r>
              <a:rPr lang="en-US" sz="2200" b="1" dirty="0" smtClean="0">
                <a:solidFill>
                  <a:srgbClr val="00B050"/>
                </a:solidFill>
                <a:latin typeface="Times New Roman" pitchFamily="18" charset="0"/>
                <a:cs typeface="Times New Roman" pitchFamily="18" charset="0"/>
              </a:rPr>
              <a:t>High Legitimacy</a:t>
            </a:r>
            <a:r>
              <a:rPr lang="en-US" sz="2200" dirty="0" smtClean="0">
                <a:solidFill>
                  <a:srgbClr val="00B05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Low Coercion </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868362"/>
          </a:xfrm>
        </p:spPr>
        <p:txBody>
          <a:bodyPr>
            <a:noAutofit/>
          </a:bodyPr>
          <a:lstStyle/>
          <a:p>
            <a:r>
              <a:rPr lang="en-US" sz="3600" b="1" i="1" dirty="0" smtClean="0">
                <a:latin typeface="Algerian" pitchFamily="82" charset="0"/>
                <a:cs typeface="Times New Roman" pitchFamily="18" charset="0"/>
              </a:rPr>
              <a:t/>
            </a:r>
            <a:br>
              <a:rPr lang="en-US" sz="3600" b="1" i="1" dirty="0" smtClean="0">
                <a:latin typeface="Algerian" pitchFamily="82" charset="0"/>
                <a:cs typeface="Times New Roman" pitchFamily="18" charset="0"/>
              </a:rPr>
            </a:br>
            <a:r>
              <a:rPr lang="en-US" sz="3600" b="1" i="1" dirty="0" smtClean="0">
                <a:latin typeface="Algerian" pitchFamily="82" charset="0"/>
                <a:cs typeface="Times New Roman" pitchFamily="18" charset="0"/>
              </a:rPr>
              <a:t>Legitimacy</a:t>
            </a:r>
            <a:r>
              <a:rPr lang="en-US" sz="3600" b="1" dirty="0" smtClean="0">
                <a:latin typeface="Algerian" pitchFamily="82" charset="0"/>
                <a:cs typeface="Times New Roman" pitchFamily="18" charset="0"/>
              </a:rPr>
              <a:t/>
            </a:r>
            <a:br>
              <a:rPr lang="en-US" sz="3600" b="1" dirty="0" smtClean="0">
                <a:latin typeface="Algerian" pitchFamily="82" charset="0"/>
                <a:cs typeface="Times New Roman" pitchFamily="18" charset="0"/>
              </a:rPr>
            </a:br>
            <a:endParaRPr lang="en-US" sz="3600" b="1" dirty="0">
              <a:latin typeface="Algerian" pitchFamily="82" charset="0"/>
              <a:cs typeface="Times New Roman" pitchFamily="18" charset="0"/>
            </a:endParaRPr>
          </a:p>
        </p:txBody>
      </p:sp>
      <p:sp>
        <p:nvSpPr>
          <p:cNvPr id="4" name="Right Arrow 3"/>
          <p:cNvSpPr/>
          <p:nvPr/>
        </p:nvSpPr>
        <p:spPr>
          <a:xfrm>
            <a:off x="2971800" y="472440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036518" y="548640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t> </a:t>
            </a: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dirty="0" smtClean="0">
                <a:latin typeface="Algerian" pitchFamily="82" charset="0"/>
              </a:rPr>
              <a:t>Higher Legitimacy more Stable Democracy</a:t>
            </a:r>
            <a:endParaRPr lang="en-US" sz="3600" dirty="0">
              <a:latin typeface="Algerian" pitchFamily="82" charset="0"/>
            </a:endParaRPr>
          </a:p>
        </p:txBody>
      </p:sp>
      <p:sp>
        <p:nvSpPr>
          <p:cNvPr id="4" name="Rounded Rectangle 3"/>
          <p:cNvSpPr/>
          <p:nvPr/>
        </p:nvSpPr>
        <p:spPr>
          <a:xfrm>
            <a:off x="609600" y="3352800"/>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Legitimacy</a:t>
            </a:r>
            <a:endParaRPr lang="en-US" dirty="0"/>
          </a:p>
        </p:txBody>
      </p:sp>
      <p:sp>
        <p:nvSpPr>
          <p:cNvPr id="5" name="Right Arrow 4"/>
          <p:cNvSpPr/>
          <p:nvPr/>
        </p:nvSpPr>
        <p:spPr>
          <a:xfrm>
            <a:off x="2667000" y="36576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2"/>
          <p:cNvSpPr>
            <a:spLocks noChangeArrowheads="1"/>
          </p:cNvSpPr>
          <p:nvPr/>
        </p:nvSpPr>
        <p:spPr bwMode="auto">
          <a:xfrm>
            <a:off x="5410200" y="3048000"/>
            <a:ext cx="3000375" cy="1404938"/>
          </a:xfrm>
          <a:prstGeom prst="ellipse">
            <a:avLst/>
          </a:prstGeom>
          <a:solidFill>
            <a:srgbClr val="FEB80A"/>
          </a:solidFill>
          <a:ln w="38100">
            <a:solidFill>
              <a:srgbClr val="F2F2F2"/>
            </a:solidFill>
            <a:round/>
            <a:headEnd/>
            <a:tailEnd/>
          </a:ln>
          <a:effectLst>
            <a:outerShdw dist="28398" dir="3806097" algn="ctr" rotWithShape="0">
              <a:srgbClr val="825C0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dirty="0" smtClean="0">
                <a:ln>
                  <a:noFill/>
                </a:ln>
                <a:solidFill>
                  <a:schemeClr val="tx1"/>
                </a:solidFill>
                <a:effectLst/>
                <a:latin typeface="Franklin Gothic Book" pitchFamily="34" charset="0"/>
                <a:cs typeface="Arial" pitchFamily="34" charset="0"/>
              </a:rPr>
              <a:t>A Stable Democracy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429000" y="33528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Little Force</a:t>
            </a:r>
            <a:endParaRPr lang="en-US" dirty="0"/>
          </a:p>
        </p:txBody>
      </p:sp>
      <p:sp>
        <p:nvSpPr>
          <p:cNvPr id="8" name="Right Arrow 7"/>
          <p:cNvSpPr/>
          <p:nvPr/>
        </p:nvSpPr>
        <p:spPr>
          <a:xfrm flipV="1">
            <a:off x="4648200" y="3657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525963"/>
          </a:xfrm>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The legitimacy in Scandinavian countries, such as, Sweden, Norway is very high; little forces is needed.</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In contrast, In North Korea or Iraq, much coercion is needed because of the lack of legitimacy of the authority.</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Where legitimacy is weak, the government is perceived as dirty and dishonest. Hence, few people feel no obligation to pay their taxes or follow the rules and regulations.</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1020762"/>
          </a:xfrm>
        </p:spPr>
        <p:txBody>
          <a:bodyPr>
            <a:normAutofit/>
          </a:bodyPr>
          <a:lstStyle/>
          <a:p>
            <a:r>
              <a:rPr lang="en-US" sz="3600" b="1" i="1" dirty="0" smtClean="0">
                <a:latin typeface="Times New Roman" pitchFamily="18" charset="0"/>
                <a:cs typeface="Times New Roman" pitchFamily="18" charset="0"/>
              </a:rPr>
              <a:t>Legitimacy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What feature distinguishes Political Science from the other social science? </a:t>
            </a:r>
          </a:p>
          <a:p>
            <a:pPr algn="just">
              <a:buFont typeface="Wingdings" pitchFamily="2" charset="2"/>
              <a:buChar char="Ø"/>
            </a:pPr>
            <a:r>
              <a:rPr lang="en-US" sz="2200" dirty="0" smtClean="0">
                <a:latin typeface="Times New Roman" pitchFamily="18" charset="0"/>
                <a:cs typeface="Times New Roman" pitchFamily="18" charset="0"/>
              </a:rPr>
              <a:t>Definition of Power: </a:t>
            </a:r>
            <a:r>
              <a:rPr lang="en-US" sz="2200" i="1" dirty="0" smtClean="0">
                <a:latin typeface="Times New Roman" pitchFamily="18" charset="0"/>
                <a:cs typeface="Times New Roman" pitchFamily="18" charset="0"/>
              </a:rPr>
              <a:t>Power is the ability of one person to get another to do something.  </a:t>
            </a:r>
            <a:endParaRPr lang="en-US" sz="2200" i="1" dirty="0">
              <a:latin typeface="Times New Roman" pitchFamily="18" charset="0"/>
              <a:cs typeface="Times New Roman" pitchFamily="18" charset="0"/>
            </a:endParaRPr>
          </a:p>
          <a:p>
            <a:pPr algn="just">
              <a:buFont typeface="Wingdings" pitchFamily="2" charset="2"/>
              <a:buChar char="Ø"/>
            </a:pPr>
            <a:r>
              <a:rPr lang="en-US" sz="2200" i="1" dirty="0" smtClean="0">
                <a:latin typeface="Times New Roman" pitchFamily="18" charset="0"/>
                <a:cs typeface="Times New Roman" pitchFamily="18" charset="0"/>
              </a:rPr>
              <a:t>Views of Political Thinkers concerning Power:</a:t>
            </a:r>
          </a:p>
          <a:p>
            <a:pPr algn="just">
              <a:buFont typeface="Wingdings" pitchFamily="2" charset="2"/>
              <a:buChar char="Ø"/>
            </a:pPr>
            <a:r>
              <a:rPr lang="en-US" sz="2200" dirty="0" smtClean="0">
                <a:latin typeface="Times New Roman" pitchFamily="18" charset="0"/>
                <a:cs typeface="Times New Roman" pitchFamily="18" charset="0"/>
              </a:rPr>
              <a:t>According to Hobbes – basic human urge is to seek ‘power after power’.</a:t>
            </a:r>
          </a:p>
          <a:p>
            <a:pPr algn="just">
              <a:buFont typeface="Wingdings" pitchFamily="2" charset="2"/>
              <a:buChar char="Ø"/>
            </a:pPr>
            <a:r>
              <a:rPr lang="en-US" sz="2200" dirty="0" smtClean="0">
                <a:latin typeface="Times New Roman" pitchFamily="18" charset="0"/>
                <a:cs typeface="Times New Roman" pitchFamily="18" charset="0"/>
              </a:rPr>
              <a:t>Machiavelli emphasized ultimately politics is about power; Prince (1513)</a:t>
            </a:r>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381000" y="304800"/>
            <a:ext cx="8229600" cy="914400"/>
          </a:xfrm>
        </p:spPr>
        <p:txBody>
          <a:bodyPr>
            <a:normAutofit/>
          </a:bodyPr>
          <a:lstStyle/>
          <a:p>
            <a:r>
              <a:rPr lang="en-US" sz="3600" dirty="0" smtClean="0">
                <a:latin typeface="Algerian" pitchFamily="82" charset="0"/>
              </a:rPr>
              <a:t>Power</a:t>
            </a:r>
            <a:endParaRPr lang="en-US" sz="3600" dirty="0">
              <a:latin typeface="Algerian"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Due to the lack of a legitimate government, massive disobedience break out in different countries; e.g., fall of </a:t>
            </a:r>
            <a:r>
              <a:rPr lang="en-US" sz="2200" dirty="0" err="1" smtClean="0">
                <a:latin typeface="Times New Roman" pitchFamily="18" charset="0"/>
                <a:cs typeface="Times New Roman" pitchFamily="18" charset="0"/>
              </a:rPr>
              <a:t>Ershad</a:t>
            </a:r>
            <a:r>
              <a:rPr lang="en-US" sz="2200" dirty="0" smtClean="0">
                <a:latin typeface="Times New Roman" pitchFamily="18" charset="0"/>
                <a:cs typeface="Times New Roman" pitchFamily="18" charset="0"/>
              </a:rPr>
              <a:t> regime in Bangladesh in 1990 and President </a:t>
            </a:r>
            <a:r>
              <a:rPr lang="en-US" sz="2200" dirty="0" err="1" smtClean="0">
                <a:latin typeface="Times New Roman" pitchFamily="18" charset="0"/>
                <a:cs typeface="Times New Roman" pitchFamily="18" charset="0"/>
              </a:rPr>
              <a:t>Milsevic</a:t>
            </a:r>
            <a:r>
              <a:rPr lang="en-US" sz="2200" dirty="0" smtClean="0">
                <a:latin typeface="Times New Roman" pitchFamily="18" charset="0"/>
                <a:cs typeface="Times New Roman" pitchFamily="18" charset="0"/>
              </a:rPr>
              <a:t> regime in Serbia in 2000; law enforcing agencies and electoral rigging could not prevent them from falling down. </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Without legitimacy, governments are ineffective, e.g., the Iraqi government council of 2003-2004 was composed of highly educated Iraqis representing all Iraqi groups, but it had little legitimacy because it had been installed by the US occupiers. </a:t>
            </a:r>
          </a:p>
          <a:p>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b="1" i="1" dirty="0" smtClean="0">
                <a:latin typeface="Times New Roman" pitchFamily="18" charset="0"/>
                <a:cs typeface="Times New Roman" pitchFamily="18" charset="0"/>
              </a:rPr>
              <a:t>Legitimacy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How does a government achieve legitimacy? </a:t>
            </a:r>
          </a:p>
          <a:p>
            <a:pPr marL="457200" indent="-457200" algn="just">
              <a:buAutoNum type="arabicPeriod"/>
            </a:pPr>
            <a:r>
              <a:rPr lang="en-US" sz="2200" i="1" dirty="0" smtClean="0">
                <a:latin typeface="Times New Roman" pitchFamily="18" charset="0"/>
                <a:cs typeface="Times New Roman" pitchFamily="18" charset="0"/>
              </a:rPr>
              <a:t>By providing security and safety</a:t>
            </a:r>
          </a:p>
          <a:p>
            <a:pPr marL="457200" indent="-457200" algn="just">
              <a:buFont typeface="Wingdings" pitchFamily="2" charset="2"/>
              <a:buChar char="Ø"/>
            </a:pPr>
            <a:r>
              <a:rPr lang="en-US" sz="2200" dirty="0" smtClean="0">
                <a:latin typeface="Times New Roman" pitchFamily="18" charset="0"/>
                <a:cs typeface="Times New Roman" pitchFamily="18" charset="0"/>
              </a:rPr>
              <a:t>At the most basic level, security of the citizens must be ensured, so that people feel safe. For instances, many Iraqis claimed that “bad Saddam </a:t>
            </a:r>
            <a:r>
              <a:rPr lang="en-US" sz="2200" dirty="0" err="1" smtClean="0">
                <a:latin typeface="Times New Roman" pitchFamily="18" charset="0"/>
                <a:cs typeface="Times New Roman" pitchFamily="18" charset="0"/>
              </a:rPr>
              <a:t>Hussain</a:t>
            </a:r>
            <a:r>
              <a:rPr lang="en-US" sz="2200" dirty="0" smtClean="0">
                <a:latin typeface="Times New Roman" pitchFamily="18" charset="0"/>
                <a:cs typeface="Times New Roman" pitchFamily="18" charset="0"/>
              </a:rPr>
              <a:t> was, but under him they could walk down the street.” </a:t>
            </a:r>
          </a:p>
          <a:p>
            <a:pPr marL="457200" indent="-457200" algn="just">
              <a:buFont typeface="Wingdings" pitchFamily="2" charset="2"/>
              <a:buChar char="Ø"/>
            </a:pPr>
            <a:r>
              <a:rPr lang="en-US" sz="2200" dirty="0" smtClean="0">
                <a:latin typeface="Times New Roman" pitchFamily="18" charset="0"/>
                <a:cs typeface="Times New Roman" pitchFamily="18" charset="0"/>
              </a:rPr>
              <a:t>Concerning legitimacy, the classic political thinker Hobbes said, “No Security no legitimacy.” If a government can not provide security for its citizen, the government is not legitimate. </a:t>
            </a:r>
            <a:endParaRPr lang="en-US" sz="2200" dirty="0" smtClean="0">
              <a:solidFill>
                <a:srgbClr val="FF0000"/>
              </a:solidFill>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r>
              <a:rPr lang="en-US" sz="3600" b="1" i="1" dirty="0" smtClean="0">
                <a:latin typeface="Times New Roman" pitchFamily="18" charset="0"/>
                <a:cs typeface="Times New Roman" pitchFamily="18" charset="0"/>
              </a:rPr>
              <a:t>Legitimacy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lgn="just">
              <a:buFont typeface="Wingdings" pitchFamily="2" charset="2"/>
              <a:buChar char="Ø"/>
            </a:pPr>
            <a:r>
              <a:rPr lang="en-US" sz="2200" dirty="0" smtClean="0">
                <a:latin typeface="Times New Roman" pitchFamily="18" charset="0"/>
                <a:cs typeface="Times New Roman" pitchFamily="18" charset="0"/>
              </a:rPr>
              <a:t>what does the “security” mean here? Security means ‘rule of law’ which means just, fair and reasonable laws that all must obey. </a:t>
            </a:r>
          </a:p>
          <a:p>
            <a:pPr marL="457200" indent="-457200" algn="just">
              <a:buFont typeface="Wingdings" pitchFamily="2" charset="2"/>
              <a:buChar char="Ø"/>
            </a:pPr>
            <a:r>
              <a:rPr lang="en-US" sz="2200" b="1" dirty="0" smtClean="0">
                <a:solidFill>
                  <a:srgbClr val="00B050"/>
                </a:solidFill>
                <a:latin typeface="Times New Roman" pitchFamily="18" charset="0"/>
                <a:cs typeface="Times New Roman" pitchFamily="18" charset="0"/>
              </a:rPr>
              <a:t> “Rule of Law” </a:t>
            </a:r>
            <a:r>
              <a:rPr lang="en-US" sz="2200" dirty="0" smtClean="0">
                <a:latin typeface="Times New Roman" pitchFamily="18" charset="0"/>
                <a:cs typeface="Times New Roman" pitchFamily="18" charset="0"/>
              </a:rPr>
              <a:t>should not be confused with </a:t>
            </a:r>
            <a:r>
              <a:rPr lang="en-US" sz="2200" dirty="0" smtClean="0">
                <a:solidFill>
                  <a:srgbClr val="FF0000"/>
                </a:solidFill>
                <a:latin typeface="Times New Roman" pitchFamily="18" charset="0"/>
                <a:cs typeface="Times New Roman" pitchFamily="18" charset="0"/>
              </a:rPr>
              <a:t>“Law of the Ruler”. </a:t>
            </a:r>
          </a:p>
          <a:p>
            <a:pPr>
              <a:buNone/>
            </a:pPr>
            <a:endParaRPr lang="en-US" sz="2200" dirty="0"/>
          </a:p>
        </p:txBody>
      </p:sp>
      <p:sp>
        <p:nvSpPr>
          <p:cNvPr id="2" name="Title 1"/>
          <p:cNvSpPr>
            <a:spLocks noGrp="1"/>
          </p:cNvSpPr>
          <p:nvPr>
            <p:ph type="title"/>
          </p:nvPr>
        </p:nvSpPr>
        <p:spPr>
          <a:xfrm>
            <a:off x="457200" y="274638"/>
            <a:ext cx="8229600" cy="1020762"/>
          </a:xfrm>
        </p:spPr>
        <p:txBody>
          <a:bodyPr>
            <a:normAutofit/>
          </a:bodyPr>
          <a:lstStyle/>
          <a:p>
            <a:r>
              <a:rPr lang="en-US" sz="3600" b="1" i="1" dirty="0" smtClean="0">
                <a:latin typeface="Times New Roman" pitchFamily="18" charset="0"/>
                <a:cs typeface="Times New Roman" pitchFamily="18" charset="0"/>
              </a:rPr>
              <a:t>Legitimacy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t> </a:t>
            </a: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dirty="0" smtClean="0">
                <a:latin typeface="Algerian" pitchFamily="82" charset="0"/>
              </a:rPr>
              <a:t>Legitimacy</a:t>
            </a:r>
            <a:endParaRPr lang="en-US" sz="3600" dirty="0">
              <a:latin typeface="Algerian" pitchFamily="82" charset="0"/>
            </a:endParaRPr>
          </a:p>
        </p:txBody>
      </p:sp>
      <p:sp>
        <p:nvSpPr>
          <p:cNvPr id="9" name="Oval 8"/>
          <p:cNvSpPr/>
          <p:nvPr/>
        </p:nvSpPr>
        <p:spPr>
          <a:xfrm>
            <a:off x="914400" y="1828800"/>
            <a:ext cx="24384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Rule of Law</a:t>
            </a:r>
            <a:endParaRPr lang="en-US" dirty="0"/>
          </a:p>
        </p:txBody>
      </p:sp>
      <p:sp>
        <p:nvSpPr>
          <p:cNvPr id="10" name="Right Arrow 9"/>
          <p:cNvSpPr/>
          <p:nvPr/>
        </p:nvSpPr>
        <p:spPr>
          <a:xfrm>
            <a:off x="3505200" y="2514600"/>
            <a:ext cx="914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48200" y="2057400"/>
            <a:ext cx="2438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Democracy</a:t>
            </a:r>
            <a:endParaRPr lang="en-US" dirty="0"/>
          </a:p>
        </p:txBody>
      </p:sp>
      <p:sp>
        <p:nvSpPr>
          <p:cNvPr id="12" name="Oval 11"/>
          <p:cNvSpPr/>
          <p:nvPr/>
        </p:nvSpPr>
        <p:spPr>
          <a:xfrm>
            <a:off x="838200" y="3429000"/>
            <a:ext cx="2514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Law of Ruler</a:t>
            </a:r>
            <a:endParaRPr lang="en-US" dirty="0"/>
          </a:p>
        </p:txBody>
      </p:sp>
      <p:sp>
        <p:nvSpPr>
          <p:cNvPr id="13" name="Right Arrow 12"/>
          <p:cNvSpPr/>
          <p:nvPr/>
        </p:nvSpPr>
        <p:spPr>
          <a:xfrm>
            <a:off x="3505200" y="4114800"/>
            <a:ext cx="914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2000" y="3581400"/>
            <a:ext cx="2514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Autocracy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None/>
            </a:pPr>
            <a:r>
              <a:rPr lang="en-US" sz="2200" i="1" dirty="0" smtClean="0">
                <a:latin typeface="Times New Roman" pitchFamily="18" charset="0"/>
                <a:cs typeface="Times New Roman" pitchFamily="18" charset="0"/>
              </a:rPr>
              <a:t>2. Legitimacy by governing well</a:t>
            </a:r>
          </a:p>
          <a:p>
            <a:pPr algn="just">
              <a:buFont typeface="Wingdings" pitchFamily="2" charset="2"/>
              <a:buChar char="Ø"/>
            </a:pPr>
            <a:r>
              <a:rPr lang="en-US" sz="2200" dirty="0" smtClean="0">
                <a:latin typeface="Times New Roman" pitchFamily="18" charset="0"/>
                <a:cs typeface="Times New Roman" pitchFamily="18" charset="0"/>
              </a:rPr>
              <a:t>A government gains legitimacy by governing well. Ensuring economic growth and job builds legitimacy. West Germany after the WWII can be referred.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None/>
            </a:pPr>
            <a:r>
              <a:rPr lang="en-US" sz="2200" i="1" dirty="0" smtClean="0">
                <a:latin typeface="Times New Roman" pitchFamily="18" charset="0"/>
                <a:cs typeface="Times New Roman" pitchFamily="18" charset="0"/>
              </a:rPr>
              <a:t>3. By ensuring people’s representation in the Government</a:t>
            </a:r>
          </a:p>
          <a:p>
            <a:pPr algn="just">
              <a:buFont typeface="Wingdings" pitchFamily="2" charset="2"/>
              <a:buChar char="Ø"/>
            </a:pPr>
            <a:r>
              <a:rPr lang="en-US" sz="2200" dirty="0" smtClean="0">
                <a:latin typeface="Times New Roman" pitchFamily="18" charset="0"/>
                <a:cs typeface="Times New Roman" pitchFamily="18" charset="0"/>
              </a:rPr>
              <a:t>The structure of the Government contributes to its legitimacy. If people think they are fairly represented and have a say in selecting their officials, they are more likely to obey. </a:t>
            </a:r>
          </a:p>
        </p:txBody>
      </p:sp>
      <p:sp>
        <p:nvSpPr>
          <p:cNvPr id="4" name="Title 1"/>
          <p:cNvSpPr>
            <a:spLocks noGrp="1"/>
          </p:cNvSpPr>
          <p:nvPr>
            <p:ph type="title"/>
          </p:nvPr>
        </p:nvSpPr>
        <p:spPr>
          <a:xfrm>
            <a:off x="457200" y="274638"/>
            <a:ext cx="8229600" cy="1020762"/>
          </a:xfrm>
        </p:spPr>
        <p:txBody>
          <a:bodyPr>
            <a:normAutofit/>
          </a:bodyPr>
          <a:lstStyle/>
          <a:p>
            <a:r>
              <a:rPr lang="en-US" sz="3600" i="1" dirty="0" smtClean="0"/>
              <a:t>Legitimacy</a:t>
            </a: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200" i="1" dirty="0" smtClean="0">
                <a:latin typeface="Times New Roman" pitchFamily="18" charset="0"/>
                <a:cs typeface="Times New Roman" pitchFamily="18" charset="0"/>
              </a:rPr>
              <a:t>4. Role of national symbols</a:t>
            </a:r>
          </a:p>
          <a:p>
            <a:pPr algn="just">
              <a:buFont typeface="Wingdings" pitchFamily="2" charset="2"/>
              <a:buChar char="Ø"/>
            </a:pPr>
            <a:r>
              <a:rPr lang="en-US" sz="2200" dirty="0" smtClean="0">
                <a:latin typeface="Times New Roman" pitchFamily="18" charset="0"/>
                <a:cs typeface="Times New Roman" pitchFamily="18" charset="0"/>
              </a:rPr>
              <a:t>governments shore up their legitimacy with national symbols. The flag, historic moments, patriotic parades and ringing speeches try to convince people that government is legitimate and should be obeyed. </a:t>
            </a:r>
          </a:p>
          <a:p>
            <a:pPr algn="just">
              <a:buFont typeface="Wingdings" pitchFamily="2" charset="2"/>
              <a:buChar char="Ø"/>
            </a:pPr>
            <a:r>
              <a:rPr lang="en-US" sz="2200" dirty="0" smtClean="0">
                <a:latin typeface="Times New Roman" pitchFamily="18" charset="0"/>
                <a:cs typeface="Times New Roman" pitchFamily="18" charset="0"/>
              </a:rPr>
              <a:t>For instances, the Communist government in Laos showed respect to a new bronze statue of the funder of Lao’s monarchy to prop up their disputed legitimacy.</a:t>
            </a:r>
          </a:p>
          <a:p>
            <a:endParaRPr lang="en-US" sz="2200" dirty="0"/>
          </a:p>
        </p:txBody>
      </p:sp>
      <p:sp>
        <p:nvSpPr>
          <p:cNvPr id="2" name="Title 1"/>
          <p:cNvSpPr>
            <a:spLocks noGrp="1"/>
          </p:cNvSpPr>
          <p:nvPr>
            <p:ph type="title"/>
          </p:nvPr>
        </p:nvSpPr>
        <p:spPr>
          <a:xfrm>
            <a:off x="457200" y="274638"/>
            <a:ext cx="8229600" cy="944562"/>
          </a:xfrm>
        </p:spPr>
        <p:txBody>
          <a:bodyPr/>
          <a:lstStyle/>
          <a:p>
            <a:r>
              <a:rPr lang="en-US" i="1" dirty="0" smtClean="0"/>
              <a:t>Legitimacy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Autofit/>
          </a:bodyPr>
          <a:lstStyle/>
          <a:p>
            <a:pPr algn="just">
              <a:buNone/>
            </a:pPr>
            <a:r>
              <a:rPr lang="en-US" sz="2200" i="1" dirty="0" smtClean="0">
                <a:latin typeface="Times New Roman" pitchFamily="18" charset="0"/>
                <a:cs typeface="Times New Roman" pitchFamily="18" charset="0"/>
              </a:rPr>
              <a:t>5. By taking Anti-corruption measures</a:t>
            </a:r>
          </a:p>
          <a:p>
            <a:pPr algn="just">
              <a:buFont typeface="Wingdings" pitchFamily="2" charset="2"/>
              <a:buChar char="Ø"/>
            </a:pPr>
            <a:r>
              <a:rPr lang="en-US" sz="2200" dirty="0" smtClean="0">
                <a:latin typeface="Times New Roman" pitchFamily="18" charset="0"/>
                <a:cs typeface="Times New Roman" pitchFamily="18" charset="0"/>
              </a:rPr>
              <a:t>Corruption undermines legitimacy. Citizens do not respect a government if it is involved in corruption. Corruption is difficult to clean up. Crooked officials keep their ill gotten gains out of the media and courts, which they control. But they cannot stem the flow of rumors and gossip, especially in the social media. </a:t>
            </a:r>
            <a:endParaRPr lang="en-US" sz="2200" dirty="0">
              <a:latin typeface="Times New Roman" pitchFamily="18" charset="0"/>
              <a:cs typeface="Times New Roman" pitchFamily="18" charset="0"/>
            </a:endParaRP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Stopping corruption is difficult because the sums involved are so big and so many top officials are involved. many countries have known for years that their regimes are corrupt. </a:t>
            </a:r>
          </a:p>
          <a:p>
            <a:pPr algn="just">
              <a:buFont typeface="Wingdings" pitchFamily="2" charset="2"/>
              <a:buChar char="Ø"/>
            </a:pPr>
            <a:r>
              <a:rPr lang="en-US" sz="2200" dirty="0" smtClean="0">
                <a:latin typeface="Times New Roman" pitchFamily="18" charset="0"/>
                <a:cs typeface="Times New Roman" pitchFamily="18" charset="0"/>
              </a:rPr>
              <a:t>How corruption can be uprooted or reduced in Bangladesh?</a:t>
            </a:r>
          </a:p>
          <a:p>
            <a:pPr algn="just">
              <a:buFont typeface="Wingdings" pitchFamily="2" charset="2"/>
              <a:buChar char="Ø"/>
            </a:pPr>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944562"/>
          </a:xfrm>
        </p:spPr>
        <p:txBody>
          <a:bodyPr>
            <a:normAutofit/>
          </a:bodyPr>
          <a:lstStyle/>
          <a:p>
            <a:r>
              <a:rPr lang="en-US" sz="3600" i="1" dirty="0" smtClean="0">
                <a:latin typeface="Times New Roman" pitchFamily="18" charset="0"/>
                <a:cs typeface="Times New Roman" pitchFamily="18" charset="0"/>
              </a:rPr>
              <a:t>Legitimacy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Authority is the psychological ability of leaders to get others to obey them, e.g., a police official obeys his superior, a student obeys a professor. </a:t>
            </a:r>
            <a:r>
              <a:rPr lang="en-US" sz="2200" dirty="0" err="1" smtClean="0">
                <a:latin typeface="Times New Roman" pitchFamily="18" charset="0"/>
                <a:cs typeface="Times New Roman" pitchFamily="18" charset="0"/>
              </a:rPr>
              <a:t>Roskin</a:t>
            </a:r>
            <a:r>
              <a:rPr lang="en-US" sz="2200" dirty="0" smtClean="0">
                <a:latin typeface="Times New Roman" pitchFamily="18" charset="0"/>
                <a:cs typeface="Times New Roman" pitchFamily="18" charset="0"/>
              </a:rPr>
              <a:t> argued that it refers to leader’s ability to gain loyalty.</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Some authority comes with office, e.g., Ford, but it has to be cultivated. E.g., an American president gets much authority just because he is president. Gerald Ford was respected and obeyed though he was not elected President. </a:t>
            </a:r>
            <a:r>
              <a:rPr lang="en-US" sz="2200" dirty="0">
                <a:latin typeface="Times New Roman" pitchFamily="18" charset="0"/>
                <a:cs typeface="Times New Roman" pitchFamily="18" charset="0"/>
              </a:rPr>
              <a:t>Ford became president when Nixon resigned </a:t>
            </a:r>
            <a:r>
              <a:rPr lang="en-US" sz="2200" dirty="0" smtClean="0">
                <a:latin typeface="Times New Roman" pitchFamily="18" charset="0"/>
                <a:cs typeface="Times New Roman" pitchFamily="18" charset="0"/>
              </a:rPr>
              <a:t>in August 1974 for </a:t>
            </a:r>
            <a:r>
              <a:rPr lang="en-US" sz="2200" dirty="0">
                <a:latin typeface="Times New Roman" pitchFamily="18" charset="0"/>
                <a:cs typeface="Times New Roman" pitchFamily="18" charset="0"/>
              </a:rPr>
              <a:t>the Watergate </a:t>
            </a:r>
            <a:r>
              <a:rPr lang="en-US" sz="2200" dirty="0" smtClean="0">
                <a:latin typeface="Times New Roman" pitchFamily="18" charset="0"/>
                <a:cs typeface="Times New Roman" pitchFamily="18" charset="0"/>
              </a:rPr>
              <a:t>scandal. </a:t>
            </a:r>
            <a:endParaRPr lang="en-US" sz="2200" dirty="0">
              <a:latin typeface="Times New Roman" pitchFamily="18" charset="0"/>
              <a:cs typeface="Times New Roman" pitchFamily="18" charset="0"/>
            </a:endParaRP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endParaRPr lang="en-US" sz="2200" dirty="0" smtClean="0">
              <a:latin typeface="Times New Roman" pitchFamily="18" charset="0"/>
              <a:cs typeface="Times New Roman" pitchFamily="18" charset="0"/>
            </a:endParaRPr>
          </a:p>
          <a:p>
            <a:pPr algn="just">
              <a:buNone/>
            </a:pP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Authority </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lgn="just"/>
            <a:r>
              <a:rPr lang="en-US" sz="2200" dirty="0" smtClean="0">
                <a:latin typeface="Times New Roman" pitchFamily="18" charset="0"/>
                <a:cs typeface="Times New Roman" pitchFamily="18" charset="0"/>
              </a:rPr>
              <a:t>Max Weber divided the legitimate Authority into 3 types:  </a:t>
            </a:r>
          </a:p>
          <a:p>
            <a:pPr lvl="0" algn="just"/>
            <a:r>
              <a:rPr lang="en-US" sz="2200" dirty="0" smtClean="0">
                <a:latin typeface="Times New Roman" pitchFamily="18" charset="0"/>
                <a:cs typeface="Times New Roman" pitchFamily="18" charset="0"/>
              </a:rPr>
              <a:t>1. </a:t>
            </a:r>
            <a:r>
              <a:rPr lang="en-US" sz="2200" i="1" dirty="0" smtClean="0">
                <a:latin typeface="Times New Roman" pitchFamily="18" charset="0"/>
                <a:cs typeface="Times New Roman" pitchFamily="18" charset="0"/>
              </a:rPr>
              <a:t>Rational-legal authority: </a:t>
            </a:r>
            <a:r>
              <a:rPr lang="en-US" sz="2200" dirty="0" smtClean="0">
                <a:latin typeface="Times New Roman" pitchFamily="18" charset="0"/>
                <a:cs typeface="Times New Roman" pitchFamily="18" charset="0"/>
              </a:rPr>
              <a:t>It depends for its legitimacy on formal rules of the country, which are usually written down, e.g., constitution.</a:t>
            </a:r>
          </a:p>
          <a:p>
            <a:pPr marL="109728" lvl="0" indent="0" algn="just">
              <a:buNone/>
            </a:pPr>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2. </a:t>
            </a:r>
            <a:r>
              <a:rPr lang="en-US" sz="2200" i="1" dirty="0" smtClean="0">
                <a:latin typeface="Times New Roman" pitchFamily="18" charset="0"/>
                <a:cs typeface="Times New Roman" pitchFamily="18" charset="0"/>
              </a:rPr>
              <a:t>Traditional Authority</a:t>
            </a:r>
            <a:r>
              <a:rPr lang="en-US" sz="2200" dirty="0" smtClean="0">
                <a:latin typeface="Times New Roman" pitchFamily="18" charset="0"/>
                <a:cs typeface="Times New Roman" pitchFamily="18" charset="0"/>
              </a:rPr>
              <a:t>: It derives from long-established customs, habits and social structures. When power passes from one generation to another, then it is known as traditional authority, e.g., monarchy; Brunei Sultanate (the eldest will be the ruler)</a:t>
            </a:r>
          </a:p>
          <a:p>
            <a:pPr lvl="0" algn="just">
              <a:buNone/>
            </a:pP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944562"/>
          </a:xfrm>
        </p:spPr>
        <p:txBody>
          <a:bodyPr>
            <a:normAutofit fontScale="90000"/>
          </a:bodyPr>
          <a:lstStyle/>
          <a:p>
            <a:r>
              <a:rPr lang="en-US" b="1" i="1" dirty="0" smtClean="0">
                <a:latin typeface="Times New Roman" pitchFamily="18" charset="0"/>
                <a:cs typeface="Times New Roman" pitchFamily="18" charset="0"/>
              </a:rPr>
              <a:t>Authority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US" sz="2200" dirty="0" smtClean="0">
                <a:latin typeface="Times New Roman" pitchFamily="18" charset="0"/>
                <a:cs typeface="Times New Roman" pitchFamily="18" charset="0"/>
              </a:rPr>
              <a:t>3. </a:t>
            </a:r>
            <a:r>
              <a:rPr lang="en-US" sz="2200" i="1" dirty="0" smtClean="0">
                <a:latin typeface="Times New Roman" pitchFamily="18" charset="0"/>
                <a:cs typeface="Times New Roman" pitchFamily="18" charset="0"/>
              </a:rPr>
              <a:t>Charismatic Authority</a:t>
            </a:r>
            <a:r>
              <a:rPr lang="en-US" sz="2200" dirty="0" smtClean="0">
                <a:latin typeface="Times New Roman" pitchFamily="18" charset="0"/>
                <a:cs typeface="Times New Roman" pitchFamily="18" charset="0"/>
              </a:rPr>
              <a:t>: The charisma of the individual or the leader plays an important role. </a:t>
            </a:r>
          </a:p>
          <a:p>
            <a:pPr lvl="0" algn="just"/>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Charismatic authority is that authority which is derived from "the gift of grace" or when the leader claims that his authority is derived from a "higher power” that is superior to both the validity of traditional and rational-legal authority, e.g., the religious leaders in Iran; Mao Zedong in China</a:t>
            </a:r>
          </a:p>
          <a:p>
            <a:pPr algn="just"/>
            <a:endParaRPr lang="en-US" sz="2200" dirty="0"/>
          </a:p>
        </p:txBody>
      </p:sp>
      <p:sp>
        <p:nvSpPr>
          <p:cNvPr id="2" name="Title 1"/>
          <p:cNvSpPr>
            <a:spLocks noGrp="1"/>
          </p:cNvSpPr>
          <p:nvPr>
            <p:ph type="title"/>
          </p:nvPr>
        </p:nvSpPr>
        <p:spPr>
          <a:xfrm>
            <a:off x="457200" y="274638"/>
            <a:ext cx="8229600" cy="944562"/>
          </a:xfrm>
        </p:spPr>
        <p:txBody>
          <a:bodyPr>
            <a:normAutofit fontScale="90000"/>
          </a:bodyPr>
          <a:lstStyle/>
          <a:p>
            <a:r>
              <a:rPr lang="en-US" b="1" i="1" dirty="0" smtClean="0">
                <a:latin typeface="Times New Roman" pitchFamily="18" charset="0"/>
                <a:cs typeface="Times New Roman" pitchFamily="18" charset="0"/>
              </a:rPr>
              <a:t>Authority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Some denounce the concept of power and suggested Governance without power; Is it a realistic idea? </a:t>
            </a:r>
          </a:p>
          <a:p>
            <a:pPr algn="just">
              <a:buFont typeface="Wingdings" pitchFamily="2" charset="2"/>
              <a:buChar char="Ø"/>
            </a:pPr>
            <a:r>
              <a:rPr lang="en-US" sz="2200" i="1" dirty="0" smtClean="0">
                <a:latin typeface="Times New Roman" pitchFamily="18" charset="0"/>
                <a:cs typeface="Times New Roman" pitchFamily="18" charset="0"/>
              </a:rPr>
              <a:t>A vital question is: Why do some people hold political power over others? </a:t>
            </a:r>
          </a:p>
          <a:p>
            <a:pPr algn="just">
              <a:buFont typeface="Wingdings" pitchFamily="2" charset="2"/>
              <a:buChar char="Ø"/>
            </a:pPr>
            <a:r>
              <a:rPr lang="en-US" sz="2200" dirty="0" smtClean="0">
                <a:latin typeface="Times New Roman" pitchFamily="18" charset="0"/>
                <a:cs typeface="Times New Roman" pitchFamily="18" charset="0"/>
              </a:rPr>
              <a:t>There is no just right explanations of political power.</a:t>
            </a:r>
          </a:p>
          <a:p>
            <a:pPr algn="just">
              <a:buFont typeface="Wingdings" pitchFamily="2" charset="2"/>
              <a:buChar char="Ø"/>
            </a:pPr>
            <a:r>
              <a:rPr lang="en-US" sz="2200" dirty="0" smtClean="0">
                <a:latin typeface="Times New Roman" pitchFamily="18" charset="0"/>
                <a:cs typeface="Times New Roman" pitchFamily="18" charset="0"/>
              </a:rPr>
              <a:t>However, There are 5 Power theories put forwarded by scholars: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Biological, ii) Psychological, iii) Cultural, </a:t>
            </a:r>
          </a:p>
          <a:p>
            <a:pPr algn="just">
              <a:buNone/>
            </a:pPr>
            <a:r>
              <a:rPr lang="en-US" sz="2200" dirty="0" smtClean="0">
                <a:latin typeface="Times New Roman" pitchFamily="18" charset="0"/>
                <a:cs typeface="Times New Roman" pitchFamily="18" charset="0"/>
              </a:rPr>
              <a:t>     iv) Rational, and v) Irrational theories</a:t>
            </a:r>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dirty="0" smtClean="0">
                <a:latin typeface="Algerian" pitchFamily="82" charset="0"/>
              </a:rPr>
              <a:t>Power</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Aristotle declared that “Man is by nature a political animal.”</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Human live naturally in groups.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i="1" dirty="0" smtClean="0">
                <a:latin typeface="Times New Roman" pitchFamily="18" charset="0"/>
                <a:cs typeface="Times New Roman" pitchFamily="18" charset="0"/>
              </a:rPr>
              <a:t>Biologically, they need each other for survival.</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It is also natural that they show themselves into ranks of leaders and followers.</a:t>
            </a:r>
          </a:p>
          <a:p>
            <a:pPr marL="109728" indent="0" algn="just">
              <a:buNone/>
            </a:pPr>
            <a:endParaRPr lang="en-US" sz="2200" i="1"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Modern biologist claim that forming a political system and obeying its leaders are innate, passed on which one’s genetic material.  </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dirty="0" smtClean="0">
                <a:latin typeface="Algerian" pitchFamily="82" charset="0"/>
              </a:rPr>
              <a:t/>
            </a:r>
            <a:br>
              <a:rPr lang="en-US" sz="3600" dirty="0" smtClean="0">
                <a:latin typeface="Algerian" pitchFamily="82" charset="0"/>
              </a:rPr>
            </a:br>
            <a:r>
              <a:rPr lang="en-US" sz="3600" dirty="0" smtClean="0">
                <a:latin typeface="Algerian" pitchFamily="82" charset="0"/>
              </a:rPr>
              <a:t>Theories of Power</a:t>
            </a:r>
            <a:br>
              <a:rPr lang="en-US" sz="3600" dirty="0" smtClean="0">
                <a:latin typeface="Algerian" pitchFamily="82" charset="0"/>
              </a:rPr>
            </a:br>
            <a:r>
              <a:rPr lang="en-US" sz="3600" b="1" i="1" dirty="0" smtClean="0">
                <a:latin typeface="Times New Roman" pitchFamily="18" charset="0"/>
                <a:cs typeface="Times New Roman" pitchFamily="18" charset="0"/>
              </a:rPr>
              <a:t>Biological Theory</a:t>
            </a:r>
            <a:r>
              <a:rPr lang="en-US" sz="3600" b="1" i="1" u="sng" dirty="0" smtClean="0">
                <a:latin typeface="Times New Roman" pitchFamily="18" charset="0"/>
                <a:cs typeface="Times New Roman" pitchFamily="18" charset="0"/>
              </a:rPr>
              <a:t/>
            </a:r>
            <a:br>
              <a:rPr lang="en-US" sz="3600" b="1" i="1" u="sng" dirty="0" smtClean="0">
                <a:latin typeface="Times New Roman" pitchFamily="18" charset="0"/>
                <a:cs typeface="Times New Roman" pitchFamily="18" charset="0"/>
              </a:rPr>
            </a:br>
            <a:endParaRPr lang="en-US" sz="3600" dirty="0">
              <a:latin typeface="Algerian"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But questions remained: If we grant that humans are naturally political, how do we explain the instances when political groups fall apart and people disobey authority?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err="1" smtClean="0">
                <a:latin typeface="Times New Roman" pitchFamily="18" charset="0"/>
                <a:cs typeface="Times New Roman" pitchFamily="18" charset="0"/>
              </a:rPr>
              <a:t>Roskin’s</a:t>
            </a:r>
            <a:r>
              <a:rPr lang="en-US" sz="2200" dirty="0" smtClean="0">
                <a:latin typeface="Times New Roman" pitchFamily="18" charset="0"/>
                <a:cs typeface="Times New Roman" pitchFamily="18" charset="0"/>
              </a:rPr>
              <a:t> argument in this regard: “Humans are imperfectly political animals.” </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Most of the time people form groups and obey authority, but sometimes, under certain circumstances, they do not. </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b="1" i="1" dirty="0" smtClean="0">
                <a:latin typeface="Times New Roman" pitchFamily="18" charset="0"/>
                <a:cs typeface="Times New Roman" pitchFamily="18" charset="0"/>
              </a:rPr>
              <a:t>Biological Theory</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Psychologists have refined their views with empirical research.</a:t>
            </a:r>
          </a:p>
          <a:p>
            <a:pPr algn="just">
              <a:buFont typeface="Wingdings" pitchFamily="2" charset="2"/>
              <a:buChar char="Ø"/>
            </a:pPr>
            <a:r>
              <a:rPr lang="en-US" sz="2200" dirty="0" smtClean="0">
                <a:latin typeface="Times New Roman" pitchFamily="18" charset="0"/>
                <a:cs typeface="Times New Roman" pitchFamily="18" charset="0"/>
              </a:rPr>
              <a:t> The famous Psychological (Milgram) Study: Some unaware subjects instructed by a “Professor” of a Lab to administer larger electric shocks to a “Victim.” But the Victim was actually an actor.</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Findings of the Study: most of the subjects were willing to implement the order of the Professor although they disliked hurting the victim. </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i="1" dirty="0" smtClean="0">
                <a:latin typeface="Times New Roman" pitchFamily="18" charset="0"/>
                <a:cs typeface="Times New Roman" pitchFamily="18" charset="0"/>
              </a:rPr>
              <a:t>The subjects surrender their actions to an authority figure.</a:t>
            </a:r>
            <a:r>
              <a:rPr lang="en-US" sz="2200" dirty="0" smtClean="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Psychological Theory </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Times New Roman" pitchFamily="18" charset="0"/>
                <a:cs typeface="Times New Roman" pitchFamily="18" charset="0"/>
              </a:rPr>
              <a:t>The Psychological theory also explains that most people are naturally follower and see things the group’s way. Inherently, humans have deep-seated needs to fit into groups.</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Perhaps this is what makes human society possible, but it also makes possible horrors such as Nazi Holocaust and more recent massacres. </a:t>
            </a:r>
          </a:p>
          <a:p>
            <a:pPr algn="just"/>
            <a:endParaRPr lang="en-US" sz="2200" dirty="0">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Psychological Theory </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How much of human behavior is learned as opposed to biologically inherited? </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The cultural theorists believe that </a:t>
            </a:r>
            <a:r>
              <a:rPr lang="en-US" sz="2200" i="1" dirty="0" smtClean="0">
                <a:latin typeface="Times New Roman" pitchFamily="18" charset="0"/>
                <a:cs typeface="Times New Roman" pitchFamily="18" charset="0"/>
              </a:rPr>
              <a:t>behavior is learned</a:t>
            </a:r>
            <a:r>
              <a:rPr lang="en-US" sz="2200" dirty="0" smtClean="0">
                <a:latin typeface="Times New Roman" pitchFamily="18" charset="0"/>
                <a:cs typeface="Times New Roman" pitchFamily="18" charset="0"/>
              </a:rPr>
              <a:t>.</a:t>
            </a:r>
          </a:p>
          <a:p>
            <a:pPr algn="just">
              <a:buFont typeface="Wingdings" pitchFamily="2" charset="2"/>
              <a:buChar char="Ø"/>
            </a:pPr>
            <a:r>
              <a:rPr lang="en-US" sz="2200" dirty="0" smtClean="0">
                <a:latin typeface="Times New Roman" pitchFamily="18" charset="0"/>
                <a:cs typeface="Times New Roman" pitchFamily="18" charset="0"/>
              </a:rPr>
              <a:t>Anthropologists argued that all differences in behavior were cultural; cooperative and peaceful societies raise their children that way, e.g., Scandinavian countries, Japan.</a:t>
            </a:r>
          </a:p>
          <a:p>
            <a:pPr marL="109728" indent="0"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Significance of Cultural values: Cultural values transmitted by parents, schools, mosques, churches, temples, and the mass media, contribute to form political communities.</a:t>
            </a:r>
          </a:p>
        </p:txBody>
      </p:sp>
      <p:sp>
        <p:nvSpPr>
          <p:cNvPr id="2" name="Title 1"/>
          <p:cNvSpPr>
            <a:spLocks noGrp="1"/>
          </p:cNvSpPr>
          <p:nvPr>
            <p:ph type="title"/>
          </p:nvPr>
        </p:nvSpPr>
        <p:spPr>
          <a:xfrm>
            <a:off x="457200" y="274638"/>
            <a:ext cx="8229600" cy="944562"/>
          </a:xfrm>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Cultural Theory</a:t>
            </a:r>
            <a:br>
              <a:rPr lang="en-US" sz="3600" b="1" i="1" dirty="0" smtClean="0">
                <a:latin typeface="Times New Roman" pitchFamily="18" charset="0"/>
                <a:cs typeface="Times New Roman" pitchFamily="18" charset="0"/>
              </a:rPr>
            </a:br>
            <a:endParaRPr lang="en-US" sz="36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05400"/>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 Researchers argued that a country’s political culture was formed by many factors religion, child rearing, and economic development.</a:t>
            </a:r>
          </a:p>
          <a:p>
            <a:pPr algn="just">
              <a:buNone/>
            </a:pPr>
            <a:r>
              <a:rPr lang="en-US" sz="2200" dirty="0" smtClean="0">
                <a:latin typeface="Times New Roman" pitchFamily="18" charset="0"/>
                <a:cs typeface="Times New Roman" pitchFamily="18" charset="0"/>
              </a:rPr>
              <a:t> </a:t>
            </a:r>
          </a:p>
          <a:p>
            <a:pPr algn="just">
              <a:buFont typeface="Wingdings" pitchFamily="2" charset="2"/>
              <a:buChar char="Ø"/>
            </a:pPr>
            <a:r>
              <a:rPr lang="en-US" sz="2200" dirty="0" smtClean="0">
                <a:latin typeface="Times New Roman" pitchFamily="18" charset="0"/>
                <a:cs typeface="Times New Roman" pitchFamily="18" charset="0"/>
              </a:rPr>
              <a:t>Cultural theorists argue that if the political system of a country collides with the cultural system,  trouble comes; e.g., Islamic revolution in Iran 1979.</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The cultural approach to political life holds some optimism. If all human behavior is learned, bad behavior can be unlearned and society improved.</a:t>
            </a:r>
            <a:endParaRPr lang="en-US" sz="22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944562"/>
          </a:xfrm>
        </p:spPr>
        <p:txBody>
          <a:bodyPr>
            <a:noAutofit/>
          </a:bodyPr>
          <a:lstStyle/>
          <a:p>
            <a:r>
              <a:rPr lang="en-US" sz="3600" b="1" i="1" dirty="0" smtClean="0">
                <a:latin typeface="Times New Roman" pitchFamily="18" charset="0"/>
                <a:cs typeface="Times New Roman" pitchFamily="18" charset="0"/>
              </a:rPr>
              <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Cultural Theory</a:t>
            </a:r>
            <a:br>
              <a:rPr lang="en-US" sz="3600" b="1" i="1" dirty="0" smtClean="0">
                <a:latin typeface="Times New Roman" pitchFamily="18" charset="0"/>
                <a:cs typeface="Times New Roman" pitchFamily="18" charset="0"/>
              </a:rPr>
            </a:br>
            <a:endParaRPr lang="en-US" sz="36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2353</TotalTime>
  <Words>2041</Words>
  <Application>Microsoft Office PowerPoint</Application>
  <PresentationFormat>On-screen Show (4:3)</PresentationFormat>
  <Paragraphs>159</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Franklin Gothic Book</vt:lpstr>
      <vt:lpstr>Lucida Sans Unicode</vt:lpstr>
      <vt:lpstr>Times New Roman</vt:lpstr>
      <vt:lpstr>Verdana</vt:lpstr>
      <vt:lpstr>Wingdings</vt:lpstr>
      <vt:lpstr>Wingdings 2</vt:lpstr>
      <vt:lpstr>Wingdings 3</vt:lpstr>
      <vt:lpstr>Concourse</vt:lpstr>
      <vt:lpstr>Power, Legitimacy and Authority</vt:lpstr>
      <vt:lpstr>Power</vt:lpstr>
      <vt:lpstr>Power</vt:lpstr>
      <vt:lpstr> Theories of Power Biological Theory </vt:lpstr>
      <vt:lpstr>Biological Theory</vt:lpstr>
      <vt:lpstr> Psychological Theory  </vt:lpstr>
      <vt:lpstr> Psychological Theory  </vt:lpstr>
      <vt:lpstr> Cultural Theory </vt:lpstr>
      <vt:lpstr> Cultural Theory </vt:lpstr>
      <vt:lpstr>Cultural Theory</vt:lpstr>
      <vt:lpstr>Rational Theory </vt:lpstr>
      <vt:lpstr>Rational Theory</vt:lpstr>
      <vt:lpstr> Irrational Theory </vt:lpstr>
      <vt:lpstr> Power as Composite </vt:lpstr>
      <vt:lpstr>Power as Composite</vt:lpstr>
      <vt:lpstr>Power as Composite</vt:lpstr>
      <vt:lpstr> Legitimacy </vt:lpstr>
      <vt:lpstr>Higher Legitimacy more Stable Democracy</vt:lpstr>
      <vt:lpstr>Legitimacy</vt:lpstr>
      <vt:lpstr>Legitimacy</vt:lpstr>
      <vt:lpstr>Legitimacy</vt:lpstr>
      <vt:lpstr>Legitimacy</vt:lpstr>
      <vt:lpstr>Legitimacy</vt:lpstr>
      <vt:lpstr>Legitimacy</vt:lpstr>
      <vt:lpstr>Legitimacy</vt:lpstr>
      <vt:lpstr>Legitimacy</vt:lpstr>
      <vt:lpstr> Authority  </vt:lpstr>
      <vt:lpstr>Authority  </vt:lpstr>
      <vt:lpstr>Authority  </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Power, Legitimacy and Authority</dc:title>
  <dc:creator>Dr. Joshim</dc:creator>
  <cp:lastModifiedBy>Nirjona</cp:lastModifiedBy>
  <cp:revision>216</cp:revision>
  <dcterms:created xsi:type="dcterms:W3CDTF">2016-09-19T06:25:06Z</dcterms:created>
  <dcterms:modified xsi:type="dcterms:W3CDTF">2021-02-28T13:55:08Z</dcterms:modified>
</cp:coreProperties>
</file>